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96" r:id="rId2"/>
    <p:sldId id="298" r:id="rId3"/>
    <p:sldId id="256" r:id="rId4"/>
    <p:sldId id="261" r:id="rId5"/>
    <p:sldId id="258" r:id="rId6"/>
    <p:sldId id="262" r:id="rId7"/>
    <p:sldId id="260" r:id="rId8"/>
    <p:sldId id="297" r:id="rId9"/>
    <p:sldId id="299" r:id="rId10"/>
    <p:sldId id="265" r:id="rId11"/>
    <p:sldId id="267" r:id="rId12"/>
    <p:sldId id="268" r:id="rId13"/>
    <p:sldId id="288" r:id="rId14"/>
    <p:sldId id="290" r:id="rId15"/>
    <p:sldId id="287" r:id="rId16"/>
  </p:sldIdLst>
  <p:sldSz cx="9144000" cy="6858000" type="screen4x3"/>
  <p:notesSz cx="6662738" cy="9832975"/>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FF99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Stile chiaro 3 - Colore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86" autoAdjust="0"/>
    <p:restoredTop sz="92007" autoAdjust="0"/>
  </p:normalViewPr>
  <p:slideViewPr>
    <p:cSldViewPr>
      <p:cViewPr>
        <p:scale>
          <a:sx n="75" d="100"/>
          <a:sy n="75" d="100"/>
        </p:scale>
        <p:origin x="-1296" y="114"/>
      </p:cViewPr>
      <p:guideLst>
        <p:guide orient="horz" pos="2160"/>
        <p:guide pos="2880"/>
      </p:guideLst>
    </p:cSldViewPr>
  </p:slideViewPr>
  <p:outlineViewPr>
    <p:cViewPr>
      <p:scale>
        <a:sx n="33" d="100"/>
        <a:sy n="33" d="100"/>
      </p:scale>
      <p:origin x="0" y="2123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6075" cy="4921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sz="quarter" idx="1"/>
          </p:nvPr>
        </p:nvSpPr>
        <p:spPr>
          <a:xfrm>
            <a:off x="3773488" y="0"/>
            <a:ext cx="2887662" cy="49212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A0F633C-5A56-48AE-8CB3-0C6DA377C2BE}" type="datetimeFigureOut">
              <a:rPr lang="it-IT"/>
              <a:pPr>
                <a:defRPr/>
              </a:pPr>
              <a:t>13/11/2010</a:t>
            </a:fld>
            <a:endParaRPr lang="it-IT"/>
          </a:p>
        </p:txBody>
      </p:sp>
      <p:sp>
        <p:nvSpPr>
          <p:cNvPr id="4" name="Segnaposto piè di pagina 3"/>
          <p:cNvSpPr>
            <a:spLocks noGrp="1"/>
          </p:cNvSpPr>
          <p:nvPr>
            <p:ph type="ftr" sz="quarter" idx="2"/>
          </p:nvPr>
        </p:nvSpPr>
        <p:spPr>
          <a:xfrm>
            <a:off x="0" y="9340850"/>
            <a:ext cx="2886075" cy="4905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5" name="Segnaposto numero diapositiva 4"/>
          <p:cNvSpPr>
            <a:spLocks noGrp="1"/>
          </p:cNvSpPr>
          <p:nvPr>
            <p:ph type="sldNum" sz="quarter" idx="3"/>
          </p:nvPr>
        </p:nvSpPr>
        <p:spPr>
          <a:xfrm>
            <a:off x="3773488" y="9340850"/>
            <a:ext cx="2887662" cy="490538"/>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448BF8D-9028-45BE-AACF-A79AA374683F}" type="slidenum">
              <a:rPr lang="it-IT"/>
              <a:pPr>
                <a:defRPr/>
              </a:pPr>
              <a:t>‹N›</a:t>
            </a:fld>
            <a:endParaRPr lang="it-IT"/>
          </a:p>
        </p:txBody>
      </p:sp>
    </p:spTree>
    <p:extLst>
      <p:ext uri="{BB962C8B-B14F-4D97-AF65-F5344CB8AC3E}">
        <p14:creationId xmlns:p14="http://schemas.microsoft.com/office/powerpoint/2010/main" val="2332922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87663" cy="4921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773488" y="0"/>
            <a:ext cx="2887662" cy="49212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6FE6620-6BDD-4F9D-BB51-E8C65117B436}" type="datetimeFigureOut">
              <a:rPr lang="it-IT"/>
              <a:pPr>
                <a:defRPr/>
              </a:pPr>
              <a:t>13/11/2010</a:t>
            </a:fld>
            <a:endParaRPr lang="it-IT"/>
          </a:p>
        </p:txBody>
      </p:sp>
      <p:sp>
        <p:nvSpPr>
          <p:cNvPr id="4" name="Segnaposto immagine diapositiva 3"/>
          <p:cNvSpPr>
            <a:spLocks noGrp="1" noRot="1" noChangeAspect="1"/>
          </p:cNvSpPr>
          <p:nvPr>
            <p:ph type="sldImg" idx="2"/>
          </p:nvPr>
        </p:nvSpPr>
        <p:spPr>
          <a:xfrm>
            <a:off x="873125" y="736600"/>
            <a:ext cx="4916488" cy="3687763"/>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66750" y="4670425"/>
            <a:ext cx="5329238" cy="4424363"/>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9339263"/>
            <a:ext cx="2887663" cy="4921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773488" y="9339263"/>
            <a:ext cx="2887662" cy="492125"/>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2665000-A024-4BA5-800E-B315B47F524A}" type="slidenum">
              <a:rPr lang="it-IT"/>
              <a:pPr>
                <a:defRPr/>
              </a:pPr>
              <a:t>‹N›</a:t>
            </a:fld>
            <a:endParaRPr lang="it-IT"/>
          </a:p>
        </p:txBody>
      </p:sp>
    </p:spTree>
    <p:extLst>
      <p:ext uri="{BB962C8B-B14F-4D97-AF65-F5344CB8AC3E}">
        <p14:creationId xmlns:p14="http://schemas.microsoft.com/office/powerpoint/2010/main" val="20333713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1</a:t>
            </a:fld>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Al livello di dose di 70 Gy nei primi 6 pazienti</a:t>
            </a:r>
            <a:r>
              <a:rPr lang="it-IT" baseline="0" dirty="0" smtClean="0"/>
              <a:t> abbiamo registrato 2 DLT, in particolare 2 tossicità acute neurologiche di grado 3, per cui sono stati arruolati altri 6 pazienti (in realtà altri 8 perche i 6 non erano tutti valutabili): è stata registrata quindi 1 DLT (</a:t>
            </a:r>
            <a:r>
              <a:rPr lang="it-IT" baseline="0" dirty="0" err="1" smtClean="0"/>
              <a:t>piastrinopenia</a:t>
            </a:r>
            <a:r>
              <a:rPr lang="it-IT" baseline="0" dirty="0" smtClean="0"/>
              <a:t> di grado 3).</a:t>
            </a:r>
            <a:endParaRPr lang="it-IT" dirty="0"/>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12</a:t>
            </a:fld>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La</a:t>
            </a:r>
            <a:r>
              <a:rPr lang="it-IT" baseline="0" dirty="0" smtClean="0"/>
              <a:t> </a:t>
            </a:r>
            <a:r>
              <a:rPr lang="it-IT" dirty="0" smtClean="0"/>
              <a:t>MTD non è stata quindi raggiunta. Anche se non è un</a:t>
            </a:r>
            <a:r>
              <a:rPr lang="it-IT" baseline="0" dirty="0" smtClean="0"/>
              <a:t> </a:t>
            </a:r>
            <a:r>
              <a:rPr lang="it-IT" baseline="0" dirty="0" err="1" smtClean="0"/>
              <a:t>endpoint</a:t>
            </a:r>
            <a:r>
              <a:rPr lang="it-IT" baseline="0" dirty="0" smtClean="0"/>
              <a:t> dello studio, si sta valutando la tossicità tardiva e si è osservato che la % di </a:t>
            </a:r>
            <a:r>
              <a:rPr lang="it-IT" baseline="0" dirty="0" err="1" smtClean="0"/>
              <a:t>pz</a:t>
            </a:r>
            <a:r>
              <a:rPr lang="it-IT" baseline="0" dirty="0" smtClean="0"/>
              <a:t> libera da </a:t>
            </a:r>
            <a:r>
              <a:rPr lang="it-IT" baseline="0" dirty="0" err="1" smtClean="0"/>
              <a:t>neurotossicità</a:t>
            </a:r>
            <a:r>
              <a:rPr lang="it-IT" baseline="0" dirty="0" smtClean="0"/>
              <a:t> tardiva a 12 e 24 mesi è del 95 e 83% circa.</a:t>
            </a:r>
            <a:endParaRPr lang="it-IT" dirty="0"/>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13</a:t>
            </a:fld>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La sopravvivenza mediana è stata di 17 mesi,</a:t>
            </a:r>
            <a:r>
              <a:rPr lang="it-IT" baseline="0" dirty="0" smtClean="0"/>
              <a:t> con una </a:t>
            </a:r>
            <a:r>
              <a:rPr lang="it-IT" baseline="0" dirty="0" err="1" smtClean="0"/>
              <a:t>svv</a:t>
            </a:r>
            <a:r>
              <a:rPr lang="it-IT" baseline="0" dirty="0" smtClean="0"/>
              <a:t> a 1 anno del 65% e a 2 anni del 18%.</a:t>
            </a:r>
            <a:endParaRPr lang="it-IT" dirty="0"/>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14</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Il</a:t>
            </a:r>
            <a:r>
              <a:rPr lang="it-IT" baseline="0" dirty="0" smtClean="0"/>
              <a:t> GBM è il più comune tumore primitivo cerebrale dell’adulto, generalmente rapidamente fatale. Lo standard terapeutico è rappresentato dalla resezione chirurgica seguita dalla </a:t>
            </a:r>
            <a:r>
              <a:rPr lang="it-IT" baseline="0" dirty="0" err="1" smtClean="0"/>
              <a:t>radiochemioterapia</a:t>
            </a:r>
            <a:r>
              <a:rPr lang="it-IT" baseline="0" dirty="0" smtClean="0"/>
              <a:t> (sec protocollo </a:t>
            </a:r>
            <a:r>
              <a:rPr lang="it-IT" baseline="0" dirty="0" err="1" smtClean="0"/>
              <a:t>Stupp</a:t>
            </a:r>
            <a:r>
              <a:rPr lang="it-IT" baseline="0" dirty="0" smtClean="0"/>
              <a:t>). Tuttavia la prognosi è infausta. L’IMRT è una tecnica innovativa, un sofisticato approccio per conformare la dose al target e risparmiare i tessuti sani. Vi sono vari studi che attestano il vantaggio dosimetrico utilizzando l’IMRT, ma sono pochi quelli che hanno valutato l’impatto clinico dell’IMRT in </a:t>
            </a:r>
            <a:r>
              <a:rPr lang="it-IT" baseline="0" dirty="0" err="1" smtClean="0"/>
              <a:t>pz</a:t>
            </a:r>
            <a:r>
              <a:rPr lang="it-IT" baseline="0" dirty="0" smtClean="0"/>
              <a:t> affetti da GBM e quindi la possibilità di effettuare una escalation della dose totale e della dose per frazione in </a:t>
            </a:r>
            <a:r>
              <a:rPr lang="it-IT" baseline="0" dirty="0" err="1" smtClean="0"/>
              <a:t>pz</a:t>
            </a:r>
            <a:r>
              <a:rPr lang="it-IT" baseline="0" dirty="0" smtClean="0"/>
              <a:t> affetti da gliomi maligni. In particolare, non vi sono studi prospettici sull’IMRT accelerata associata a TMZ.</a:t>
            </a:r>
            <a:endParaRPr lang="it-IT" dirty="0"/>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Lo studio che vi presento è uno studio prospettico di fase I, di dose escalation, in pazienti affetti da GBM, basato sull’uso di una tecnica speciale di RT, l’IMRT, associata a CT con TMZ. Non è un caso l’aver utilizzato l’IMRT perché come vedremo è uno studio ad alte dosi  e per di più accelerate. E’ fattibile questo trattamento?</a:t>
            </a:r>
            <a:r>
              <a:rPr lang="it-IT" baseline="0" dirty="0" smtClean="0"/>
              <a:t> Com’è tollerato?</a:t>
            </a:r>
            <a:endParaRPr lang="it-IT" dirty="0"/>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3</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4</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945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it-IT" dirty="0" smtClean="0"/>
              <a:t>I pazienti</a:t>
            </a:r>
            <a:r>
              <a:rPr lang="it-IT" baseline="0" dirty="0" smtClean="0"/>
              <a:t> sono stati immobilizzati con una maschera termoplastica; sono stati sottoposti a RM con cui è stata fatta la fusione con la TC di simulazione per facilitare la delineazione del target e degli OAR. </a:t>
            </a:r>
            <a:r>
              <a:rPr lang="it-IT" dirty="0" smtClean="0"/>
              <a:t>Il CTV1 è stato definito come il letto tumorale +/- residuo + un margine di 10 mm. Il CTV2 corrisponde all’area di edema </a:t>
            </a:r>
            <a:r>
              <a:rPr lang="it-IT" dirty="0" err="1" smtClean="0"/>
              <a:t>perilesionale</a:t>
            </a:r>
            <a:r>
              <a:rPr lang="it-IT" dirty="0" smtClean="0"/>
              <a:t> con un margine di 20 mm. I PTV1 e 2 sono stati definiti come il CTV corrispondente + 5 mm. </a:t>
            </a:r>
          </a:p>
          <a:p>
            <a:pPr eaLnBrk="1" hangingPunct="1">
              <a:spcBef>
                <a:spcPct val="0"/>
              </a:spcBef>
            </a:pPr>
            <a:r>
              <a:rPr lang="it-IT" dirty="0" smtClean="0"/>
              <a:t>Il</a:t>
            </a:r>
            <a:r>
              <a:rPr lang="it-IT" baseline="0" dirty="0" smtClean="0"/>
              <a:t> trattamento è stato somministrato con la tecnica </a:t>
            </a:r>
            <a:r>
              <a:rPr lang="it-IT" baseline="0" dirty="0" err="1" smtClean="0"/>
              <a:t>step</a:t>
            </a:r>
            <a:r>
              <a:rPr lang="it-IT" baseline="0" dirty="0" smtClean="0"/>
              <a:t> and </a:t>
            </a:r>
            <a:r>
              <a:rPr lang="it-IT" baseline="0" dirty="0" err="1" smtClean="0"/>
              <a:t>shoot</a:t>
            </a:r>
            <a:r>
              <a:rPr lang="it-IT" baseline="0" dirty="0" smtClean="0"/>
              <a:t> usando 5 fasci </a:t>
            </a:r>
            <a:r>
              <a:rPr lang="it-IT" baseline="0" dirty="0" err="1" smtClean="0"/>
              <a:t>coplanari</a:t>
            </a:r>
            <a:r>
              <a:rPr lang="it-IT" baseline="0" dirty="0" smtClean="0"/>
              <a:t>.</a:t>
            </a:r>
          </a:p>
          <a:p>
            <a:pPr eaLnBrk="1" hangingPunct="1">
              <a:spcBef>
                <a:spcPct val="0"/>
              </a:spcBef>
            </a:pPr>
            <a:r>
              <a:rPr lang="it-IT" baseline="0" dirty="0" smtClean="0"/>
              <a:t>Per essere sicuri del corretto posizionamento del target durante il trattamento, i pazienti sono stati sottoposti a  verifiche delle immagini portali prima di ogni frazione.</a:t>
            </a:r>
            <a:endParaRPr lang="it-IT" dirty="0" smtClean="0"/>
          </a:p>
        </p:txBody>
      </p:sp>
      <p:sp>
        <p:nvSpPr>
          <p:cNvPr id="24580"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C24DE62-2F06-4333-A01F-39135686476A}" type="slidenum">
              <a:rPr lang="it-IT" smtClean="0"/>
              <a:pPr fontAlgn="base">
                <a:spcBef>
                  <a:spcPct val="0"/>
                </a:spcBef>
                <a:spcAft>
                  <a:spcPct val="0"/>
                </a:spcAft>
                <a:defRPr/>
              </a:pPr>
              <a:t>6</a:t>
            </a:fld>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E’ stato pianificato l’arruolamento di 6 pazienti</a:t>
            </a:r>
            <a:r>
              <a:rPr lang="it-IT" baseline="0" dirty="0" smtClean="0"/>
              <a:t> per ogni livello di dose: in tutto sono 5 i livelli di dose. La prescrizione della dose è stata di 45 Gy per il PTV2 con frazionamento di 1.8 Gy e 60-70 Gy per il PTV1. La dose al PTV1 è stata somministrata giornalmente, simultaneamente al PTV2, con la tecnica del </a:t>
            </a:r>
            <a:r>
              <a:rPr lang="it-IT" baseline="0" dirty="0" err="1" smtClean="0"/>
              <a:t>Boost</a:t>
            </a:r>
            <a:r>
              <a:rPr lang="it-IT" baseline="0" dirty="0" smtClean="0"/>
              <a:t> simultaneo integrato.</a:t>
            </a:r>
            <a:endParaRPr lang="it-IT" dirty="0"/>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7</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Il SIB è una modalità IMRT che consente di rilasciare dosi diverse a volumi diversi con un unico piano di cura e durante la stessa seduta di trattamento. La</a:t>
            </a:r>
            <a:r>
              <a:rPr lang="it-IT" baseline="0" dirty="0" smtClean="0"/>
              <a:t> somministrazione del SIB viene realizzata attraverso un incremento della dose per frazione sul PTV1 (2.4, 2.5, 2.6, 2.7, 2.8 Gy), mentre il PTV2 riceve una dose giornaliera convenzionale (1.8 Gy). Il </a:t>
            </a:r>
            <a:r>
              <a:rPr lang="it-IT" baseline="0" dirty="0" err="1" smtClean="0"/>
              <a:t>n°</a:t>
            </a:r>
            <a:r>
              <a:rPr lang="it-IT" baseline="0" dirty="0" smtClean="0"/>
              <a:t> complessivo delle frazioni (25) è così ridotto in relazione all’aumento della dose/frazione. Si tratta quindi di un frazionamento accelerato. Il vantaggio radiobiologico del SIB risiede nella maggior efficacia dell’alta dose/frazione e nella riduzione del tempo globale di terapia che contrasta il ripopolamento cellulare.</a:t>
            </a:r>
            <a:endParaRPr lang="it-IT" dirty="0"/>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8</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La</a:t>
            </a:r>
            <a:r>
              <a:rPr lang="it-IT" baseline="0" dirty="0" smtClean="0"/>
              <a:t> dose escalation si è basata principalmente sulla valutazione della tossicità acuta e subacuta. Se la DTL è stata osservata in meno di 2 </a:t>
            </a:r>
            <a:r>
              <a:rPr lang="it-IT" baseline="0" dirty="0" err="1" smtClean="0"/>
              <a:t>pz</a:t>
            </a:r>
            <a:r>
              <a:rPr lang="it-IT" baseline="0" dirty="0" smtClean="0"/>
              <a:t> su 6 si procede al livello di dose successivo. Se DLT =2/6, si arruolano altri 6 pazienti, così come è successo per il 5° livello di dose dell’ISIDE BT: se la DLT si verifica il più di 4 pazienti della coorte di 12 </a:t>
            </a:r>
            <a:r>
              <a:rPr lang="it-IT" baseline="0" dirty="0" err="1" smtClean="0"/>
              <a:t>pz</a:t>
            </a:r>
            <a:r>
              <a:rPr lang="it-IT" baseline="0" dirty="0" smtClean="0"/>
              <a:t> la dose escalation deve arrestarsi e quella dose deve essere considerata come MTD. …</a:t>
            </a:r>
            <a:endParaRPr lang="it-IT" dirty="0"/>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9</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Il </a:t>
            </a:r>
            <a:r>
              <a:rPr lang="it-IT" dirty="0" err="1" smtClean="0"/>
              <a:t>fup</a:t>
            </a:r>
            <a:r>
              <a:rPr lang="it-IT" baseline="0" dirty="0" smtClean="0"/>
              <a:t> dei </a:t>
            </a:r>
            <a:r>
              <a:rPr lang="it-IT" baseline="0" dirty="0" err="1" smtClean="0"/>
              <a:t>pz</a:t>
            </a:r>
            <a:r>
              <a:rPr lang="it-IT" baseline="0" dirty="0" smtClean="0"/>
              <a:t> è stato </a:t>
            </a:r>
            <a:r>
              <a:rPr lang="it-IT" baseline="0" dirty="0" err="1" smtClean="0"/>
              <a:t>clinico-laboratoristico-strumentale</a:t>
            </a:r>
            <a:r>
              <a:rPr lang="it-IT" baseline="0" dirty="0" smtClean="0"/>
              <a:t>, con un primo controllo </a:t>
            </a:r>
            <a:r>
              <a:rPr lang="it-IT" baseline="0" dirty="0" err="1" smtClean="0"/>
              <a:t>clinico-laboratoristico</a:t>
            </a:r>
            <a:r>
              <a:rPr lang="it-IT" baseline="0" dirty="0" smtClean="0"/>
              <a:t> a 3 settimane dal termine del trattamento, quindi successivi controlli </a:t>
            </a:r>
            <a:r>
              <a:rPr lang="it-IT" baseline="0" dirty="0" err="1" smtClean="0"/>
              <a:t>clinico-laboratoristico-strumentale</a:t>
            </a:r>
            <a:r>
              <a:rPr lang="it-IT" baseline="0" dirty="0" smtClean="0"/>
              <a:t> ogni 3 mesi.</a:t>
            </a:r>
            <a:endParaRPr lang="it-IT" dirty="0"/>
          </a:p>
        </p:txBody>
      </p:sp>
      <p:sp>
        <p:nvSpPr>
          <p:cNvPr id="4" name="Segnaposto numero diapositiva 3"/>
          <p:cNvSpPr>
            <a:spLocks noGrp="1"/>
          </p:cNvSpPr>
          <p:nvPr>
            <p:ph type="sldNum" sz="quarter" idx="10"/>
          </p:nvPr>
        </p:nvSpPr>
        <p:spPr/>
        <p:txBody>
          <a:bodyPr/>
          <a:lstStyle/>
          <a:p>
            <a:pPr>
              <a:defRPr/>
            </a:pPr>
            <a:fld id="{D2665000-A024-4BA5-800E-B315B47F524A}" type="slidenum">
              <a:rPr lang="it-IT" smtClean="0"/>
              <a:pPr>
                <a:defRPr/>
              </a:pPr>
              <a:t>10</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829FDA03-31E3-4B2C-AB28-A6ADF937DAF6}" type="datetimeFigureOut">
              <a:rPr lang="it-IT"/>
              <a:pPr>
                <a:defRPr/>
              </a:pPr>
              <a:t>13/11/2010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B83DF29C-923C-463C-8A87-820A25366AF2}"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823831A7-3A12-4A9D-8846-7F745D97355A}" type="datetimeFigureOut">
              <a:rPr lang="it-IT"/>
              <a:pPr>
                <a:defRPr/>
              </a:pPr>
              <a:t>13/11/2010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EE1817A9-F154-48FB-BD44-F04971A0FEBE}"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CD808DB2-7861-4670-8651-64C77EE7F1A6}" type="datetimeFigureOut">
              <a:rPr lang="it-IT"/>
              <a:pPr>
                <a:defRPr/>
              </a:pPr>
              <a:t>13/11/2010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F0CEDED8-C81F-4DC8-8363-E2DD8427588B}"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3A531BF6-CD0A-4528-B5EC-D27C49764556}" type="datetimeFigureOut">
              <a:rPr lang="it-IT"/>
              <a:pPr>
                <a:defRPr/>
              </a:pPr>
              <a:t>13/11/2010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EEAA2129-E9CB-441F-B5FF-DE0CAE7E5CDB}"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83A2D65A-5887-438B-BEBA-DEB4B6DA90C0}" type="datetimeFigureOut">
              <a:rPr lang="it-IT"/>
              <a:pPr>
                <a:defRPr/>
              </a:pPr>
              <a:t>13/11/2010</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2F027D32-41E7-4EE1-9E01-316087A50A08}"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429AB978-168D-40E1-9517-7D7386ADCFD4}" type="datetimeFigureOut">
              <a:rPr lang="it-IT"/>
              <a:pPr>
                <a:defRPr/>
              </a:pPr>
              <a:t>13/11/2010</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D68264D7-0435-467F-B805-C088EFB017DD}"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F9FF4435-3EE3-4802-A9A8-57D00CEF6030}" type="datetimeFigureOut">
              <a:rPr lang="it-IT"/>
              <a:pPr>
                <a:defRPr/>
              </a:pPr>
              <a:t>13/11/2010</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E51AF3FF-DE9A-4FC4-B006-81AB57CB4C21}"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70494694-C7CB-4DC4-92ED-8313803FC0EB}" type="datetimeFigureOut">
              <a:rPr lang="it-IT"/>
              <a:pPr>
                <a:defRPr/>
              </a:pPr>
              <a:t>13/11/2010</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27FF816A-D21A-4497-B61C-3B76709CDB0C}"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7044BEE0-CCD5-4A54-A6B9-6B2C7CCF5C12}" type="datetimeFigureOut">
              <a:rPr lang="it-IT"/>
              <a:pPr>
                <a:defRPr/>
              </a:pPr>
              <a:t>13/11/2010</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FC04983D-5E05-4475-9002-502AB0DB5ED6}"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7BE2B27C-7A8B-4345-B36B-201FA741AAA2}" type="datetimeFigureOut">
              <a:rPr lang="it-IT"/>
              <a:pPr>
                <a:defRPr/>
              </a:pPr>
              <a:t>13/11/2010</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56C20C4D-EDE6-4236-8210-05A2E5B7C76A}"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364B50FE-ECC8-4F6E-918F-E806DE8166F9}" type="datetimeFigureOut">
              <a:rPr lang="it-IT"/>
              <a:pPr>
                <a:defRPr/>
              </a:pPr>
              <a:t>13/11/2010</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24CC6712-787C-4070-8683-D485F5291E6B}"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4A8F112-793D-4105-A23B-E00B78C8E65B}" type="datetimeFigureOut">
              <a:rPr lang="it-IT"/>
              <a:pPr>
                <a:defRPr/>
              </a:pPr>
              <a:t>13/11/2010</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02E6F21-414B-446C-B222-8886D8BF86A8}"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olo 19"/>
          <p:cNvSpPr>
            <a:spLocks noGrp="1"/>
          </p:cNvSpPr>
          <p:nvPr>
            <p:ph type="ctrTitle"/>
          </p:nvPr>
        </p:nvSpPr>
        <p:spPr>
          <a:xfrm>
            <a:off x="685800" y="500063"/>
            <a:ext cx="7772400" cy="1470025"/>
          </a:xfrm>
        </p:spPr>
        <p:txBody>
          <a:bodyPr/>
          <a:lstStyle/>
          <a:p>
            <a:pPr>
              <a:defRPr/>
            </a:pPr>
            <a:r>
              <a:rPr lang="it-IT" sz="3600" b="1" i="1" dirty="0" smtClean="0">
                <a:solidFill>
                  <a:schemeClr val="accent1">
                    <a:lumMod val="75000"/>
                  </a:schemeClr>
                </a:solidFill>
                <a:effectLst>
                  <a:outerShdw blurRad="38100" dist="38100" dir="2700000" algn="tl">
                    <a:srgbClr val="000000">
                      <a:alpha val="43137"/>
                    </a:srgbClr>
                  </a:outerShdw>
                </a:effectLst>
              </a:rPr>
              <a:t>POSTOPERATIVE CHEMORADIATION OF GLIOBLASTOMA MULTIFORME</a:t>
            </a:r>
            <a:br>
              <a:rPr lang="it-IT" sz="3600" b="1" i="1" dirty="0" smtClean="0">
                <a:solidFill>
                  <a:schemeClr val="accent1">
                    <a:lumMod val="75000"/>
                  </a:schemeClr>
                </a:solidFill>
                <a:effectLst>
                  <a:outerShdw blurRad="38100" dist="38100" dir="2700000" algn="tl">
                    <a:srgbClr val="000000">
                      <a:alpha val="43137"/>
                    </a:srgbClr>
                  </a:outerShdw>
                </a:effectLst>
              </a:rPr>
            </a:br>
            <a:r>
              <a:rPr lang="it-IT" sz="3600" b="1" i="1" dirty="0" smtClean="0">
                <a:solidFill>
                  <a:schemeClr val="accent1">
                    <a:lumMod val="75000"/>
                  </a:schemeClr>
                </a:solidFill>
                <a:effectLst>
                  <a:outerShdw blurRad="38100" dist="38100" dir="2700000" algn="tl">
                    <a:srgbClr val="000000">
                      <a:alpha val="43137"/>
                    </a:srgbClr>
                  </a:outerShdw>
                </a:effectLst>
              </a:rPr>
              <a:t> (ISIDE-BT PHASE I STUDY)</a:t>
            </a:r>
            <a:endParaRPr lang="it-IT" sz="3600" i="1" dirty="0">
              <a:effectLst>
                <a:outerShdw blurRad="38100" dist="38100" dir="2700000" algn="tl">
                  <a:srgbClr val="000000">
                    <a:alpha val="43137"/>
                  </a:srgbClr>
                </a:outerShdw>
              </a:effectLst>
            </a:endParaRPr>
          </a:p>
        </p:txBody>
      </p:sp>
      <p:sp>
        <p:nvSpPr>
          <p:cNvPr id="3" name="Segnaposto contenuto 2"/>
          <p:cNvSpPr>
            <a:spLocks noGrp="1"/>
          </p:cNvSpPr>
          <p:nvPr>
            <p:ph type="subTitle" idx="1"/>
          </p:nvPr>
        </p:nvSpPr>
        <p:spPr>
          <a:xfrm>
            <a:off x="714375" y="2643188"/>
            <a:ext cx="7715250" cy="3000375"/>
          </a:xfrm>
        </p:spPr>
        <p:txBody>
          <a:bodyPr/>
          <a:lstStyle/>
          <a:p>
            <a:pPr algn="just">
              <a:defRPr/>
            </a:pPr>
            <a:r>
              <a:rPr lang="it-IT" sz="1800" b="1" u="sng" dirty="0" smtClean="0">
                <a:solidFill>
                  <a:schemeClr val="accent1">
                    <a:lumMod val="75000"/>
                  </a:schemeClr>
                </a:solidFill>
              </a:rPr>
              <a:t>Ferro Marica </a:t>
            </a:r>
            <a:r>
              <a:rPr lang="it-IT" sz="1800" dirty="0" smtClean="0">
                <a:solidFill>
                  <a:schemeClr val="accent1">
                    <a:lumMod val="75000"/>
                  </a:schemeClr>
                </a:solidFill>
              </a:rPr>
              <a:t>(1), Macchia Gabriella (1), </a:t>
            </a:r>
            <a:r>
              <a:rPr lang="it-IT" sz="1800" dirty="0" err="1" smtClean="0">
                <a:solidFill>
                  <a:schemeClr val="accent1">
                    <a:lumMod val="75000"/>
                  </a:schemeClr>
                </a:solidFill>
              </a:rPr>
              <a:t>Deodato</a:t>
            </a:r>
            <a:r>
              <a:rPr lang="it-IT" sz="1800" dirty="0" smtClean="0">
                <a:solidFill>
                  <a:schemeClr val="accent1">
                    <a:lumMod val="75000"/>
                  </a:schemeClr>
                </a:solidFill>
              </a:rPr>
              <a:t> Francesco (1), </a:t>
            </a:r>
            <a:r>
              <a:rPr lang="it-IT" sz="1800" dirty="0" err="1" smtClean="0">
                <a:solidFill>
                  <a:schemeClr val="accent1">
                    <a:lumMod val="75000"/>
                  </a:schemeClr>
                </a:solidFill>
              </a:rPr>
              <a:t>Massaccesi</a:t>
            </a:r>
            <a:r>
              <a:rPr lang="it-IT" sz="1800" dirty="0" smtClean="0">
                <a:solidFill>
                  <a:schemeClr val="accent1">
                    <a:lumMod val="75000"/>
                  </a:schemeClr>
                </a:solidFill>
              </a:rPr>
              <a:t> Mariangela (1), </a:t>
            </a:r>
            <a:r>
              <a:rPr lang="it-IT" sz="1800" dirty="0" err="1" smtClean="0">
                <a:solidFill>
                  <a:schemeClr val="accent1">
                    <a:lumMod val="75000"/>
                  </a:schemeClr>
                </a:solidFill>
              </a:rPr>
              <a:t>Digesù</a:t>
            </a:r>
            <a:r>
              <a:rPr lang="it-IT" sz="1800" dirty="0" smtClean="0">
                <a:solidFill>
                  <a:schemeClr val="accent1">
                    <a:lumMod val="75000"/>
                  </a:schemeClr>
                </a:solidFill>
              </a:rPr>
              <a:t> Cinzia (1), </a:t>
            </a:r>
            <a:r>
              <a:rPr lang="it-IT" sz="1800" dirty="0" err="1" smtClean="0">
                <a:solidFill>
                  <a:schemeClr val="accent1">
                    <a:lumMod val="75000"/>
                  </a:schemeClr>
                </a:solidFill>
              </a:rPr>
              <a:t>Piscopo</a:t>
            </a:r>
            <a:r>
              <a:rPr lang="it-IT" sz="1800" dirty="0" smtClean="0">
                <a:solidFill>
                  <a:schemeClr val="accent1">
                    <a:lumMod val="75000"/>
                  </a:schemeClr>
                </a:solidFill>
              </a:rPr>
              <a:t> Adele (1), Salvati Maurizio (2), Esposito Vincenzo (2), Innocenzi Gualtiero (2), Cantore Gian Paolo (2), </a:t>
            </a:r>
            <a:r>
              <a:rPr lang="it-IT" sz="1800" dirty="0" err="1" smtClean="0">
                <a:solidFill>
                  <a:schemeClr val="accent1">
                    <a:lumMod val="75000"/>
                  </a:schemeClr>
                </a:solidFill>
              </a:rPr>
              <a:t>Ianiri</a:t>
            </a:r>
            <a:r>
              <a:rPr lang="it-IT" sz="1800" dirty="0" smtClean="0">
                <a:solidFill>
                  <a:schemeClr val="accent1">
                    <a:lumMod val="75000"/>
                  </a:schemeClr>
                </a:solidFill>
              </a:rPr>
              <a:t> Massimo (3), </a:t>
            </a:r>
            <a:r>
              <a:rPr lang="it-IT" sz="1800" dirty="0" err="1" smtClean="0">
                <a:solidFill>
                  <a:schemeClr val="accent1">
                    <a:lumMod val="75000"/>
                  </a:schemeClr>
                </a:solidFill>
              </a:rPr>
              <a:t>Balducci</a:t>
            </a:r>
            <a:r>
              <a:rPr lang="it-IT" sz="1800" dirty="0" smtClean="0">
                <a:solidFill>
                  <a:schemeClr val="accent1">
                    <a:lumMod val="75000"/>
                  </a:schemeClr>
                </a:solidFill>
              </a:rPr>
              <a:t> Mario (4), </a:t>
            </a:r>
            <a:r>
              <a:rPr lang="it-IT" sz="1800" dirty="0" err="1" smtClean="0">
                <a:solidFill>
                  <a:schemeClr val="accent1">
                    <a:lumMod val="75000"/>
                  </a:schemeClr>
                </a:solidFill>
              </a:rPr>
              <a:t>Valentini</a:t>
            </a:r>
            <a:r>
              <a:rPr lang="it-IT" sz="1800" dirty="0" smtClean="0">
                <a:solidFill>
                  <a:schemeClr val="accent1">
                    <a:lumMod val="75000"/>
                  </a:schemeClr>
                </a:solidFill>
              </a:rPr>
              <a:t> Vincenzo (4), </a:t>
            </a:r>
            <a:r>
              <a:rPr lang="it-IT" sz="1800" dirty="0" err="1" smtClean="0">
                <a:solidFill>
                  <a:schemeClr val="accent1">
                    <a:lumMod val="75000"/>
                  </a:schemeClr>
                </a:solidFill>
              </a:rPr>
              <a:t>Cellini</a:t>
            </a:r>
            <a:r>
              <a:rPr lang="it-IT" sz="1800" dirty="0" smtClean="0">
                <a:solidFill>
                  <a:schemeClr val="accent1">
                    <a:lumMod val="75000"/>
                  </a:schemeClr>
                </a:solidFill>
              </a:rPr>
              <a:t> </a:t>
            </a:r>
            <a:r>
              <a:rPr lang="it-IT" sz="1800" dirty="0" err="1" smtClean="0">
                <a:solidFill>
                  <a:schemeClr val="accent1">
                    <a:lumMod val="75000"/>
                  </a:schemeClr>
                </a:solidFill>
              </a:rPr>
              <a:t>Numa</a:t>
            </a:r>
            <a:r>
              <a:rPr lang="it-IT" sz="1800" dirty="0" smtClean="0">
                <a:solidFill>
                  <a:schemeClr val="accent1">
                    <a:lumMod val="75000"/>
                  </a:schemeClr>
                </a:solidFill>
              </a:rPr>
              <a:t> (4), Morganti Alessio Giuseppe (1).</a:t>
            </a:r>
          </a:p>
          <a:p>
            <a:pPr algn="just">
              <a:defRPr/>
            </a:pPr>
            <a:r>
              <a:rPr lang="it-IT" sz="1600" dirty="0" smtClean="0"/>
              <a:t> </a:t>
            </a:r>
          </a:p>
          <a:p>
            <a:pPr algn="just">
              <a:defRPr/>
            </a:pPr>
            <a:endParaRPr lang="it-IT" sz="1600" dirty="0" smtClean="0"/>
          </a:p>
          <a:p>
            <a:pPr algn="just">
              <a:defRPr/>
            </a:pPr>
            <a:r>
              <a:rPr lang="en-US" sz="1400" dirty="0" smtClean="0">
                <a:solidFill>
                  <a:schemeClr val="accent1">
                    <a:lumMod val="75000"/>
                  </a:schemeClr>
                </a:solidFill>
              </a:rPr>
              <a:t>Radiotherapy Unit (1), “John Paul II” Center for High Technology Research and Education in Biomedical Sciences, Catholic University, </a:t>
            </a:r>
            <a:r>
              <a:rPr lang="en-US" sz="1400" dirty="0" err="1" smtClean="0">
                <a:solidFill>
                  <a:schemeClr val="accent1">
                    <a:lumMod val="75000"/>
                  </a:schemeClr>
                </a:solidFill>
              </a:rPr>
              <a:t>Campobasso</a:t>
            </a:r>
            <a:r>
              <a:rPr lang="en-US" sz="1400" dirty="0" smtClean="0">
                <a:solidFill>
                  <a:schemeClr val="accent1">
                    <a:lumMod val="75000"/>
                  </a:schemeClr>
                </a:solidFill>
              </a:rPr>
              <a:t>; Neurosurgery Unit (2), </a:t>
            </a:r>
            <a:r>
              <a:rPr lang="en-US" sz="1400" dirty="0" err="1" smtClean="0">
                <a:solidFill>
                  <a:schemeClr val="accent1">
                    <a:lumMod val="75000"/>
                  </a:schemeClr>
                </a:solidFill>
              </a:rPr>
              <a:t>Neuromed</a:t>
            </a:r>
            <a:r>
              <a:rPr lang="en-US" sz="1400" dirty="0" smtClean="0">
                <a:solidFill>
                  <a:schemeClr val="accent1">
                    <a:lumMod val="75000"/>
                  </a:schemeClr>
                </a:solidFill>
              </a:rPr>
              <a:t> Institute, </a:t>
            </a:r>
            <a:r>
              <a:rPr lang="en-US" sz="1400" dirty="0" err="1" smtClean="0">
                <a:solidFill>
                  <a:schemeClr val="accent1">
                    <a:lumMod val="75000"/>
                  </a:schemeClr>
                </a:solidFill>
              </a:rPr>
              <a:t>Pozzilli</a:t>
            </a:r>
            <a:r>
              <a:rPr lang="en-US" sz="1400" dirty="0" smtClean="0">
                <a:solidFill>
                  <a:schemeClr val="accent1">
                    <a:lumMod val="75000"/>
                  </a:schemeClr>
                </a:solidFill>
              </a:rPr>
              <a:t>; Neurosurgery Unit (3), General Hospital “A. </a:t>
            </a:r>
            <a:r>
              <a:rPr lang="en-US" sz="1400" dirty="0" err="1" smtClean="0">
                <a:solidFill>
                  <a:schemeClr val="accent1">
                    <a:lumMod val="75000"/>
                  </a:schemeClr>
                </a:solidFill>
              </a:rPr>
              <a:t>Cardarelli</a:t>
            </a:r>
            <a:r>
              <a:rPr lang="en-US" sz="1400" dirty="0" smtClean="0">
                <a:solidFill>
                  <a:schemeClr val="accent1">
                    <a:lumMod val="75000"/>
                  </a:schemeClr>
                </a:solidFill>
              </a:rPr>
              <a:t>”, </a:t>
            </a:r>
            <a:r>
              <a:rPr lang="en-US" sz="1400" dirty="0" err="1" smtClean="0">
                <a:solidFill>
                  <a:schemeClr val="accent1">
                    <a:lumMod val="75000"/>
                  </a:schemeClr>
                </a:solidFill>
              </a:rPr>
              <a:t>Campobasso</a:t>
            </a:r>
            <a:r>
              <a:rPr lang="en-US" sz="1400" dirty="0" smtClean="0">
                <a:solidFill>
                  <a:schemeClr val="accent1">
                    <a:lumMod val="75000"/>
                  </a:schemeClr>
                </a:solidFill>
              </a:rPr>
              <a:t>; Radiotherapy Department (4), </a:t>
            </a:r>
            <a:r>
              <a:rPr lang="en-US" sz="1400" dirty="0" err="1" smtClean="0">
                <a:solidFill>
                  <a:schemeClr val="accent1">
                    <a:lumMod val="75000"/>
                  </a:schemeClr>
                </a:solidFill>
              </a:rPr>
              <a:t>Policlinico</a:t>
            </a:r>
            <a:r>
              <a:rPr lang="en-US" sz="1400" dirty="0" smtClean="0">
                <a:solidFill>
                  <a:schemeClr val="accent1">
                    <a:lumMod val="75000"/>
                  </a:schemeClr>
                </a:solidFill>
              </a:rPr>
              <a:t> A. </a:t>
            </a:r>
            <a:r>
              <a:rPr lang="en-US" sz="1400" dirty="0" err="1" smtClean="0">
                <a:solidFill>
                  <a:schemeClr val="accent1">
                    <a:lumMod val="75000"/>
                  </a:schemeClr>
                </a:solidFill>
              </a:rPr>
              <a:t>Gemelli</a:t>
            </a:r>
            <a:r>
              <a:rPr lang="en-US" sz="1400" dirty="0" smtClean="0">
                <a:solidFill>
                  <a:schemeClr val="accent1">
                    <a:lumMod val="75000"/>
                  </a:schemeClr>
                </a:solidFill>
              </a:rPr>
              <a:t>, Catholic University, Rome, Italy.</a:t>
            </a:r>
          </a:p>
          <a:p>
            <a:pPr algn="just">
              <a:defRPr/>
            </a:pPr>
            <a:endParaRPr lang="en-US" sz="1400" dirty="0" smtClean="0">
              <a:solidFill>
                <a:schemeClr val="accent1">
                  <a:lumMod val="75000"/>
                </a:schemeClr>
              </a:solidFill>
            </a:endParaRPr>
          </a:p>
          <a:p>
            <a:pPr algn="just">
              <a:defRPr/>
            </a:pPr>
            <a:endParaRPr lang="en-US" sz="1400" dirty="0" smtClean="0">
              <a:solidFill>
                <a:schemeClr val="accent1">
                  <a:lumMod val="75000"/>
                </a:schemeClr>
              </a:solidFill>
            </a:endParaRPr>
          </a:p>
          <a:p>
            <a:pPr>
              <a:defRPr/>
            </a:pPr>
            <a:r>
              <a:rPr lang="en-US" sz="1800" i="1" dirty="0" smtClean="0">
                <a:solidFill>
                  <a:schemeClr val="accent1">
                    <a:lumMod val="75000"/>
                  </a:schemeClr>
                </a:solidFill>
              </a:rPr>
              <a:t>XX AIRO 2010- NAPOLI, 13-16 NOVEMBRE 2010</a:t>
            </a:r>
          </a:p>
          <a:p>
            <a:pPr algn="just">
              <a:defRPr/>
            </a:pPr>
            <a:endParaRPr lang="en-US" sz="1400" dirty="0" smtClean="0">
              <a:solidFill>
                <a:schemeClr val="accent1">
                  <a:lumMod val="75000"/>
                </a:schemeClr>
              </a:solidFill>
            </a:endParaRPr>
          </a:p>
          <a:p>
            <a:pPr algn="just">
              <a:defRPr/>
            </a:pPr>
            <a:endParaRPr lang="en-US" sz="1400" dirty="0" smtClean="0">
              <a:solidFill>
                <a:schemeClr val="accent1">
                  <a:lumMod val="75000"/>
                </a:schemeClr>
              </a:solidFill>
            </a:endParaRPr>
          </a:p>
          <a:p>
            <a:pPr algn="just">
              <a:defRPr/>
            </a:pPr>
            <a:endParaRPr lang="en-US" sz="1400" dirty="0" smtClean="0">
              <a:solidFill>
                <a:schemeClr val="accent1">
                  <a:lumMod val="75000"/>
                </a:schemeClr>
              </a:solidFill>
            </a:endParaRPr>
          </a:p>
          <a:p>
            <a:pPr algn="just">
              <a:defRPr/>
            </a:pPr>
            <a:endParaRPr lang="en-US" sz="1400" dirty="0" smtClean="0">
              <a:solidFill>
                <a:schemeClr val="accent1">
                  <a:lumMod val="75000"/>
                </a:schemeClr>
              </a:solidFill>
            </a:endParaRPr>
          </a:p>
          <a:p>
            <a:pPr algn="just">
              <a:defRPr/>
            </a:pPr>
            <a:endParaRPr lang="it-IT" sz="1400" dirty="0">
              <a:solidFill>
                <a:schemeClr val="accent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4"/>
          <p:cNvSpPr>
            <a:spLocks noGrp="1"/>
          </p:cNvSpPr>
          <p:nvPr>
            <p:ph idx="1"/>
          </p:nvPr>
        </p:nvSpPr>
        <p:spPr/>
        <p:style>
          <a:lnRef idx="2">
            <a:schemeClr val="accent1"/>
          </a:lnRef>
          <a:fillRef idx="1">
            <a:schemeClr val="lt1"/>
          </a:fillRef>
          <a:effectRef idx="0">
            <a:schemeClr val="accent1"/>
          </a:effectRef>
          <a:fontRef idx="minor">
            <a:schemeClr val="dk1"/>
          </a:fontRef>
        </p:style>
        <p:txBody>
          <a:bodyPr>
            <a:noAutofit/>
          </a:bodyPr>
          <a:lstStyle/>
          <a:p>
            <a:pPr algn="ctr" eaLnBrk="1" hangingPunct="1">
              <a:buFont typeface="Arial" charset="0"/>
              <a:buNone/>
              <a:defRPr/>
            </a:pPr>
            <a:r>
              <a:rPr lang="en-US" sz="2400" b="1" i="1" dirty="0" smtClean="0">
                <a:solidFill>
                  <a:srgbClr val="376092"/>
                </a:solidFill>
                <a:effectLst>
                  <a:outerShdw blurRad="38100" dist="38100" dir="2700000" algn="tl">
                    <a:srgbClr val="C0C0C0"/>
                  </a:outerShdw>
                </a:effectLst>
              </a:rPr>
              <a:t>PATIENT FOLLOW-UP AND RESPONSE CRITERIA</a:t>
            </a:r>
          </a:p>
          <a:p>
            <a:pPr algn="ctr" eaLnBrk="1" hangingPunct="1">
              <a:buFont typeface="Arial" charset="0"/>
              <a:buNone/>
              <a:defRPr/>
            </a:pPr>
            <a:endParaRPr lang="en-US" sz="2000" i="1" dirty="0" smtClean="0">
              <a:solidFill>
                <a:srgbClr val="376092"/>
              </a:solidFill>
              <a:effectLst>
                <a:outerShdw blurRad="38100" dist="38100" dir="2700000" algn="tl">
                  <a:srgbClr val="C0C0C0"/>
                </a:outerShdw>
              </a:effectLst>
            </a:endParaRPr>
          </a:p>
          <a:p>
            <a:pPr algn="just" eaLnBrk="1" hangingPunct="1">
              <a:defRPr/>
            </a:pPr>
            <a:r>
              <a:rPr lang="en-US" sz="2400" b="1" dirty="0" smtClean="0">
                <a:solidFill>
                  <a:srgbClr val="376092"/>
                </a:solidFill>
              </a:rPr>
              <a:t>Evaluation patients</a:t>
            </a:r>
            <a:r>
              <a:rPr lang="en-US" sz="2400" dirty="0" smtClean="0">
                <a:solidFill>
                  <a:srgbClr val="376092"/>
                </a:solidFill>
              </a:rPr>
              <a:t> </a:t>
            </a:r>
            <a:r>
              <a:rPr lang="en-US" sz="1800" dirty="0" smtClean="0">
                <a:solidFill>
                  <a:srgbClr val="376092"/>
                </a:solidFill>
              </a:rPr>
              <a:t>(history and physical, blood tests of metabolic panel and hematological profile, ECOG status and toxicity assessment):</a:t>
            </a:r>
          </a:p>
          <a:p>
            <a:pPr lvl="1" algn="just" eaLnBrk="1" hangingPunct="1">
              <a:buFont typeface="Wingdings" pitchFamily="2" charset="2"/>
              <a:buChar char="Ø"/>
              <a:defRPr/>
            </a:pPr>
            <a:r>
              <a:rPr lang="en-US" sz="2400" dirty="0" smtClean="0">
                <a:solidFill>
                  <a:srgbClr val="376092"/>
                </a:solidFill>
              </a:rPr>
              <a:t>3 weeks after the completion of IMRT </a:t>
            </a:r>
          </a:p>
          <a:p>
            <a:pPr lvl="1" algn="just" eaLnBrk="1" hangingPunct="1">
              <a:buFont typeface="Wingdings" pitchFamily="2" charset="2"/>
              <a:buChar char="Ø"/>
              <a:defRPr/>
            </a:pPr>
            <a:r>
              <a:rPr lang="en-US" sz="2400" dirty="0" smtClean="0">
                <a:solidFill>
                  <a:srgbClr val="376092"/>
                </a:solidFill>
              </a:rPr>
              <a:t>every 3 months thereafter</a:t>
            </a:r>
          </a:p>
          <a:p>
            <a:pPr algn="just" eaLnBrk="1" hangingPunct="1">
              <a:defRPr/>
            </a:pPr>
            <a:endParaRPr lang="en-US" sz="2000" dirty="0" smtClean="0">
              <a:solidFill>
                <a:srgbClr val="376092"/>
              </a:solidFill>
            </a:endParaRPr>
          </a:p>
          <a:p>
            <a:pPr algn="just" eaLnBrk="1" hangingPunct="1">
              <a:defRPr/>
            </a:pPr>
            <a:r>
              <a:rPr lang="en-US" sz="2400" b="1" dirty="0" smtClean="0">
                <a:solidFill>
                  <a:srgbClr val="376092"/>
                </a:solidFill>
              </a:rPr>
              <a:t>Brain RM</a:t>
            </a:r>
            <a:r>
              <a:rPr lang="en-US" sz="2400" dirty="0" smtClean="0">
                <a:solidFill>
                  <a:srgbClr val="376092"/>
                </a:solidFill>
              </a:rPr>
              <a:t>:</a:t>
            </a:r>
          </a:p>
          <a:p>
            <a:pPr lvl="1" algn="just" eaLnBrk="1" hangingPunct="1">
              <a:buFont typeface="Wingdings" pitchFamily="2" charset="2"/>
              <a:buChar char="Ø"/>
              <a:defRPr/>
            </a:pPr>
            <a:r>
              <a:rPr lang="en-US" sz="2400" dirty="0" smtClean="0">
                <a:solidFill>
                  <a:srgbClr val="376092"/>
                </a:solidFill>
              </a:rPr>
              <a:t> before initiation of therapy </a:t>
            </a:r>
          </a:p>
          <a:p>
            <a:pPr lvl="1" algn="just" eaLnBrk="1" hangingPunct="1">
              <a:buFont typeface="Wingdings" pitchFamily="2" charset="2"/>
              <a:buChar char="Ø"/>
              <a:defRPr/>
            </a:pPr>
            <a:r>
              <a:rPr lang="en-US" sz="2400" dirty="0" smtClean="0">
                <a:solidFill>
                  <a:srgbClr val="376092"/>
                </a:solidFill>
              </a:rPr>
              <a:t> at 1 month</a:t>
            </a:r>
          </a:p>
          <a:p>
            <a:pPr lvl="1" algn="just" eaLnBrk="1" hangingPunct="1">
              <a:buFont typeface="Wingdings" pitchFamily="2" charset="2"/>
              <a:buChar char="Ø"/>
              <a:defRPr/>
            </a:pPr>
            <a:r>
              <a:rPr lang="en-US" sz="2400" dirty="0" smtClean="0">
                <a:solidFill>
                  <a:srgbClr val="376092"/>
                </a:solidFill>
              </a:rPr>
              <a:t> at 3 months after IMRT</a:t>
            </a:r>
          </a:p>
        </p:txBody>
      </p:sp>
      <p:sp>
        <p:nvSpPr>
          <p:cNvPr id="4" name="Titolo 1"/>
          <p:cNvSpPr>
            <a:spLocks noGrp="1"/>
          </p:cNvSpPr>
          <p:nvPr>
            <p:ph type="title"/>
          </p:nvPr>
        </p:nvSpPr>
        <p:spPr/>
        <p:txBody>
          <a:bodyPr rtlCol="0">
            <a:normAutofit/>
          </a:bodyPr>
          <a:lstStyle/>
          <a:p>
            <a:pPr eaLnBrk="1" fontAlgn="auto" hangingPunct="1">
              <a:spcAft>
                <a:spcPts val="0"/>
              </a:spcAft>
              <a:defRPr/>
            </a:pPr>
            <a:r>
              <a:rPr lang="it-IT" sz="2000" b="1" dirty="0" smtClean="0">
                <a:solidFill>
                  <a:schemeClr val="accent1">
                    <a:lumMod val="75000"/>
                  </a:schemeClr>
                </a:solidFill>
              </a:rPr>
              <a:t/>
            </a:r>
            <a:br>
              <a:rPr lang="it-IT" sz="2000" b="1" dirty="0" smtClean="0">
                <a:solidFill>
                  <a:schemeClr val="accent1">
                    <a:lumMod val="75000"/>
                  </a:schemeClr>
                </a:solidFill>
              </a:rPr>
            </a:br>
            <a:r>
              <a:rPr lang="it-IT" sz="2400" b="1" dirty="0" err="1" smtClean="0">
                <a:solidFill>
                  <a:srgbClr val="FF3300"/>
                </a:solidFill>
              </a:rPr>
              <a:t>Method</a:t>
            </a:r>
            <a:r>
              <a:rPr lang="it-IT" sz="2400" b="1" dirty="0" smtClean="0">
                <a:solidFill>
                  <a:srgbClr val="FF3300"/>
                </a:solidFill>
              </a:rPr>
              <a:t> and </a:t>
            </a:r>
            <a:r>
              <a:rPr lang="it-IT" sz="2400" b="1" dirty="0" err="1" smtClean="0">
                <a:solidFill>
                  <a:srgbClr val="FF3300"/>
                </a:solidFill>
              </a:rPr>
              <a:t>materials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r>
              <a:rPr lang="it-IT" sz="2400" b="1" dirty="0" smtClean="0">
                <a:solidFill>
                  <a:srgbClr val="FF0000"/>
                </a:solidFill>
              </a:rPr>
              <a:t/>
            </a:r>
            <a:br>
              <a:rPr lang="it-IT" sz="2400" b="1" dirty="0" smtClean="0">
                <a:solidFill>
                  <a:srgbClr val="FF0000"/>
                </a:solidFill>
              </a:rPr>
            </a:br>
            <a:endParaRPr lang="it-IT" sz="2400" i="1" u="sng" dirty="0">
              <a:solidFill>
                <a:schemeClr val="accent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eaLnBrk="1" fontAlgn="auto" hangingPunct="1">
              <a:spcAft>
                <a:spcPts val="0"/>
              </a:spcAft>
              <a:defRPr/>
            </a:pPr>
            <a:r>
              <a:rPr lang="it-IT" sz="2400" b="1" dirty="0" err="1" smtClean="0">
                <a:solidFill>
                  <a:srgbClr val="FF3300"/>
                </a:solidFill>
              </a:rPr>
              <a:t>Results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r>
              <a:rPr lang="it-IT" sz="2000" b="1" dirty="0" smtClean="0">
                <a:solidFill>
                  <a:srgbClr val="FF0000"/>
                </a:solidFill>
              </a:rPr>
              <a:t/>
            </a:r>
            <a:br>
              <a:rPr lang="it-IT" sz="2000" b="1" dirty="0" smtClean="0">
                <a:solidFill>
                  <a:srgbClr val="FF0000"/>
                </a:solidFill>
              </a:rPr>
            </a:br>
            <a:endParaRPr lang="it-IT" sz="2000" i="1" u="sng" dirty="0">
              <a:solidFill>
                <a:schemeClr val="accent1">
                  <a:lumMod val="75000"/>
                </a:schemeClr>
              </a:solidFill>
            </a:endParaRPr>
          </a:p>
        </p:txBody>
      </p:sp>
      <p:sp>
        <p:nvSpPr>
          <p:cNvPr id="5" name="Segnaposto contenuto 4"/>
          <p:cNvSpPr>
            <a:spLocks noGrp="1"/>
          </p:cNvSpPr>
          <p:nvPr>
            <p:ph idx="1"/>
          </p:nvPr>
        </p:nvSpPr>
        <p:spPr>
          <a:xfrm>
            <a:off x="457200" y="1571625"/>
            <a:ext cx="8229600" cy="4643438"/>
          </a:xfrm>
        </p:spPr>
        <p:txBody>
          <a:bodyPr rtlCol="0">
            <a:noAutofit/>
          </a:bodyPr>
          <a:lstStyle/>
          <a:p>
            <a:pPr algn="ctr" eaLnBrk="1" fontAlgn="auto" hangingPunct="1">
              <a:spcAft>
                <a:spcPts val="0"/>
              </a:spcAft>
              <a:buFont typeface="Arial" pitchFamily="34" charset="0"/>
              <a:buNone/>
              <a:defRPr/>
            </a:pPr>
            <a:r>
              <a:rPr lang="en-US" sz="2000" i="1" dirty="0" smtClean="0">
                <a:solidFill>
                  <a:schemeClr val="accent1">
                    <a:lumMod val="75000"/>
                  </a:schemeClr>
                </a:solidFill>
                <a:effectLst>
                  <a:outerShdw blurRad="38100" dist="38100" dir="2700000" algn="tl">
                    <a:srgbClr val="000000">
                      <a:alpha val="43137"/>
                    </a:srgbClr>
                  </a:outerShdw>
                </a:effectLst>
              </a:rPr>
              <a:t>PATIENT POPULATION</a:t>
            </a:r>
          </a:p>
          <a:p>
            <a:pPr algn="ctr" eaLnBrk="1" fontAlgn="auto" hangingPunct="1">
              <a:spcAft>
                <a:spcPts val="0"/>
              </a:spcAft>
              <a:buFont typeface="Arial" pitchFamily="34" charset="0"/>
              <a:buNone/>
              <a:defRPr/>
            </a:pPr>
            <a:r>
              <a:rPr lang="en-US" sz="2000" dirty="0" smtClean="0">
                <a:solidFill>
                  <a:schemeClr val="accent1">
                    <a:lumMod val="75000"/>
                  </a:schemeClr>
                </a:solidFill>
              </a:rPr>
              <a:t>40 patients were enrolled between June 2005 and June 2010</a:t>
            </a:r>
          </a:p>
          <a:p>
            <a:pPr algn="ctr" eaLnBrk="1" fontAlgn="auto" hangingPunct="1">
              <a:spcAft>
                <a:spcPts val="0"/>
              </a:spcAft>
              <a:buFont typeface="Arial" pitchFamily="34" charset="0"/>
              <a:buNone/>
              <a:defRPr/>
            </a:pPr>
            <a:endParaRPr lang="en-US" sz="1600" dirty="0" smtClean="0">
              <a:solidFill>
                <a:schemeClr val="accent1">
                  <a:lumMod val="75000"/>
                </a:schemeClr>
              </a:solidFill>
            </a:endParaRPr>
          </a:p>
        </p:txBody>
      </p:sp>
      <p:graphicFrame>
        <p:nvGraphicFramePr>
          <p:cNvPr id="13351" name="Group 39"/>
          <p:cNvGraphicFramePr>
            <a:graphicFrameLocks noGrp="1"/>
          </p:cNvGraphicFramePr>
          <p:nvPr/>
        </p:nvGraphicFramePr>
        <p:xfrm>
          <a:off x="2016125" y="2416175"/>
          <a:ext cx="2544763" cy="3799524"/>
        </p:xfrm>
        <a:graphic>
          <a:graphicData uri="http://schemas.openxmlformats.org/drawingml/2006/table">
            <a:tbl>
              <a:tblPr/>
              <a:tblGrid>
                <a:gridCol w="1905000"/>
                <a:gridCol w="639763"/>
              </a:tblGrid>
              <a:tr h="4460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smtClean="0">
                          <a:ln>
                            <a:noFill/>
                          </a:ln>
                          <a:solidFill>
                            <a:schemeClr val="tx1"/>
                          </a:solidFill>
                          <a:effectLst/>
                          <a:latin typeface="Calibri" pitchFamily="34" charset="0"/>
                        </a:rPr>
                        <a:t>Patients</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smtClean="0">
                          <a:ln>
                            <a:noFill/>
                          </a:ln>
                          <a:solidFill>
                            <a:schemeClr val="tx1"/>
                          </a:solidFill>
                          <a:effectLst/>
                          <a:latin typeface="Calibri" pitchFamily="34" charset="0"/>
                        </a:rPr>
                        <a:t>No</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r>
              <a:tr h="7318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SEX</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Female</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Male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20</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20</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tr>
              <a:tr h="7318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AGE (years)</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Median</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Range</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59</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31-77</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938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ECOG</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0</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1</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2</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21</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9</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10</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tr>
              <a:tr h="938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SURGERY</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Total resection</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Partial resection</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Biopsy</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28</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10</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2</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graphicFrame>
        <p:nvGraphicFramePr>
          <p:cNvPr id="13352" name="Group 40"/>
          <p:cNvGraphicFramePr>
            <a:graphicFrameLocks noGrp="1"/>
          </p:cNvGraphicFramePr>
          <p:nvPr/>
        </p:nvGraphicFramePr>
        <p:xfrm>
          <a:off x="4857750" y="2428875"/>
          <a:ext cx="2257425" cy="2999423"/>
        </p:xfrm>
        <a:graphic>
          <a:graphicData uri="http://schemas.openxmlformats.org/drawingml/2006/table">
            <a:tbl>
              <a:tblPr/>
              <a:tblGrid>
                <a:gridCol w="1822450"/>
                <a:gridCol w="434975"/>
              </a:tblGrid>
              <a:tr h="4286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smtClean="0">
                          <a:ln>
                            <a:noFill/>
                          </a:ln>
                          <a:solidFill>
                            <a:schemeClr val="tx1"/>
                          </a:solidFill>
                          <a:effectLst/>
                          <a:latin typeface="Calibri" pitchFamily="34" charset="0"/>
                        </a:rPr>
                        <a:t>Patients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1400" b="1" i="0" u="none" strike="noStrike" cap="none" normalizeH="0" baseline="0" smtClean="0">
                        <a:ln>
                          <a:noFill/>
                        </a:ln>
                        <a:solidFill>
                          <a:schemeClr val="tx1"/>
                        </a:solidFill>
                        <a:effectLst/>
                        <a:latin typeface="Calibri" pitchFamily="34" charset="0"/>
                      </a:endParaRP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1400" b="1" i="0" u="none" strike="noStrike" cap="none" normalizeH="0" baseline="0" smtClean="0">
                          <a:ln>
                            <a:noFill/>
                          </a:ln>
                          <a:solidFill>
                            <a:schemeClr val="tx1"/>
                          </a:solidFill>
                          <a:effectLst/>
                          <a:latin typeface="Calibri" pitchFamily="34" charset="0"/>
                        </a:rPr>
                        <a:t>No</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5400" cap="flat" cmpd="sng" algn="ctr">
                      <a:solidFill>
                        <a:schemeClr val="accent1"/>
                      </a:solidFill>
                      <a:prstDash val="solid"/>
                      <a:round/>
                      <a:headEnd type="none" w="med" len="med"/>
                      <a:tailEnd type="none" w="med" len="med"/>
                    </a:lnB>
                    <a:lnTlToBr>
                      <a:noFill/>
                    </a:lnTlToBr>
                    <a:lnBlToTr>
                      <a:noFill/>
                    </a:lnBlToTr>
                    <a:noFill/>
                  </a:tcPr>
                </a:tc>
              </a:tr>
              <a:tr h="1482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TUMOR LOCATION</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Frontal</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Parietal</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Temporal</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Frontoparietal</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Parietotemporal</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11</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7</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6</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7</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9</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54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alpha val="20000"/>
                      </a:schemeClr>
                    </a:solidFill>
                  </a:tcPr>
                </a:tc>
              </a:tr>
              <a:tr h="9985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SIDE</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Right</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Left</a:t>
                      </a:r>
                    </a:p>
                    <a:p>
                      <a:pPr marL="457200" marR="0" lvl="1"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Bilateral</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400" b="0" i="0" u="none" strike="noStrike" cap="none" normalizeH="0" baseline="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18</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22</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400" b="0" i="0" u="none" strike="noStrike" cap="none" normalizeH="0" baseline="0" smtClean="0">
                          <a:ln>
                            <a:noFill/>
                          </a:ln>
                          <a:solidFill>
                            <a:schemeClr val="tx1"/>
                          </a:solidFill>
                          <a:effectLst/>
                          <a:latin typeface="Calibri" pitchFamily="34" charset="0"/>
                        </a:rPr>
                        <a:t>0</a:t>
                      </a:r>
                    </a:p>
                  </a:txBody>
                  <a:tcPr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39800"/>
          </a:xfrm>
        </p:spPr>
        <p:txBody>
          <a:bodyPr rtlCol="0">
            <a:noAutofit/>
          </a:bodyPr>
          <a:lstStyle/>
          <a:p>
            <a:pPr eaLnBrk="1" fontAlgn="auto" hangingPunct="1">
              <a:spcAft>
                <a:spcPts val="0"/>
              </a:spcAft>
              <a:defRPr/>
            </a:pPr>
            <a:r>
              <a:rPr lang="it-IT" sz="2400" b="1" dirty="0" err="1" smtClean="0">
                <a:solidFill>
                  <a:srgbClr val="FF3300"/>
                </a:solidFill>
              </a:rPr>
              <a:t>Results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r>
              <a:rPr lang="it-IT" sz="1800" b="1" dirty="0" smtClean="0">
                <a:solidFill>
                  <a:srgbClr val="FF0000"/>
                </a:solidFill>
              </a:rPr>
              <a:t/>
            </a:r>
            <a:br>
              <a:rPr lang="it-IT" sz="1800" b="1" dirty="0" smtClean="0">
                <a:solidFill>
                  <a:srgbClr val="FF0000"/>
                </a:solidFill>
              </a:rPr>
            </a:br>
            <a:endParaRPr lang="it-IT" sz="2000" i="1" u="sng" dirty="0">
              <a:solidFill>
                <a:schemeClr val="accent1">
                  <a:lumMod val="75000"/>
                </a:schemeClr>
              </a:solidFill>
            </a:endParaRPr>
          </a:p>
        </p:txBody>
      </p:sp>
      <p:sp>
        <p:nvSpPr>
          <p:cNvPr id="5" name="Segnaposto contenuto 4"/>
          <p:cNvSpPr>
            <a:spLocks noGrp="1"/>
          </p:cNvSpPr>
          <p:nvPr>
            <p:ph idx="1"/>
          </p:nvPr>
        </p:nvSpPr>
        <p:spPr>
          <a:xfrm>
            <a:off x="457200" y="1285875"/>
            <a:ext cx="8229600" cy="4840288"/>
          </a:xfrm>
        </p:spPr>
        <p:txBody>
          <a:bodyPr rtlCol="0">
            <a:noAutofit/>
          </a:bodyPr>
          <a:lstStyle/>
          <a:p>
            <a:pPr algn="ctr" eaLnBrk="1" fontAlgn="auto" hangingPunct="1">
              <a:spcAft>
                <a:spcPts val="0"/>
              </a:spcAft>
              <a:buFont typeface="Arial" pitchFamily="34" charset="0"/>
              <a:buNone/>
              <a:defRPr/>
            </a:pPr>
            <a:endParaRPr lang="en-US" sz="1600" i="1" dirty="0" smtClean="0">
              <a:effectLst>
                <a:outerShdw blurRad="38100" dist="38100" dir="2700000" algn="tl">
                  <a:srgbClr val="000000">
                    <a:alpha val="43137"/>
                  </a:srgbClr>
                </a:outerShdw>
              </a:effectLst>
            </a:endParaRPr>
          </a:p>
          <a:p>
            <a:pPr algn="ctr" eaLnBrk="1" fontAlgn="auto" hangingPunct="1">
              <a:spcAft>
                <a:spcPts val="0"/>
              </a:spcAft>
              <a:buFont typeface="Arial" pitchFamily="34" charset="0"/>
              <a:buNone/>
              <a:defRPr/>
            </a:pPr>
            <a:endParaRPr lang="en-US" sz="1600" dirty="0" smtClean="0"/>
          </a:p>
        </p:txBody>
      </p:sp>
      <p:graphicFrame>
        <p:nvGraphicFramePr>
          <p:cNvPr id="6" name="Tabella 5"/>
          <p:cNvGraphicFramePr>
            <a:graphicFrameLocks noGrp="1"/>
          </p:cNvGraphicFramePr>
          <p:nvPr/>
        </p:nvGraphicFramePr>
        <p:xfrm>
          <a:off x="714348" y="1131496"/>
          <a:ext cx="7572427" cy="5369338"/>
        </p:xfrm>
        <a:graphic>
          <a:graphicData uri="http://schemas.openxmlformats.org/drawingml/2006/table">
            <a:tbl>
              <a:tblPr firstRow="1" bandRow="1">
                <a:tableStyleId>{2D5ABB26-0587-4C30-8999-92F81FD0307C}</a:tableStyleId>
              </a:tblPr>
              <a:tblGrid>
                <a:gridCol w="1245541"/>
                <a:gridCol w="1054481"/>
                <a:gridCol w="1054481"/>
                <a:gridCol w="1054481"/>
                <a:gridCol w="1054481"/>
                <a:gridCol w="1054481"/>
                <a:gridCol w="1054481"/>
              </a:tblGrid>
              <a:tr h="266989">
                <a:tc gridSpan="7">
                  <a:txBody>
                    <a:bodyPr/>
                    <a:lstStyle/>
                    <a:p>
                      <a:pPr algn="ctr"/>
                      <a:r>
                        <a:rPr lang="it-IT" sz="1600" b="1" i="1" u="none" dirty="0" smtClean="0">
                          <a:solidFill>
                            <a:schemeClr val="accent1">
                              <a:lumMod val="75000"/>
                            </a:schemeClr>
                          </a:solidFill>
                          <a:effectLst/>
                        </a:rPr>
                        <a:t>ACUTE</a:t>
                      </a:r>
                      <a:r>
                        <a:rPr lang="it-IT" sz="1600" b="1" i="1" u="none" baseline="0" dirty="0" smtClean="0">
                          <a:solidFill>
                            <a:schemeClr val="accent1">
                              <a:lumMod val="75000"/>
                            </a:schemeClr>
                          </a:solidFill>
                          <a:effectLst/>
                        </a:rPr>
                        <a:t> TOXICITY</a:t>
                      </a:r>
                      <a:endParaRPr lang="it-IT" sz="1600" b="1" i="1" u="none" dirty="0">
                        <a:solidFill>
                          <a:schemeClr val="accent1">
                            <a:lumMod val="75000"/>
                          </a:schemeClr>
                        </a:solidFill>
                        <a:effectLst/>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266989">
                <a:tc gridSpan="7">
                  <a:txBody>
                    <a:bodyPr/>
                    <a:lstStyle/>
                    <a:p>
                      <a:pPr lvl="5" algn="ctr"/>
                      <a:r>
                        <a:rPr lang="it-IT" sz="1200" b="1" dirty="0" err="1" smtClean="0">
                          <a:solidFill>
                            <a:schemeClr val="accent1">
                              <a:lumMod val="75000"/>
                            </a:schemeClr>
                          </a:solidFill>
                        </a:rPr>
                        <a:t>Levels</a:t>
                      </a:r>
                      <a:r>
                        <a:rPr lang="it-IT" sz="1200" b="1" dirty="0" smtClean="0">
                          <a:solidFill>
                            <a:schemeClr val="accent1">
                              <a:lumMod val="75000"/>
                            </a:schemeClr>
                          </a:solidFill>
                        </a:rPr>
                        <a:t>  </a:t>
                      </a:r>
                      <a:r>
                        <a:rPr lang="it-IT" sz="1200" b="1" dirty="0" err="1" smtClean="0">
                          <a:solidFill>
                            <a:schemeClr val="accent1">
                              <a:lumMod val="75000"/>
                            </a:schemeClr>
                          </a:solidFill>
                        </a:rPr>
                        <a:t>of</a:t>
                      </a:r>
                      <a:r>
                        <a:rPr lang="it-IT" sz="1200" b="1" baseline="0" dirty="0" smtClean="0">
                          <a:solidFill>
                            <a:schemeClr val="accent1">
                              <a:lumMod val="75000"/>
                            </a:schemeClr>
                          </a:solidFill>
                        </a:rPr>
                        <a:t> Dose</a:t>
                      </a:r>
                      <a:endParaRPr lang="it-IT" sz="1200" b="1" dirty="0">
                        <a:solidFill>
                          <a:schemeClr val="accent1">
                            <a:lumMod val="75000"/>
                          </a:schemeClr>
                        </a:solidFill>
                      </a:endParaRPr>
                    </a:p>
                  </a:txBody>
                  <a:tcP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266989">
                <a:tc>
                  <a:txBody>
                    <a:bodyPr/>
                    <a:lstStyle/>
                    <a:p>
                      <a:r>
                        <a:rPr lang="it-IT" sz="1200" b="1" dirty="0" err="1" smtClean="0">
                          <a:solidFill>
                            <a:schemeClr val="accent1">
                              <a:lumMod val="75000"/>
                            </a:schemeClr>
                          </a:solidFill>
                        </a:rPr>
                        <a:t>Toxicity</a:t>
                      </a:r>
                      <a:endParaRPr lang="it-IT" sz="1200" b="1" dirty="0">
                        <a:solidFill>
                          <a:schemeClr val="accent1">
                            <a:lumMod val="75000"/>
                          </a:schemeClr>
                        </a:solidFill>
                      </a:endParaRPr>
                    </a:p>
                  </a:txBody>
                  <a:tcPr>
                    <a:lnL>
                      <a:noFill/>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it-IT" sz="1200" b="1" dirty="0" err="1" smtClean="0">
                          <a:solidFill>
                            <a:schemeClr val="accent1">
                              <a:lumMod val="75000"/>
                            </a:schemeClr>
                          </a:solidFill>
                        </a:rPr>
                        <a:t>Grade</a:t>
                      </a:r>
                      <a:endParaRPr lang="it-IT" sz="1200" b="1" dirty="0">
                        <a:solidFill>
                          <a:schemeClr val="accent1">
                            <a:lumMod val="75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it-IT" sz="1200" b="1" dirty="0" smtClean="0">
                          <a:solidFill>
                            <a:schemeClr val="accent1">
                              <a:lumMod val="75000"/>
                            </a:schemeClr>
                          </a:solidFill>
                        </a:rPr>
                        <a:t>60.0 Gy</a:t>
                      </a:r>
                      <a:endParaRPr lang="it-IT" sz="1200" b="1" dirty="0">
                        <a:solidFill>
                          <a:schemeClr val="accent1">
                            <a:lumMod val="75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it-IT" sz="1200" b="1" dirty="0" smtClean="0">
                          <a:solidFill>
                            <a:schemeClr val="accent1">
                              <a:lumMod val="75000"/>
                            </a:schemeClr>
                          </a:solidFill>
                        </a:rPr>
                        <a:t>62.5 Gy</a:t>
                      </a:r>
                      <a:endParaRPr lang="it-IT" sz="1200" b="1" dirty="0">
                        <a:solidFill>
                          <a:schemeClr val="accent1">
                            <a:lumMod val="75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it-IT" sz="1200" b="1" dirty="0" smtClean="0">
                          <a:solidFill>
                            <a:schemeClr val="accent1">
                              <a:lumMod val="75000"/>
                            </a:schemeClr>
                          </a:solidFill>
                        </a:rPr>
                        <a:t>65.0 Gy</a:t>
                      </a:r>
                      <a:endParaRPr lang="it-IT" sz="1200" b="1" dirty="0">
                        <a:solidFill>
                          <a:schemeClr val="accent1">
                            <a:lumMod val="75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it-IT" sz="1200" b="1" dirty="0" smtClean="0">
                          <a:solidFill>
                            <a:schemeClr val="accent1">
                              <a:lumMod val="75000"/>
                            </a:schemeClr>
                          </a:solidFill>
                        </a:rPr>
                        <a:t>67.5</a:t>
                      </a:r>
                      <a:r>
                        <a:rPr lang="it-IT" sz="1200" b="1" baseline="0" dirty="0" smtClean="0">
                          <a:solidFill>
                            <a:schemeClr val="accent1">
                              <a:lumMod val="75000"/>
                            </a:schemeClr>
                          </a:solidFill>
                        </a:rPr>
                        <a:t> Gy</a:t>
                      </a:r>
                      <a:endParaRPr lang="it-IT" sz="1200" b="1" dirty="0">
                        <a:solidFill>
                          <a:schemeClr val="accent1">
                            <a:lumMod val="75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it-IT" sz="1200" b="1" dirty="0" smtClean="0">
                          <a:solidFill>
                            <a:schemeClr val="accent1">
                              <a:lumMod val="75000"/>
                            </a:schemeClr>
                          </a:solidFill>
                        </a:rPr>
                        <a:t>70.0 Gy</a:t>
                      </a:r>
                      <a:endParaRPr lang="it-IT" sz="1200" b="1" dirty="0">
                        <a:solidFill>
                          <a:schemeClr val="accent1">
                            <a:lumMod val="75000"/>
                          </a:schemeClr>
                        </a:solidFill>
                      </a:endParaRPr>
                    </a:p>
                  </a:txBody>
                  <a:tcP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40774">
                <a:tc>
                  <a:txBody>
                    <a:bodyPr/>
                    <a:lstStyle/>
                    <a:p>
                      <a:r>
                        <a:rPr lang="it-IT" sz="1200" b="1" dirty="0" smtClean="0">
                          <a:solidFill>
                            <a:schemeClr val="tx1"/>
                          </a:solidFill>
                        </a:rPr>
                        <a:t>SNC</a:t>
                      </a:r>
                      <a:endParaRPr lang="it-IT" sz="1200" b="1" dirty="0">
                        <a:solidFill>
                          <a:schemeClr val="tx1"/>
                        </a:solidFill>
                      </a:endParaRPr>
                    </a:p>
                  </a:txBody>
                  <a:tcP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a:tcPr>
                </a:tc>
                <a:tc>
                  <a:txBody>
                    <a:bodyPr/>
                    <a:lstStyle/>
                    <a:p>
                      <a:r>
                        <a:rPr lang="it-IT" sz="1200" dirty="0" smtClean="0">
                          <a:solidFill>
                            <a:schemeClr val="tx1"/>
                          </a:solidFill>
                        </a:rPr>
                        <a:t>0</a:t>
                      </a:r>
                    </a:p>
                    <a:p>
                      <a:r>
                        <a:rPr lang="it-IT" sz="1200" dirty="0" smtClean="0">
                          <a:solidFill>
                            <a:schemeClr val="tx1"/>
                          </a:solidFill>
                        </a:rPr>
                        <a:t>1-2</a:t>
                      </a:r>
                    </a:p>
                    <a:p>
                      <a:r>
                        <a:rPr lang="it-IT" sz="1200" dirty="0" smtClean="0">
                          <a:solidFill>
                            <a:schemeClr val="tx1"/>
                          </a:solidFill>
                        </a:rPr>
                        <a:t>3-4</a:t>
                      </a:r>
                      <a:endParaRPr lang="it-IT" sz="12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a:tcPr>
                </a:tc>
                <a:tc>
                  <a:txBody>
                    <a:bodyPr/>
                    <a:lstStyle/>
                    <a:p>
                      <a:pPr algn="ctr"/>
                      <a:r>
                        <a:rPr lang="it-IT" sz="1200" dirty="0" smtClean="0">
                          <a:solidFill>
                            <a:schemeClr val="tx1"/>
                          </a:solidFill>
                        </a:rPr>
                        <a:t>6</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a:tcPr>
                </a:tc>
                <a:tc>
                  <a:txBody>
                    <a:bodyPr/>
                    <a:lstStyle/>
                    <a:p>
                      <a:pPr algn="ctr"/>
                      <a:r>
                        <a:rPr lang="it-IT" sz="1200" dirty="0" smtClean="0">
                          <a:solidFill>
                            <a:schemeClr val="tx1"/>
                          </a:solidFill>
                        </a:rPr>
                        <a:t>1</a:t>
                      </a:r>
                    </a:p>
                    <a:p>
                      <a:pPr algn="ctr"/>
                      <a:r>
                        <a:rPr lang="it-IT" sz="1200" dirty="0" smtClean="0">
                          <a:solidFill>
                            <a:schemeClr val="tx1"/>
                          </a:solidFill>
                        </a:rPr>
                        <a:t>6</a:t>
                      </a:r>
                    </a:p>
                    <a:p>
                      <a:pPr algn="ctr"/>
                      <a:r>
                        <a:rPr lang="it-IT" sz="1200" dirty="0" smtClean="0">
                          <a:solidFill>
                            <a:schemeClr val="tx1"/>
                          </a:solidFill>
                        </a:rPr>
                        <a:t>0</a:t>
                      </a:r>
                      <a:endParaRPr lang="it-IT" sz="12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a:tcPr>
                </a:tc>
                <a:tc>
                  <a:txBody>
                    <a:bodyPr/>
                    <a:lstStyle/>
                    <a:p>
                      <a:pPr algn="ctr"/>
                      <a:r>
                        <a:rPr lang="it-IT" sz="1200" dirty="0" smtClean="0">
                          <a:solidFill>
                            <a:schemeClr val="tx1"/>
                          </a:solidFill>
                        </a:rPr>
                        <a:t>3</a:t>
                      </a:r>
                    </a:p>
                    <a:p>
                      <a:pPr algn="ctr"/>
                      <a:r>
                        <a:rPr lang="it-IT" sz="1200" dirty="0" smtClean="0">
                          <a:solidFill>
                            <a:schemeClr val="tx1"/>
                          </a:solidFill>
                        </a:rPr>
                        <a:t>3</a:t>
                      </a:r>
                    </a:p>
                    <a:p>
                      <a:pPr algn="ctr"/>
                      <a:r>
                        <a:rPr lang="it-IT" sz="1200" dirty="0" smtClean="0">
                          <a:solidFill>
                            <a:schemeClr val="tx1"/>
                          </a:solidFill>
                        </a:rPr>
                        <a:t>0</a:t>
                      </a:r>
                      <a:endParaRPr lang="it-IT" sz="12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a:tcPr>
                </a:tc>
                <a:tc>
                  <a:txBody>
                    <a:bodyPr/>
                    <a:lstStyle/>
                    <a:p>
                      <a:pPr algn="ctr"/>
                      <a:r>
                        <a:rPr lang="it-IT" sz="1200" dirty="0" smtClean="0">
                          <a:solidFill>
                            <a:schemeClr val="tx1"/>
                          </a:solidFill>
                        </a:rPr>
                        <a:t>2</a:t>
                      </a:r>
                    </a:p>
                    <a:p>
                      <a:pPr algn="ctr"/>
                      <a:r>
                        <a:rPr lang="it-IT" sz="1200" dirty="0" smtClean="0">
                          <a:solidFill>
                            <a:schemeClr val="tx1"/>
                          </a:solidFill>
                        </a:rPr>
                        <a:t>5</a:t>
                      </a:r>
                    </a:p>
                    <a:p>
                      <a:pPr algn="ctr"/>
                      <a:r>
                        <a:rPr lang="it-IT" sz="1200" dirty="0" smtClean="0">
                          <a:solidFill>
                            <a:schemeClr val="tx1"/>
                          </a:solidFill>
                        </a:rPr>
                        <a:t>0</a:t>
                      </a:r>
                      <a:endParaRPr lang="it-IT" sz="1200" dirty="0">
                        <a:solidFill>
                          <a:schemeClr val="tx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a:tcPr>
                </a:tc>
                <a:tc>
                  <a:txBody>
                    <a:bodyPr/>
                    <a:lstStyle/>
                    <a:p>
                      <a:pPr algn="ctr"/>
                      <a:r>
                        <a:rPr lang="it-IT" sz="1200" dirty="0" smtClean="0">
                          <a:solidFill>
                            <a:schemeClr val="tx1"/>
                          </a:solidFill>
                        </a:rPr>
                        <a:t>2</a:t>
                      </a:r>
                    </a:p>
                    <a:p>
                      <a:pPr algn="ctr"/>
                      <a:r>
                        <a:rPr lang="it-IT" sz="1200" dirty="0" smtClean="0">
                          <a:solidFill>
                            <a:schemeClr val="tx1"/>
                          </a:solidFill>
                        </a:rPr>
                        <a:t>10</a:t>
                      </a:r>
                    </a:p>
                    <a:p>
                      <a:pPr algn="ctr"/>
                      <a:r>
                        <a:rPr lang="it-IT" sz="1200" b="1" i="1" u="sng" dirty="0" smtClean="0">
                          <a:solidFill>
                            <a:schemeClr val="tx1"/>
                          </a:solidFill>
                          <a:effectLst>
                            <a:outerShdw blurRad="38100" dist="38100" dir="2700000" algn="tl">
                              <a:srgbClr val="000000">
                                <a:alpha val="43137"/>
                              </a:srgbClr>
                            </a:outerShdw>
                          </a:effectLst>
                        </a:rPr>
                        <a:t>2</a:t>
                      </a:r>
                      <a:endParaRPr lang="it-IT" sz="1200" b="1" i="1" u="sng" dirty="0">
                        <a:solidFill>
                          <a:schemeClr val="tx1"/>
                        </a:solidFill>
                        <a:effectLst>
                          <a:outerShdw blurRad="38100" dist="38100" dir="2700000" algn="tl">
                            <a:srgbClr val="000000">
                              <a:alpha val="43137"/>
                            </a:srgbClr>
                          </a:outerShdw>
                        </a:effectLst>
                      </a:endParaRPr>
                    </a:p>
                  </a:txBody>
                  <a:tcPr>
                    <a:lnL w="12700" cap="flat" cmpd="sng" algn="ctr">
                      <a:no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gradFill flip="none" rotWithShape="1">
                      <a:gsLst>
                        <a:gs pos="0">
                          <a:schemeClr val="bg1">
                            <a:lumMod val="85000"/>
                            <a:shade val="30000"/>
                            <a:satMod val="115000"/>
                          </a:schemeClr>
                        </a:gs>
                        <a:gs pos="50000">
                          <a:schemeClr val="bg1">
                            <a:lumMod val="85000"/>
                            <a:shade val="67500"/>
                            <a:satMod val="115000"/>
                          </a:schemeClr>
                        </a:gs>
                        <a:gs pos="100000">
                          <a:schemeClr val="bg1">
                            <a:lumMod val="85000"/>
                            <a:shade val="100000"/>
                            <a:satMod val="115000"/>
                          </a:schemeClr>
                        </a:gs>
                      </a:gsLst>
                      <a:lin ang="18900000" scaled="1"/>
                      <a:tileRect/>
                    </a:gradFill>
                  </a:tcPr>
                </a:tc>
              </a:tr>
              <a:tr h="640774">
                <a:tc>
                  <a:txBody>
                    <a:bodyPr/>
                    <a:lstStyle/>
                    <a:p>
                      <a:r>
                        <a:rPr lang="it-IT" sz="1200" b="1" dirty="0" smtClean="0">
                          <a:solidFill>
                            <a:schemeClr val="tx1"/>
                          </a:solidFill>
                        </a:rPr>
                        <a:t>EYE</a:t>
                      </a:r>
                      <a:endParaRPr lang="it-IT" sz="1200" b="1"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8900000" scaled="1"/>
                      <a:tileRect/>
                    </a:gradFill>
                  </a:tcPr>
                </a:tc>
                <a:tc>
                  <a:txBody>
                    <a:bodyPr/>
                    <a:lstStyle/>
                    <a:p>
                      <a:r>
                        <a:rPr lang="it-IT" sz="1200" dirty="0" smtClean="0">
                          <a:solidFill>
                            <a:schemeClr val="tx1"/>
                          </a:solidFill>
                        </a:rPr>
                        <a:t>0</a:t>
                      </a:r>
                    </a:p>
                    <a:p>
                      <a:r>
                        <a:rPr lang="it-IT" sz="1200" dirty="0" smtClean="0">
                          <a:solidFill>
                            <a:schemeClr val="tx1"/>
                          </a:solidFill>
                        </a:rPr>
                        <a:t>1-2</a:t>
                      </a:r>
                    </a:p>
                    <a:p>
                      <a:r>
                        <a:rPr lang="it-IT" sz="1200" dirty="0" smtClean="0">
                          <a:solidFill>
                            <a:schemeClr val="tx1"/>
                          </a:solidFill>
                        </a:rPr>
                        <a:t>3-4</a:t>
                      </a:r>
                    </a:p>
                  </a:txBody>
                  <a:tcPr>
                    <a:lnL>
                      <a:noFill/>
                    </a:lnL>
                    <a:lnR>
                      <a:noFill/>
                    </a:lnR>
                    <a:lnT>
                      <a:noFill/>
                    </a:lnT>
                    <a:lnB>
                      <a:noFill/>
                    </a:lnB>
                    <a:lnTlToBr w="12700" cmpd="sng">
                      <a:noFill/>
                      <a:prstDash val="solid"/>
                    </a:lnTlToBr>
                    <a:lnBlToTr w="12700" cmpd="sng">
                      <a:noFill/>
                      <a:prstDash val="solid"/>
                    </a:lnBlToTr>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8900000" scaled="1"/>
                      <a:tileRect/>
                    </a:gradFill>
                  </a:tcPr>
                </a:tc>
                <a:tc>
                  <a:txBody>
                    <a:bodyPr/>
                    <a:lstStyle/>
                    <a:p>
                      <a:pPr algn="ctr"/>
                      <a:r>
                        <a:rPr lang="it-IT" sz="1200" dirty="0" smtClean="0">
                          <a:solidFill>
                            <a:schemeClr val="tx1"/>
                          </a:solidFill>
                        </a:rPr>
                        <a:t>4</a:t>
                      </a:r>
                    </a:p>
                    <a:p>
                      <a:pPr algn="ctr"/>
                      <a:r>
                        <a:rPr lang="it-IT" sz="1200" dirty="0" smtClean="0">
                          <a:solidFill>
                            <a:schemeClr val="tx1"/>
                          </a:solidFill>
                        </a:rPr>
                        <a:t>2</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8900000" scaled="1"/>
                      <a:tileRect/>
                    </a:gradFill>
                  </a:tcPr>
                </a:tc>
                <a:tc>
                  <a:txBody>
                    <a:bodyPr/>
                    <a:lstStyle/>
                    <a:p>
                      <a:pPr algn="ctr"/>
                      <a:r>
                        <a:rPr lang="it-IT" sz="1200" dirty="0" smtClean="0">
                          <a:solidFill>
                            <a:schemeClr val="tx1"/>
                          </a:solidFill>
                        </a:rPr>
                        <a:t>4</a:t>
                      </a:r>
                    </a:p>
                    <a:p>
                      <a:pPr algn="ctr"/>
                      <a:r>
                        <a:rPr lang="it-IT" sz="1200" dirty="0" smtClean="0">
                          <a:solidFill>
                            <a:schemeClr val="tx1"/>
                          </a:solidFill>
                        </a:rPr>
                        <a:t>3</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8900000" scaled="1"/>
                      <a:tileRect/>
                    </a:gradFill>
                  </a:tcPr>
                </a:tc>
                <a:tc>
                  <a:txBody>
                    <a:bodyPr/>
                    <a:lstStyle/>
                    <a:p>
                      <a:pPr algn="ctr"/>
                      <a:r>
                        <a:rPr lang="it-IT" sz="1200" dirty="0" smtClean="0">
                          <a:solidFill>
                            <a:schemeClr val="tx1"/>
                          </a:solidFill>
                        </a:rPr>
                        <a:t>6</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8900000" scaled="1"/>
                      <a:tileRect/>
                    </a:gradFill>
                  </a:tcPr>
                </a:tc>
                <a:tc>
                  <a:txBody>
                    <a:bodyPr/>
                    <a:lstStyle/>
                    <a:p>
                      <a:pPr algn="ctr"/>
                      <a:r>
                        <a:rPr lang="it-IT" sz="1200" dirty="0" smtClean="0">
                          <a:solidFill>
                            <a:schemeClr val="tx1"/>
                          </a:solidFill>
                        </a:rPr>
                        <a:t>4</a:t>
                      </a:r>
                    </a:p>
                    <a:p>
                      <a:pPr algn="ctr"/>
                      <a:r>
                        <a:rPr lang="it-IT" sz="1200" dirty="0" smtClean="0">
                          <a:solidFill>
                            <a:schemeClr val="tx1"/>
                          </a:solidFill>
                        </a:rPr>
                        <a:t>3</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8900000" scaled="1"/>
                      <a:tileRect/>
                    </a:gradFill>
                  </a:tcPr>
                </a:tc>
                <a:tc>
                  <a:txBody>
                    <a:bodyPr/>
                    <a:lstStyle/>
                    <a:p>
                      <a:pPr algn="ctr"/>
                      <a:r>
                        <a:rPr lang="it-IT" sz="1200" dirty="0" smtClean="0">
                          <a:solidFill>
                            <a:schemeClr val="tx1"/>
                          </a:solidFill>
                        </a:rPr>
                        <a:t>11</a:t>
                      </a:r>
                    </a:p>
                    <a:p>
                      <a:pPr algn="ctr"/>
                      <a:r>
                        <a:rPr lang="it-IT" sz="1200" dirty="0" smtClean="0">
                          <a:solidFill>
                            <a:schemeClr val="tx1"/>
                          </a:solidFill>
                        </a:rPr>
                        <a:t>3</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rgbClr val="FFFF99">
                            <a:shade val="30000"/>
                            <a:satMod val="115000"/>
                          </a:srgbClr>
                        </a:gs>
                        <a:gs pos="50000">
                          <a:srgbClr val="FFFF99">
                            <a:shade val="67500"/>
                            <a:satMod val="115000"/>
                          </a:srgbClr>
                        </a:gs>
                        <a:gs pos="100000">
                          <a:srgbClr val="FFFF99">
                            <a:shade val="100000"/>
                            <a:satMod val="115000"/>
                          </a:srgbClr>
                        </a:gs>
                      </a:gsLst>
                      <a:lin ang="18900000" scaled="1"/>
                      <a:tileRect/>
                    </a:gradFill>
                  </a:tcPr>
                </a:tc>
              </a:tr>
              <a:tr h="640774">
                <a:tc>
                  <a:txBody>
                    <a:bodyPr/>
                    <a:lstStyle/>
                    <a:p>
                      <a:r>
                        <a:rPr lang="it-IT" sz="1200" b="1" dirty="0" smtClean="0">
                          <a:solidFill>
                            <a:schemeClr val="tx1"/>
                          </a:solidFill>
                        </a:rPr>
                        <a:t>SKIN</a:t>
                      </a:r>
                      <a:endParaRPr lang="it-IT" sz="1200" b="1"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tcPr>
                </a:tc>
                <a:tc>
                  <a:txBody>
                    <a:bodyPr/>
                    <a:lstStyle/>
                    <a:p>
                      <a:r>
                        <a:rPr lang="it-IT" sz="1200" dirty="0" smtClean="0">
                          <a:solidFill>
                            <a:schemeClr val="tx1"/>
                          </a:solidFill>
                        </a:rPr>
                        <a:t>0</a:t>
                      </a:r>
                    </a:p>
                    <a:p>
                      <a:r>
                        <a:rPr lang="it-IT" sz="1200" dirty="0" smtClean="0">
                          <a:solidFill>
                            <a:schemeClr val="tx1"/>
                          </a:solidFill>
                        </a:rPr>
                        <a:t>1-2</a:t>
                      </a:r>
                    </a:p>
                    <a:p>
                      <a:r>
                        <a:rPr lang="it-IT" sz="1200" dirty="0" smtClean="0">
                          <a:solidFill>
                            <a:schemeClr val="tx1"/>
                          </a:solidFill>
                        </a:rPr>
                        <a:t>3-4</a:t>
                      </a: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tcPr>
                </a:tc>
                <a:tc>
                  <a:txBody>
                    <a:bodyPr/>
                    <a:lstStyle/>
                    <a:p>
                      <a:pPr algn="ctr"/>
                      <a:r>
                        <a:rPr lang="it-IT" sz="1200" dirty="0" smtClean="0">
                          <a:solidFill>
                            <a:schemeClr val="tx1"/>
                          </a:solidFill>
                        </a:rPr>
                        <a:t>2</a:t>
                      </a:r>
                    </a:p>
                    <a:p>
                      <a:pPr algn="ctr"/>
                      <a:r>
                        <a:rPr lang="it-IT" sz="1200" dirty="0" smtClean="0">
                          <a:solidFill>
                            <a:schemeClr val="tx1"/>
                          </a:solidFill>
                        </a:rPr>
                        <a:t>4</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tcPr>
                </a:tc>
                <a:tc>
                  <a:txBody>
                    <a:bodyPr/>
                    <a:lstStyle/>
                    <a:p>
                      <a:pPr algn="ctr"/>
                      <a:r>
                        <a:rPr lang="it-IT" sz="1200" dirty="0" smtClean="0">
                          <a:solidFill>
                            <a:schemeClr val="tx1"/>
                          </a:solidFill>
                        </a:rPr>
                        <a:t>1</a:t>
                      </a:r>
                    </a:p>
                    <a:p>
                      <a:pPr algn="ctr"/>
                      <a:r>
                        <a:rPr lang="it-IT" sz="1200" dirty="0" smtClean="0">
                          <a:solidFill>
                            <a:schemeClr val="tx1"/>
                          </a:solidFill>
                        </a:rPr>
                        <a:t>6</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tcPr>
                </a:tc>
                <a:tc>
                  <a:txBody>
                    <a:bodyPr/>
                    <a:lstStyle/>
                    <a:p>
                      <a:pPr algn="ctr"/>
                      <a:r>
                        <a:rPr lang="it-IT" sz="1200" dirty="0" smtClean="0">
                          <a:solidFill>
                            <a:schemeClr val="tx1"/>
                          </a:solidFill>
                        </a:rPr>
                        <a:t>0</a:t>
                      </a:r>
                    </a:p>
                    <a:p>
                      <a:pPr algn="ctr"/>
                      <a:r>
                        <a:rPr lang="it-IT" sz="1200" dirty="0" smtClean="0">
                          <a:solidFill>
                            <a:schemeClr val="tx1"/>
                          </a:solidFill>
                        </a:rPr>
                        <a:t>6</a:t>
                      </a:r>
                    </a:p>
                    <a:p>
                      <a:pPr algn="ctr"/>
                      <a:r>
                        <a:rPr lang="it-IT" sz="1200" dirty="0" smtClean="0">
                          <a:solidFill>
                            <a:schemeClr val="tx1"/>
                          </a:solidFill>
                        </a:rPr>
                        <a:t>0</a:t>
                      </a: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tcPr>
                </a:tc>
                <a:tc>
                  <a:txBody>
                    <a:bodyPr/>
                    <a:lstStyle/>
                    <a:p>
                      <a:pPr algn="ctr"/>
                      <a:r>
                        <a:rPr lang="it-IT" sz="1200" dirty="0" smtClean="0">
                          <a:solidFill>
                            <a:schemeClr val="tx1"/>
                          </a:solidFill>
                        </a:rPr>
                        <a:t>4</a:t>
                      </a:r>
                    </a:p>
                    <a:p>
                      <a:pPr algn="ctr"/>
                      <a:r>
                        <a:rPr lang="it-IT" sz="1200" dirty="0" smtClean="0">
                          <a:solidFill>
                            <a:schemeClr val="tx1"/>
                          </a:solidFill>
                        </a:rPr>
                        <a:t>3</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tcPr>
                </a:tc>
                <a:tc>
                  <a:txBody>
                    <a:bodyPr/>
                    <a:lstStyle/>
                    <a:p>
                      <a:pPr algn="ctr"/>
                      <a:r>
                        <a:rPr lang="it-IT" sz="1200" dirty="0" smtClean="0">
                          <a:solidFill>
                            <a:schemeClr val="tx1"/>
                          </a:solidFill>
                        </a:rPr>
                        <a:t>5</a:t>
                      </a:r>
                    </a:p>
                    <a:p>
                      <a:pPr algn="ctr"/>
                      <a:r>
                        <a:rPr lang="it-IT" sz="1200" dirty="0" smtClean="0">
                          <a:solidFill>
                            <a:schemeClr val="tx1"/>
                          </a:solidFill>
                        </a:rPr>
                        <a:t>9</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6">
                            <a:lumMod val="60000"/>
                            <a:lumOff val="40000"/>
                            <a:tint val="66000"/>
                            <a:satMod val="160000"/>
                          </a:schemeClr>
                        </a:gs>
                        <a:gs pos="50000">
                          <a:schemeClr val="accent6">
                            <a:lumMod val="60000"/>
                            <a:lumOff val="40000"/>
                            <a:tint val="44500"/>
                            <a:satMod val="160000"/>
                          </a:schemeClr>
                        </a:gs>
                        <a:gs pos="100000">
                          <a:schemeClr val="accent6">
                            <a:lumMod val="60000"/>
                            <a:lumOff val="40000"/>
                            <a:tint val="23500"/>
                            <a:satMod val="160000"/>
                          </a:schemeClr>
                        </a:gs>
                      </a:gsLst>
                      <a:lin ang="18900000" scaled="1"/>
                      <a:tileRect/>
                    </a:gradFill>
                  </a:tcPr>
                </a:tc>
              </a:tr>
              <a:tr h="640774">
                <a:tc>
                  <a:txBody>
                    <a:bodyPr/>
                    <a:lstStyle/>
                    <a:p>
                      <a:r>
                        <a:rPr lang="it-IT" sz="1200" b="1" dirty="0" err="1" smtClean="0">
                          <a:solidFill>
                            <a:schemeClr val="tx1"/>
                          </a:solidFill>
                        </a:rPr>
                        <a:t>Hb</a:t>
                      </a:r>
                      <a:endParaRPr lang="it-IT" sz="1200" b="1"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r>
                        <a:rPr lang="it-IT" sz="1200" dirty="0" smtClean="0">
                          <a:solidFill>
                            <a:schemeClr val="tx1"/>
                          </a:solidFill>
                        </a:rPr>
                        <a:t>0</a:t>
                      </a:r>
                    </a:p>
                    <a:p>
                      <a:r>
                        <a:rPr lang="it-IT" sz="1200" dirty="0" smtClean="0">
                          <a:solidFill>
                            <a:schemeClr val="tx1"/>
                          </a:solidFill>
                        </a:rPr>
                        <a:t>1-2</a:t>
                      </a:r>
                    </a:p>
                    <a:p>
                      <a:r>
                        <a:rPr lang="it-IT" sz="1200" dirty="0" smtClean="0">
                          <a:solidFill>
                            <a:schemeClr val="tx1"/>
                          </a:solidFill>
                        </a:rPr>
                        <a:t>3-4</a:t>
                      </a: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6</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7</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5</a:t>
                      </a:r>
                    </a:p>
                    <a:p>
                      <a:pPr algn="ctr"/>
                      <a:r>
                        <a:rPr lang="it-IT" sz="1200" dirty="0" smtClean="0">
                          <a:solidFill>
                            <a:schemeClr val="tx1"/>
                          </a:solidFill>
                        </a:rPr>
                        <a:t>1</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6</a:t>
                      </a:r>
                    </a:p>
                    <a:p>
                      <a:pPr algn="ctr"/>
                      <a:r>
                        <a:rPr lang="it-IT" sz="1200" dirty="0" smtClean="0">
                          <a:solidFill>
                            <a:schemeClr val="tx1"/>
                          </a:solidFill>
                        </a:rPr>
                        <a:t>1</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12</a:t>
                      </a:r>
                    </a:p>
                    <a:p>
                      <a:pPr algn="ctr"/>
                      <a:r>
                        <a:rPr lang="it-IT" sz="1200" dirty="0" smtClean="0">
                          <a:solidFill>
                            <a:schemeClr val="tx1"/>
                          </a:solidFill>
                        </a:rPr>
                        <a:t>2</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r h="640774">
                <a:tc>
                  <a:txBody>
                    <a:bodyPr/>
                    <a:lstStyle/>
                    <a:p>
                      <a:r>
                        <a:rPr lang="it-IT" sz="1200" b="1" dirty="0" smtClean="0">
                          <a:solidFill>
                            <a:schemeClr val="tx1"/>
                          </a:solidFill>
                        </a:rPr>
                        <a:t>WBC</a:t>
                      </a:r>
                      <a:endParaRPr lang="it-IT" sz="1200" b="1"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r>
                        <a:rPr lang="it-IT" sz="1200" dirty="0" smtClean="0">
                          <a:solidFill>
                            <a:schemeClr val="tx1"/>
                          </a:solidFill>
                        </a:rPr>
                        <a:t>0</a:t>
                      </a:r>
                    </a:p>
                    <a:p>
                      <a:r>
                        <a:rPr lang="it-IT" sz="1200" dirty="0" smtClean="0">
                          <a:solidFill>
                            <a:schemeClr val="tx1"/>
                          </a:solidFill>
                        </a:rPr>
                        <a:t>1-2</a:t>
                      </a:r>
                    </a:p>
                    <a:p>
                      <a:r>
                        <a:rPr lang="it-IT" sz="1200" dirty="0" smtClean="0">
                          <a:solidFill>
                            <a:schemeClr val="tx1"/>
                          </a:solidFill>
                        </a:rPr>
                        <a:t>3-4</a:t>
                      </a: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5</a:t>
                      </a:r>
                    </a:p>
                    <a:p>
                      <a:pPr algn="ctr"/>
                      <a:r>
                        <a:rPr lang="it-IT" sz="1200" dirty="0" smtClean="0">
                          <a:solidFill>
                            <a:schemeClr val="tx1"/>
                          </a:solidFill>
                        </a:rPr>
                        <a:t>1</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7</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6</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7</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14</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r h="640774">
                <a:tc>
                  <a:txBody>
                    <a:bodyPr/>
                    <a:lstStyle/>
                    <a:p>
                      <a:r>
                        <a:rPr lang="it-IT" sz="1200" b="1" dirty="0" smtClean="0">
                          <a:solidFill>
                            <a:schemeClr val="tx1"/>
                          </a:solidFill>
                        </a:rPr>
                        <a:t>NEUTROPHILS</a:t>
                      </a:r>
                      <a:endParaRPr lang="it-IT" sz="1200" b="1"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r>
                        <a:rPr lang="it-IT" sz="1200" dirty="0" smtClean="0">
                          <a:solidFill>
                            <a:schemeClr val="tx1"/>
                          </a:solidFill>
                        </a:rPr>
                        <a:t>0</a:t>
                      </a:r>
                    </a:p>
                    <a:p>
                      <a:r>
                        <a:rPr lang="it-IT" sz="1200" dirty="0" smtClean="0">
                          <a:solidFill>
                            <a:schemeClr val="tx1"/>
                          </a:solidFill>
                        </a:rPr>
                        <a:t>1-2</a:t>
                      </a:r>
                    </a:p>
                    <a:p>
                      <a:r>
                        <a:rPr lang="it-IT" sz="1200" dirty="0" smtClean="0">
                          <a:solidFill>
                            <a:schemeClr val="tx1"/>
                          </a:solidFill>
                        </a:rPr>
                        <a:t>3-4</a:t>
                      </a: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5</a:t>
                      </a:r>
                    </a:p>
                    <a:p>
                      <a:pPr algn="ctr"/>
                      <a:r>
                        <a:rPr lang="it-IT" sz="1200" dirty="0" smtClean="0">
                          <a:solidFill>
                            <a:schemeClr val="tx1"/>
                          </a:solidFill>
                        </a:rPr>
                        <a:t>1</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7</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6</a:t>
                      </a:r>
                    </a:p>
                    <a:p>
                      <a:pPr algn="ctr"/>
                      <a:r>
                        <a:rPr lang="it-IT" sz="1200" dirty="0" smtClean="0">
                          <a:solidFill>
                            <a:schemeClr val="tx1"/>
                          </a:solidFill>
                        </a:rPr>
                        <a:t>0</a:t>
                      </a:r>
                    </a:p>
                    <a:p>
                      <a:pPr algn="ctr"/>
                      <a:r>
                        <a:rPr lang="it-IT" sz="1200" dirty="0" smtClean="0">
                          <a:solidFill>
                            <a:schemeClr val="tx1"/>
                          </a:solidFill>
                        </a:rPr>
                        <a:t>0</a:t>
                      </a: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7</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14</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a:noFill/>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r h="640774">
                <a:tc>
                  <a:txBody>
                    <a:bodyPr/>
                    <a:lstStyle/>
                    <a:p>
                      <a:r>
                        <a:rPr lang="it-IT" sz="1200" b="1" dirty="0" smtClean="0">
                          <a:solidFill>
                            <a:schemeClr val="tx1"/>
                          </a:solidFill>
                        </a:rPr>
                        <a:t>PLATELETS</a:t>
                      </a:r>
                      <a:endParaRPr lang="it-IT" sz="1200" b="1" dirty="0">
                        <a:solidFill>
                          <a:schemeClr val="tx1"/>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r>
                        <a:rPr lang="it-IT" sz="1200" dirty="0" smtClean="0">
                          <a:solidFill>
                            <a:schemeClr val="tx1"/>
                          </a:solidFill>
                        </a:rPr>
                        <a:t>0</a:t>
                      </a:r>
                    </a:p>
                    <a:p>
                      <a:r>
                        <a:rPr lang="it-IT" sz="1200" dirty="0" smtClean="0">
                          <a:solidFill>
                            <a:schemeClr val="tx1"/>
                          </a:solidFill>
                        </a:rPr>
                        <a:t>1-2</a:t>
                      </a:r>
                    </a:p>
                    <a:p>
                      <a:r>
                        <a:rPr lang="it-IT" sz="1200" dirty="0" smtClean="0">
                          <a:solidFill>
                            <a:schemeClr val="tx1"/>
                          </a:solidFill>
                        </a:rPr>
                        <a:t>3-4</a:t>
                      </a: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6</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6</a:t>
                      </a:r>
                    </a:p>
                    <a:p>
                      <a:pPr algn="ctr"/>
                      <a:r>
                        <a:rPr lang="it-IT" sz="1200" dirty="0" smtClean="0">
                          <a:solidFill>
                            <a:schemeClr val="tx1"/>
                          </a:solidFill>
                        </a:rPr>
                        <a:t>1</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5</a:t>
                      </a:r>
                    </a:p>
                    <a:p>
                      <a:pPr algn="ctr"/>
                      <a:r>
                        <a:rPr lang="it-IT" sz="1200" dirty="0" smtClean="0">
                          <a:solidFill>
                            <a:schemeClr val="tx1"/>
                          </a:solidFill>
                        </a:rPr>
                        <a:t>0</a:t>
                      </a:r>
                    </a:p>
                    <a:p>
                      <a:pPr algn="ctr"/>
                      <a:r>
                        <a:rPr lang="it-IT" sz="1200" b="1" i="1" u="sng" dirty="0" smtClean="0">
                          <a:solidFill>
                            <a:schemeClr val="tx1"/>
                          </a:solidFill>
                          <a:effectLst>
                            <a:outerShdw blurRad="38100" dist="38100" dir="2700000" algn="tl">
                              <a:srgbClr val="000000">
                                <a:alpha val="43137"/>
                              </a:srgbClr>
                            </a:outerShdw>
                          </a:effectLst>
                        </a:rPr>
                        <a:t>1</a:t>
                      </a:r>
                      <a:endParaRPr lang="it-IT" sz="1200" b="1" i="1" u="sng" dirty="0">
                        <a:solidFill>
                          <a:schemeClr val="tx1"/>
                        </a:solidFill>
                        <a:effectLst>
                          <a:outerShdw blurRad="38100" dist="38100" dir="2700000" algn="tl">
                            <a:srgbClr val="000000">
                              <a:alpha val="43137"/>
                            </a:srgbClr>
                          </a:outerShdw>
                        </a:effectLst>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7</a:t>
                      </a:r>
                    </a:p>
                    <a:p>
                      <a:pPr algn="ctr"/>
                      <a:r>
                        <a:rPr lang="it-IT" sz="1200" dirty="0" smtClean="0">
                          <a:solidFill>
                            <a:schemeClr val="tx1"/>
                          </a:solidFill>
                        </a:rPr>
                        <a:t>0</a:t>
                      </a:r>
                    </a:p>
                    <a:p>
                      <a:pPr algn="ctr"/>
                      <a:r>
                        <a:rPr lang="it-IT" sz="1200" dirty="0" smtClean="0">
                          <a:solidFill>
                            <a:schemeClr val="tx1"/>
                          </a:solidFill>
                        </a:rPr>
                        <a:t>0</a:t>
                      </a:r>
                      <a:endParaRPr lang="it-IT" sz="1200" dirty="0">
                        <a:solidFill>
                          <a:schemeClr val="tx1"/>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ctr"/>
                      <a:r>
                        <a:rPr lang="it-IT" sz="1200" dirty="0" smtClean="0">
                          <a:solidFill>
                            <a:schemeClr val="tx1"/>
                          </a:solidFill>
                        </a:rPr>
                        <a:t>11</a:t>
                      </a:r>
                    </a:p>
                    <a:p>
                      <a:pPr algn="ctr"/>
                      <a:r>
                        <a:rPr lang="it-IT" sz="1200" dirty="0" smtClean="0">
                          <a:solidFill>
                            <a:schemeClr val="tx1"/>
                          </a:solidFill>
                        </a:rPr>
                        <a:t>2</a:t>
                      </a:r>
                    </a:p>
                    <a:p>
                      <a:pPr algn="ctr"/>
                      <a:r>
                        <a:rPr lang="it-IT" sz="1200" b="1" i="1" u="sng" dirty="0" smtClean="0">
                          <a:solidFill>
                            <a:schemeClr val="tx1"/>
                          </a:solidFill>
                          <a:effectLst>
                            <a:outerShdw blurRad="38100" dist="38100" dir="2700000" algn="tl">
                              <a:srgbClr val="000000">
                                <a:alpha val="43137"/>
                              </a:srgbClr>
                            </a:outerShdw>
                          </a:effectLst>
                        </a:rPr>
                        <a:t>1</a:t>
                      </a:r>
                      <a:endParaRPr lang="it-IT" sz="1200" dirty="0">
                        <a:solidFill>
                          <a:schemeClr val="tx1"/>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r>
            </a:tbl>
          </a:graphicData>
        </a:graphic>
      </p:graphicFrame>
      <p:sp>
        <p:nvSpPr>
          <p:cNvPr id="16" name="Ovale 15"/>
          <p:cNvSpPr/>
          <p:nvPr/>
        </p:nvSpPr>
        <p:spPr>
          <a:xfrm>
            <a:off x="5500688" y="6215082"/>
            <a:ext cx="357187" cy="285750"/>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26" name="Ovale 25"/>
          <p:cNvSpPr/>
          <p:nvPr/>
        </p:nvSpPr>
        <p:spPr>
          <a:xfrm>
            <a:off x="7572375" y="6215082"/>
            <a:ext cx="357188" cy="285750"/>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32" name="Ovale 31"/>
          <p:cNvSpPr/>
          <p:nvPr/>
        </p:nvSpPr>
        <p:spPr>
          <a:xfrm>
            <a:off x="7572375" y="2357430"/>
            <a:ext cx="357188" cy="28575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eaLnBrk="1" fontAlgn="auto" hangingPunct="1">
              <a:spcAft>
                <a:spcPts val="0"/>
              </a:spcAft>
              <a:defRPr/>
            </a:pPr>
            <a:r>
              <a:rPr lang="it-IT" sz="2400" b="1" dirty="0" err="1" smtClean="0">
                <a:solidFill>
                  <a:srgbClr val="FF3300"/>
                </a:solidFill>
              </a:rPr>
              <a:t>Results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endParaRPr lang="it-IT" sz="2400" i="1" u="sng" dirty="0">
              <a:solidFill>
                <a:schemeClr val="accent1">
                  <a:lumMod val="75000"/>
                </a:schemeClr>
              </a:solidFill>
            </a:endParaRPr>
          </a:p>
        </p:txBody>
      </p:sp>
      <p:sp>
        <p:nvSpPr>
          <p:cNvPr id="5" name="Segnaposto contenuto 4"/>
          <p:cNvSpPr>
            <a:spLocks noGrp="1"/>
          </p:cNvSpPr>
          <p:nvPr>
            <p:ph idx="1"/>
          </p:nvPr>
        </p:nvSpPr>
        <p:spPr>
          <a:xfrm>
            <a:off x="428625" y="1357313"/>
            <a:ext cx="8229600" cy="4840287"/>
          </a:xfrm>
        </p:spPr>
        <p:txBody>
          <a:bodyPr>
            <a:noAutofit/>
          </a:bodyPr>
          <a:lstStyle/>
          <a:p>
            <a:pPr eaLnBrk="1" hangingPunct="1">
              <a:buFont typeface="Wingdings" pitchFamily="2" charset="2"/>
              <a:buChar char="§"/>
            </a:pPr>
            <a:endParaRPr lang="en-US" sz="1600" i="1" dirty="0" smtClean="0">
              <a:solidFill>
                <a:srgbClr val="376092"/>
              </a:solidFill>
              <a:effectLst>
                <a:outerShdw blurRad="38100" dist="38100" dir="2700000" algn="tl">
                  <a:srgbClr val="C0C0C0"/>
                </a:outerShdw>
              </a:effectLst>
            </a:endParaRPr>
          </a:p>
          <a:p>
            <a:pPr eaLnBrk="1" hangingPunct="1">
              <a:buFont typeface="Wingdings" pitchFamily="2" charset="2"/>
              <a:buChar char="§"/>
            </a:pPr>
            <a:endParaRPr lang="en-US" sz="2400" i="1" dirty="0" smtClean="0">
              <a:solidFill>
                <a:srgbClr val="376092"/>
              </a:solidFill>
              <a:effectLst>
                <a:outerShdw blurRad="38100" dist="38100" dir="2700000" algn="tl">
                  <a:srgbClr val="C0C0C0"/>
                </a:outerShdw>
              </a:effectLst>
            </a:endParaRPr>
          </a:p>
          <a:p>
            <a:pPr eaLnBrk="1" hangingPunct="1">
              <a:buFont typeface="Wingdings" pitchFamily="2" charset="2"/>
              <a:buChar char="§"/>
            </a:pPr>
            <a:endParaRPr lang="en-US" sz="1600" i="1" dirty="0" smtClean="0">
              <a:solidFill>
                <a:srgbClr val="376092"/>
              </a:solidFill>
              <a:effectLst>
                <a:outerShdw blurRad="38100" dist="38100" dir="2700000" algn="tl">
                  <a:srgbClr val="C0C0C0"/>
                </a:outerShdw>
              </a:effectLst>
            </a:endParaRPr>
          </a:p>
          <a:p>
            <a:pPr eaLnBrk="1" hangingPunct="1">
              <a:buFont typeface="Wingdings" pitchFamily="2" charset="2"/>
              <a:buChar char="§"/>
            </a:pPr>
            <a:r>
              <a:rPr lang="en-US" sz="2400" i="1" dirty="0" smtClean="0">
                <a:solidFill>
                  <a:srgbClr val="376092"/>
                </a:solidFill>
              </a:rPr>
              <a:t>MTD was not reached</a:t>
            </a:r>
          </a:p>
          <a:p>
            <a:pPr eaLnBrk="1" hangingPunct="1">
              <a:buFont typeface="Wingdings" pitchFamily="2" charset="2"/>
              <a:buChar char="§"/>
            </a:pPr>
            <a:endParaRPr lang="en-US" sz="2400" i="1" dirty="0" smtClean="0">
              <a:solidFill>
                <a:srgbClr val="376092"/>
              </a:solidFill>
            </a:endParaRPr>
          </a:p>
          <a:p>
            <a:pPr eaLnBrk="1" hangingPunct="1">
              <a:buFont typeface="Wingdings" pitchFamily="2" charset="2"/>
              <a:buChar char="§"/>
            </a:pPr>
            <a:r>
              <a:rPr lang="en-US" sz="2400" i="1" dirty="0" smtClean="0">
                <a:solidFill>
                  <a:srgbClr val="376092"/>
                </a:solidFill>
              </a:rPr>
              <a:t>Late toxicity is under evaluation</a:t>
            </a:r>
          </a:p>
          <a:p>
            <a:pPr eaLnBrk="1" hangingPunct="1">
              <a:buFont typeface="Wingdings" pitchFamily="2" charset="2"/>
              <a:buChar char="§"/>
            </a:pPr>
            <a:endParaRPr lang="en-US" sz="2400" i="1" dirty="0" smtClean="0">
              <a:solidFill>
                <a:srgbClr val="376092"/>
              </a:solidFill>
            </a:endParaRPr>
          </a:p>
          <a:p>
            <a:pPr eaLnBrk="1" hangingPunct="1">
              <a:buFont typeface="Wingdings" pitchFamily="2" charset="2"/>
              <a:buChar char="§"/>
            </a:pPr>
            <a:r>
              <a:rPr lang="en-US" sz="2400" i="1" dirty="0" smtClean="0">
                <a:solidFill>
                  <a:srgbClr val="376092"/>
                </a:solidFill>
              </a:rPr>
              <a:t>The rate of freedom from late neurotoxicity at 12 and 24</a:t>
            </a:r>
          </a:p>
          <a:p>
            <a:pPr eaLnBrk="1" hangingPunct="1">
              <a:buNone/>
            </a:pPr>
            <a:r>
              <a:rPr lang="en-US" sz="2400" i="1" dirty="0" smtClean="0">
                <a:solidFill>
                  <a:srgbClr val="376092"/>
                </a:solidFill>
              </a:rPr>
              <a:t>months was 94.7% and 82.9%, respectively</a:t>
            </a:r>
          </a:p>
          <a:p>
            <a:pPr eaLnBrk="1" hangingPunct="1">
              <a:buFont typeface="Wingdings" pitchFamily="2" charset="2"/>
              <a:buChar char="§"/>
            </a:pPr>
            <a:endParaRPr lang="en-US" sz="1600" i="1" dirty="0" smtClean="0">
              <a:solidFill>
                <a:srgbClr val="376092"/>
              </a:solidFill>
            </a:endParaRPr>
          </a:p>
          <a:p>
            <a:pPr eaLnBrk="1" hangingPunct="1">
              <a:buFont typeface="Wingdings" pitchFamily="2" charset="2"/>
              <a:buChar char="§"/>
            </a:pPr>
            <a:endParaRPr lang="en-US" sz="1600" i="1" dirty="0" smtClean="0">
              <a:solidFill>
                <a:srgbClr val="376092"/>
              </a:solidFill>
              <a:effectLst>
                <a:outerShdw blurRad="38100" dist="38100" dir="2700000" algn="tl">
                  <a:srgbClr val="C0C0C0"/>
                </a:outerShdw>
              </a:effectLst>
            </a:endParaRPr>
          </a:p>
          <a:p>
            <a:pPr eaLnBrk="1" hangingPunct="1">
              <a:buFont typeface="Wingdings" pitchFamily="2" charset="2"/>
              <a:buChar char="§"/>
            </a:pPr>
            <a:endParaRPr lang="en-US" sz="1600" dirty="0" smtClean="0">
              <a:solidFill>
                <a:srgbClr val="376092"/>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egnaposto testo 17"/>
          <p:cNvSpPr>
            <a:spLocks noGrp="1"/>
          </p:cNvSpPr>
          <p:nvPr>
            <p:ph sz="half" idx="2"/>
          </p:nvPr>
        </p:nvSpPr>
        <p:spPr/>
        <p:txBody>
          <a:bodyPr rtlCol="0">
            <a:normAutofit lnSpcReduction="10000"/>
          </a:bodyPr>
          <a:lstStyle/>
          <a:p>
            <a:pPr eaLnBrk="1" fontAlgn="auto" hangingPunct="1">
              <a:spcAft>
                <a:spcPts val="0"/>
              </a:spcAft>
              <a:buFont typeface="Arial" pitchFamily="34" charset="0"/>
              <a:buNone/>
              <a:defRPr/>
            </a:pPr>
            <a:endParaRPr lang="it-IT" dirty="0" smtClean="0">
              <a:solidFill>
                <a:schemeClr val="accent1">
                  <a:lumMod val="75000"/>
                </a:schemeClr>
              </a:solidFill>
            </a:endParaRPr>
          </a:p>
          <a:p>
            <a:pPr eaLnBrk="1" fontAlgn="auto" hangingPunct="1">
              <a:spcAft>
                <a:spcPts val="0"/>
              </a:spcAft>
              <a:buFont typeface="Arial" pitchFamily="34" charset="0"/>
              <a:buChar char="•"/>
              <a:defRPr/>
            </a:pPr>
            <a:r>
              <a:rPr lang="it-IT" b="1" dirty="0" err="1" smtClean="0">
                <a:solidFill>
                  <a:schemeClr val="accent1">
                    <a:lumMod val="75000"/>
                  </a:schemeClr>
                </a:solidFill>
              </a:rPr>
              <a:t>Median</a:t>
            </a:r>
            <a:r>
              <a:rPr lang="it-IT" b="1" dirty="0" smtClean="0">
                <a:solidFill>
                  <a:schemeClr val="accent1">
                    <a:lumMod val="75000"/>
                  </a:schemeClr>
                </a:solidFill>
              </a:rPr>
              <a:t> </a:t>
            </a:r>
            <a:r>
              <a:rPr lang="it-IT" b="1" dirty="0" err="1" smtClean="0">
                <a:solidFill>
                  <a:schemeClr val="accent1">
                    <a:lumMod val="75000"/>
                  </a:schemeClr>
                </a:solidFill>
              </a:rPr>
              <a:t>survival</a:t>
            </a:r>
            <a:endParaRPr lang="it-IT" b="1" dirty="0" smtClean="0">
              <a:solidFill>
                <a:schemeClr val="accent1">
                  <a:lumMod val="75000"/>
                </a:schemeClr>
              </a:solidFill>
            </a:endParaRPr>
          </a:p>
          <a:p>
            <a:pPr algn="ctr" eaLnBrk="1" fontAlgn="auto" hangingPunct="1">
              <a:spcAft>
                <a:spcPts val="0"/>
              </a:spcAft>
              <a:buFont typeface="Arial" charset="0"/>
              <a:buNone/>
              <a:defRPr/>
            </a:pPr>
            <a:r>
              <a:rPr lang="it-IT" dirty="0" smtClean="0">
                <a:solidFill>
                  <a:schemeClr val="accent1">
                    <a:lumMod val="75000"/>
                  </a:schemeClr>
                </a:solidFill>
              </a:rPr>
              <a:t>		 </a:t>
            </a:r>
            <a:r>
              <a:rPr lang="it-IT" i="1" dirty="0" smtClean="0">
                <a:solidFill>
                  <a:schemeClr val="accent1">
                    <a:lumMod val="75000"/>
                  </a:schemeClr>
                </a:solidFill>
              </a:rPr>
              <a:t>17 </a:t>
            </a:r>
            <a:r>
              <a:rPr lang="it-IT" i="1" dirty="0" err="1" smtClean="0">
                <a:solidFill>
                  <a:schemeClr val="accent1">
                    <a:lumMod val="75000"/>
                  </a:schemeClr>
                </a:solidFill>
              </a:rPr>
              <a:t>months</a:t>
            </a:r>
            <a:endParaRPr lang="it-IT" i="1" dirty="0" smtClean="0">
              <a:solidFill>
                <a:schemeClr val="accent1">
                  <a:lumMod val="75000"/>
                </a:schemeClr>
              </a:solidFill>
            </a:endParaRPr>
          </a:p>
          <a:p>
            <a:pPr eaLnBrk="1" fontAlgn="auto" hangingPunct="1">
              <a:spcAft>
                <a:spcPts val="0"/>
              </a:spcAft>
              <a:buFont typeface="Arial" pitchFamily="34" charset="0"/>
              <a:buChar char="•"/>
              <a:defRPr/>
            </a:pPr>
            <a:endParaRPr lang="it-IT" dirty="0" smtClean="0">
              <a:solidFill>
                <a:schemeClr val="accent1">
                  <a:lumMod val="75000"/>
                </a:schemeClr>
              </a:solidFill>
            </a:endParaRPr>
          </a:p>
          <a:p>
            <a:pPr eaLnBrk="1" fontAlgn="auto" hangingPunct="1">
              <a:spcAft>
                <a:spcPts val="0"/>
              </a:spcAft>
              <a:buFont typeface="Arial" pitchFamily="34" charset="0"/>
              <a:buChar char="•"/>
              <a:defRPr/>
            </a:pPr>
            <a:r>
              <a:rPr lang="it-IT" b="1" dirty="0" smtClean="0">
                <a:solidFill>
                  <a:schemeClr val="accent1">
                    <a:lumMod val="75000"/>
                  </a:schemeClr>
                </a:solidFill>
              </a:rPr>
              <a:t>1 </a:t>
            </a:r>
            <a:r>
              <a:rPr lang="it-IT" b="1" dirty="0" err="1" smtClean="0">
                <a:solidFill>
                  <a:schemeClr val="accent1">
                    <a:lumMod val="75000"/>
                  </a:schemeClr>
                </a:solidFill>
              </a:rPr>
              <a:t>year-</a:t>
            </a:r>
            <a:r>
              <a:rPr lang="it-IT" b="1" dirty="0" smtClean="0">
                <a:solidFill>
                  <a:schemeClr val="accent1">
                    <a:lumMod val="75000"/>
                  </a:schemeClr>
                </a:solidFill>
              </a:rPr>
              <a:t> </a:t>
            </a:r>
            <a:r>
              <a:rPr lang="it-IT" b="1" dirty="0" err="1" smtClean="0">
                <a:solidFill>
                  <a:schemeClr val="accent1">
                    <a:lumMod val="75000"/>
                  </a:schemeClr>
                </a:solidFill>
              </a:rPr>
              <a:t>survival</a:t>
            </a:r>
            <a:endParaRPr lang="it-IT" b="1" dirty="0" smtClean="0">
              <a:solidFill>
                <a:schemeClr val="accent1">
                  <a:lumMod val="75000"/>
                </a:schemeClr>
              </a:solidFill>
            </a:endParaRPr>
          </a:p>
          <a:p>
            <a:pPr lvl="1" algn="ctr" eaLnBrk="1" fontAlgn="auto" hangingPunct="1">
              <a:spcAft>
                <a:spcPts val="0"/>
              </a:spcAft>
              <a:buFont typeface="Arial" charset="0"/>
              <a:buNone/>
              <a:defRPr/>
            </a:pPr>
            <a:r>
              <a:rPr lang="it-IT" sz="2800" i="1" dirty="0" smtClean="0">
                <a:solidFill>
                  <a:schemeClr val="accent1">
                    <a:lumMod val="75000"/>
                  </a:schemeClr>
                </a:solidFill>
              </a:rPr>
              <a:t> 64.9%</a:t>
            </a:r>
          </a:p>
          <a:p>
            <a:pPr eaLnBrk="1" fontAlgn="auto" hangingPunct="1">
              <a:spcAft>
                <a:spcPts val="0"/>
              </a:spcAft>
              <a:buFont typeface="Arial" pitchFamily="34" charset="0"/>
              <a:buChar char="•"/>
              <a:defRPr/>
            </a:pPr>
            <a:endParaRPr lang="it-IT" dirty="0" smtClean="0">
              <a:solidFill>
                <a:schemeClr val="accent1">
                  <a:lumMod val="75000"/>
                </a:schemeClr>
              </a:solidFill>
            </a:endParaRPr>
          </a:p>
          <a:p>
            <a:pPr eaLnBrk="1" fontAlgn="auto" hangingPunct="1">
              <a:spcAft>
                <a:spcPts val="0"/>
              </a:spcAft>
              <a:buFont typeface="Arial" pitchFamily="34" charset="0"/>
              <a:buChar char="•"/>
              <a:defRPr/>
            </a:pPr>
            <a:r>
              <a:rPr lang="it-IT" b="1" dirty="0" smtClean="0">
                <a:solidFill>
                  <a:schemeClr val="accent1">
                    <a:lumMod val="75000"/>
                  </a:schemeClr>
                </a:solidFill>
              </a:rPr>
              <a:t>2 </a:t>
            </a:r>
            <a:r>
              <a:rPr lang="it-IT" b="1" dirty="0" err="1" smtClean="0">
                <a:solidFill>
                  <a:schemeClr val="accent1">
                    <a:lumMod val="75000"/>
                  </a:schemeClr>
                </a:solidFill>
              </a:rPr>
              <a:t>years-</a:t>
            </a:r>
            <a:r>
              <a:rPr lang="it-IT" b="1" dirty="0" smtClean="0">
                <a:solidFill>
                  <a:schemeClr val="accent1">
                    <a:lumMod val="75000"/>
                  </a:schemeClr>
                </a:solidFill>
              </a:rPr>
              <a:t> </a:t>
            </a:r>
            <a:r>
              <a:rPr lang="it-IT" b="1" dirty="0" err="1" smtClean="0">
                <a:solidFill>
                  <a:schemeClr val="accent1">
                    <a:lumMod val="75000"/>
                  </a:schemeClr>
                </a:solidFill>
              </a:rPr>
              <a:t>survival</a:t>
            </a:r>
            <a:endParaRPr lang="it-IT" b="1" dirty="0" smtClean="0">
              <a:solidFill>
                <a:schemeClr val="accent1">
                  <a:lumMod val="75000"/>
                </a:schemeClr>
              </a:solidFill>
            </a:endParaRPr>
          </a:p>
          <a:p>
            <a:pPr algn="ctr" eaLnBrk="1" fontAlgn="auto" hangingPunct="1">
              <a:spcAft>
                <a:spcPts val="0"/>
              </a:spcAft>
              <a:buFont typeface="Arial" charset="0"/>
              <a:buNone/>
              <a:defRPr/>
            </a:pPr>
            <a:r>
              <a:rPr lang="it-IT" i="1" dirty="0" smtClean="0">
                <a:solidFill>
                  <a:schemeClr val="accent1">
                    <a:lumMod val="75000"/>
                  </a:schemeClr>
                </a:solidFill>
              </a:rPr>
              <a:t>       17.9%</a:t>
            </a:r>
            <a:endParaRPr lang="it-IT" i="1" dirty="0">
              <a:solidFill>
                <a:schemeClr val="accent1">
                  <a:lumMod val="75000"/>
                </a:schemeClr>
              </a:solidFill>
            </a:endParaRPr>
          </a:p>
        </p:txBody>
      </p:sp>
      <p:sp>
        <p:nvSpPr>
          <p:cNvPr id="8" name="Titolo 1"/>
          <p:cNvSpPr>
            <a:spLocks noGrp="1"/>
          </p:cNvSpPr>
          <p:nvPr>
            <p:ph type="title"/>
          </p:nvPr>
        </p:nvSpPr>
        <p:spPr/>
        <p:txBody>
          <a:bodyPr rtlCol="0">
            <a:normAutofit/>
          </a:bodyPr>
          <a:lstStyle/>
          <a:p>
            <a:pPr>
              <a:spcBef>
                <a:spcPct val="50000"/>
              </a:spcBef>
            </a:pPr>
            <a:r>
              <a:rPr lang="it-IT" sz="2400" b="1" dirty="0" err="1" smtClean="0">
                <a:solidFill>
                  <a:srgbClr val="FF3300"/>
                </a:solidFill>
              </a:rPr>
              <a:t>Results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endParaRPr lang="it-IT" sz="2400" b="1" dirty="0">
              <a:solidFill>
                <a:srgbClr val="FF3300"/>
              </a:solidFill>
            </a:endParaRPr>
          </a:p>
        </p:txBody>
      </p:sp>
      <p:pic>
        <p:nvPicPr>
          <p:cNvPr id="16388" name="Picture 5"/>
          <p:cNvPicPr>
            <a:picLocks noGrp="1" noChangeAspect="1" noChangeArrowheads="1"/>
          </p:cNvPicPr>
          <p:nvPr>
            <p:ph sz="half" idx="1"/>
          </p:nvPr>
        </p:nvPicPr>
        <p:blipFill>
          <a:blip r:embed="rId3"/>
          <a:srcRect l="21324" t="36246" r="56233" b="27844"/>
          <a:stretch>
            <a:fillRect/>
          </a:stretch>
        </p:blipFill>
        <p:spPr>
          <a:xfrm>
            <a:off x="357188" y="1214438"/>
            <a:ext cx="3929062" cy="4714875"/>
          </a:xfr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1"/>
          <p:cNvSpPr>
            <a:spLocks noGrp="1"/>
          </p:cNvSpPr>
          <p:nvPr>
            <p:ph type="title"/>
          </p:nvPr>
        </p:nvSpPr>
        <p:spPr/>
        <p:txBody>
          <a:bodyPr rtlCol="0">
            <a:normAutofit/>
          </a:bodyPr>
          <a:lstStyle/>
          <a:p>
            <a:pPr eaLnBrk="1" fontAlgn="auto" hangingPunct="1">
              <a:spcAft>
                <a:spcPts val="0"/>
              </a:spcAft>
              <a:defRPr/>
            </a:pPr>
            <a:r>
              <a:rPr lang="it-IT" sz="2400" b="1" dirty="0" err="1" smtClean="0">
                <a:solidFill>
                  <a:srgbClr val="FF3300"/>
                </a:solidFill>
              </a:rPr>
              <a:t>Results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endParaRPr lang="it-IT" sz="2400" i="1" u="sng" dirty="0">
              <a:solidFill>
                <a:schemeClr val="accent1">
                  <a:lumMod val="75000"/>
                </a:schemeClr>
              </a:solidFill>
            </a:endParaRPr>
          </a:p>
        </p:txBody>
      </p:sp>
      <p:sp>
        <p:nvSpPr>
          <p:cNvPr id="15" name="Segnaposto contenuto 17"/>
          <p:cNvSpPr>
            <a:spLocks noGrp="1"/>
          </p:cNvSpPr>
          <p:nvPr>
            <p:ph idx="1"/>
          </p:nvPr>
        </p:nvSpPr>
        <p:spPr/>
        <p:txBody>
          <a:bodyPr>
            <a:normAutofit/>
          </a:bodyPr>
          <a:lstStyle/>
          <a:p>
            <a:pPr algn="just" eaLnBrk="1" hangingPunct="1"/>
            <a:endParaRPr lang="en-US" sz="2400" b="1" i="1" dirty="0" smtClean="0">
              <a:solidFill>
                <a:srgbClr val="376092"/>
              </a:solidFill>
            </a:endParaRPr>
          </a:p>
          <a:p>
            <a:pPr algn="just" eaLnBrk="1" hangingPunct="1"/>
            <a:r>
              <a:rPr lang="en-US" sz="2400" b="1" i="1" dirty="0" smtClean="0">
                <a:solidFill>
                  <a:srgbClr val="376092"/>
                </a:solidFill>
              </a:rPr>
              <a:t>A total IMRT dose of 70.0 Gy in 25 fractions may be </a:t>
            </a:r>
            <a:r>
              <a:rPr lang="en-US" sz="2400" b="1" i="1" dirty="0" smtClean="0">
                <a:solidFill>
                  <a:srgbClr val="FF0000"/>
                </a:solidFill>
              </a:rPr>
              <a:t>safely administered </a:t>
            </a:r>
            <a:r>
              <a:rPr lang="en-US" sz="2400" b="1" i="1" dirty="0" smtClean="0">
                <a:solidFill>
                  <a:srgbClr val="376092"/>
                </a:solidFill>
              </a:rPr>
              <a:t>is  combination with TMZ at standard dose to patients with malignant </a:t>
            </a:r>
            <a:r>
              <a:rPr lang="en-US" sz="2400" b="1" i="1" dirty="0" err="1" smtClean="0">
                <a:solidFill>
                  <a:srgbClr val="376092"/>
                </a:solidFill>
              </a:rPr>
              <a:t>glioma</a:t>
            </a:r>
            <a:r>
              <a:rPr lang="en-US" sz="2400" b="1" i="1" dirty="0" smtClean="0">
                <a:solidFill>
                  <a:srgbClr val="376092"/>
                </a:solidFill>
              </a:rPr>
              <a:t>. </a:t>
            </a:r>
          </a:p>
          <a:p>
            <a:pPr algn="just" eaLnBrk="1" hangingPunct="1"/>
            <a:endParaRPr lang="en-US" sz="2400" b="1" i="1" dirty="0" smtClean="0">
              <a:solidFill>
                <a:srgbClr val="376092"/>
              </a:solidFill>
            </a:endParaRPr>
          </a:p>
          <a:p>
            <a:pPr algn="just" eaLnBrk="1" hangingPunct="1"/>
            <a:r>
              <a:rPr lang="en-US" sz="2400" b="1" i="1" dirty="0" smtClean="0">
                <a:solidFill>
                  <a:srgbClr val="376092"/>
                </a:solidFill>
              </a:rPr>
              <a:t>This IMRT regimen </a:t>
            </a:r>
            <a:r>
              <a:rPr lang="en-US" sz="2400" b="1" i="1" dirty="0" smtClean="0">
                <a:solidFill>
                  <a:srgbClr val="FF0000"/>
                </a:solidFill>
              </a:rPr>
              <a:t>reduces the overall treatment time</a:t>
            </a:r>
            <a:r>
              <a:rPr lang="en-US" sz="2400" b="1" i="1" dirty="0" smtClean="0">
                <a:solidFill>
                  <a:srgbClr val="376092"/>
                </a:solidFill>
              </a:rPr>
              <a:t> and therefore the inconvenience for the patients.</a:t>
            </a:r>
          </a:p>
          <a:p>
            <a:pPr algn="just" eaLnBrk="1" hangingPunct="1"/>
            <a:endParaRPr lang="en-US" sz="2400" b="1" i="1" dirty="0" smtClean="0">
              <a:solidFill>
                <a:srgbClr val="376092"/>
              </a:solidFill>
            </a:endParaRPr>
          </a:p>
          <a:p>
            <a:pPr algn="just" eaLnBrk="1" hangingPunct="1">
              <a:buFont typeface="Arial" charset="0"/>
              <a:buNone/>
            </a:pPr>
            <a:endParaRPr lang="en-US" sz="2400" b="1" i="1" dirty="0" smtClean="0">
              <a:solidFill>
                <a:srgbClr val="376092"/>
              </a:solidFill>
            </a:endParaRPr>
          </a:p>
          <a:p>
            <a:pPr algn="just" eaLnBrk="1" hangingPunct="1">
              <a:buFont typeface="Arial" charset="0"/>
              <a:buNone/>
            </a:pPr>
            <a:endParaRPr lang="en-US" sz="2400" b="1" i="1" dirty="0" smtClean="0">
              <a:solidFill>
                <a:srgbClr val="376092"/>
              </a:solidFill>
            </a:endParaRPr>
          </a:p>
          <a:p>
            <a:pPr algn="just" eaLnBrk="1" hangingPunct="1">
              <a:buFont typeface="Arial" charset="0"/>
              <a:buNone/>
            </a:pPr>
            <a:endParaRPr lang="en-US" sz="2400" b="1" i="1" dirty="0" smtClean="0">
              <a:solidFill>
                <a:srgbClr val="376092"/>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725470"/>
          </a:xfrm>
        </p:spPr>
        <p:txBody>
          <a:bodyPr/>
          <a:lstStyle/>
          <a:p>
            <a:r>
              <a:rPr lang="it-IT" sz="2800" b="1" i="1" dirty="0" smtClean="0">
                <a:solidFill>
                  <a:srgbClr val="FF0000"/>
                </a:solidFill>
              </a:rPr>
              <a:t/>
            </a:r>
            <a:br>
              <a:rPr lang="it-IT" sz="2800" b="1" i="1" dirty="0" smtClean="0">
                <a:solidFill>
                  <a:srgbClr val="FF0000"/>
                </a:solidFill>
              </a:rPr>
            </a:br>
            <a:r>
              <a:rPr lang="it-IT" sz="2400" b="1" i="1" dirty="0" err="1" smtClean="0">
                <a:solidFill>
                  <a:srgbClr val="FF0000"/>
                </a:solidFill>
              </a:rPr>
              <a:t>Rationale</a:t>
            </a:r>
            <a:r>
              <a:rPr lang="it-IT" sz="2400" b="1" i="1" dirty="0" smtClean="0">
                <a:solidFill>
                  <a:srgbClr val="FF0000"/>
                </a:solidFill>
              </a:rPr>
              <a:t> </a:t>
            </a:r>
            <a:r>
              <a:rPr lang="it-IT" sz="2400" b="1" i="1" dirty="0" err="1" smtClean="0">
                <a:solidFill>
                  <a:srgbClr val="FF0000"/>
                </a:solidFill>
              </a:rPr>
              <a:t>for</a:t>
            </a:r>
            <a:r>
              <a:rPr lang="it-IT" sz="2400" b="1" i="1" dirty="0" smtClean="0">
                <a:solidFill>
                  <a:srgbClr val="FF0000"/>
                </a:solidFill>
              </a:rPr>
              <a:t> IMRT SIB in GBM</a:t>
            </a:r>
            <a:br>
              <a:rPr lang="it-IT" sz="2400" b="1" i="1" dirty="0" smtClean="0">
                <a:solidFill>
                  <a:srgbClr val="FF0000"/>
                </a:solidFill>
              </a:rPr>
            </a:br>
            <a:endParaRPr lang="it-IT" sz="2400" i="1" dirty="0">
              <a:solidFill>
                <a:srgbClr val="FF0000"/>
              </a:solidFill>
            </a:endParaRPr>
          </a:p>
        </p:txBody>
      </p:sp>
      <p:sp>
        <p:nvSpPr>
          <p:cNvPr id="3" name="Segnaposto contenuto 2"/>
          <p:cNvSpPr>
            <a:spLocks noGrp="1"/>
          </p:cNvSpPr>
          <p:nvPr>
            <p:ph idx="1"/>
          </p:nvPr>
        </p:nvSpPr>
        <p:spPr>
          <a:xfrm>
            <a:off x="457200" y="1285860"/>
            <a:ext cx="8229600" cy="1643074"/>
          </a:xfrm>
        </p:spPr>
        <p:style>
          <a:lnRef idx="2">
            <a:schemeClr val="accent1"/>
          </a:lnRef>
          <a:fillRef idx="1">
            <a:schemeClr val="lt1"/>
          </a:fillRef>
          <a:effectRef idx="0">
            <a:schemeClr val="accent1"/>
          </a:effectRef>
          <a:fontRef idx="minor">
            <a:schemeClr val="dk1"/>
          </a:fontRef>
        </p:style>
        <p:txBody>
          <a:bodyPr/>
          <a:lstStyle/>
          <a:p>
            <a:pPr algn="ctr">
              <a:buNone/>
            </a:pPr>
            <a:r>
              <a:rPr lang="en-US" sz="1800" dirty="0" smtClean="0">
                <a:solidFill>
                  <a:schemeClr val="accent1">
                    <a:lumMod val="75000"/>
                  </a:schemeClr>
                </a:solidFill>
              </a:rPr>
              <a:t>	</a:t>
            </a:r>
            <a:r>
              <a:rPr lang="en-US" sz="1800" i="1" dirty="0" smtClean="0">
                <a:solidFill>
                  <a:schemeClr val="accent1">
                    <a:lumMod val="75000"/>
                  </a:schemeClr>
                </a:solidFill>
                <a:effectLst>
                  <a:outerShdw blurRad="38100" dist="38100" dir="2700000" algn="tl">
                    <a:srgbClr val="000000">
                      <a:alpha val="43137"/>
                    </a:srgbClr>
                  </a:outerShdw>
                </a:effectLst>
              </a:rPr>
              <a:t>Standard of care for newly diagnosed </a:t>
            </a:r>
            <a:r>
              <a:rPr lang="en-US" sz="1800" i="1" dirty="0" err="1" smtClean="0">
                <a:solidFill>
                  <a:schemeClr val="accent1">
                    <a:lumMod val="75000"/>
                  </a:schemeClr>
                </a:solidFill>
                <a:effectLst>
                  <a:outerShdw blurRad="38100" dist="38100" dir="2700000" algn="tl">
                    <a:srgbClr val="000000">
                      <a:alpha val="43137"/>
                    </a:srgbClr>
                  </a:outerShdw>
                </a:effectLst>
              </a:rPr>
              <a:t>glioblastoma</a:t>
            </a:r>
            <a:endParaRPr lang="en-US" sz="1800" i="1" dirty="0" smtClean="0">
              <a:solidFill>
                <a:schemeClr val="accent1">
                  <a:lumMod val="75000"/>
                </a:schemeClr>
              </a:solidFill>
              <a:effectLst>
                <a:outerShdw blurRad="38100" dist="38100" dir="2700000" algn="tl">
                  <a:srgbClr val="000000">
                    <a:alpha val="43137"/>
                  </a:srgbClr>
                </a:outerShdw>
              </a:effectLst>
            </a:endParaRPr>
          </a:p>
          <a:p>
            <a:pPr>
              <a:buFont typeface="Symbol" pitchFamily="18" charset="2"/>
              <a:buChar char="®"/>
            </a:pPr>
            <a:r>
              <a:rPr lang="en-US" sz="1800" dirty="0" smtClean="0">
                <a:solidFill>
                  <a:schemeClr val="accent1">
                    <a:lumMod val="75000"/>
                  </a:schemeClr>
                </a:solidFill>
                <a:effectLst>
                  <a:outerShdw blurRad="38100" dist="38100" dir="2700000" algn="tl">
                    <a:srgbClr val="000000">
                      <a:alpha val="43137"/>
                    </a:srgbClr>
                  </a:outerShdw>
                </a:effectLst>
              </a:rPr>
              <a:t> </a:t>
            </a:r>
            <a:r>
              <a:rPr lang="en-US" sz="1800" b="1" dirty="0" smtClean="0">
                <a:solidFill>
                  <a:schemeClr val="accent1">
                    <a:lumMod val="75000"/>
                  </a:schemeClr>
                </a:solidFill>
              </a:rPr>
              <a:t>maximal surgical resection</a:t>
            </a:r>
            <a:r>
              <a:rPr lang="en-US" sz="1800" dirty="0" smtClean="0">
                <a:solidFill>
                  <a:schemeClr val="accent1">
                    <a:lumMod val="75000"/>
                  </a:schemeClr>
                </a:solidFill>
              </a:rPr>
              <a:t> to the extent feasible</a:t>
            </a:r>
            <a:endParaRPr lang="en-US" sz="1800" dirty="0" smtClean="0">
              <a:solidFill>
                <a:schemeClr val="accent1">
                  <a:lumMod val="75000"/>
                </a:schemeClr>
              </a:solidFill>
              <a:effectLst>
                <a:outerShdw blurRad="38100" dist="38100" dir="2700000" algn="tl">
                  <a:srgbClr val="000000">
                    <a:alpha val="43137"/>
                  </a:srgbClr>
                </a:outerShdw>
              </a:effectLst>
            </a:endParaRPr>
          </a:p>
          <a:p>
            <a:pPr>
              <a:buFont typeface="Symbol" pitchFamily="18" charset="2"/>
              <a:buChar char="®"/>
            </a:pPr>
            <a:r>
              <a:rPr lang="en-US" sz="1800" b="1" dirty="0" smtClean="0">
                <a:solidFill>
                  <a:schemeClr val="accent1">
                    <a:lumMod val="75000"/>
                  </a:schemeClr>
                </a:solidFill>
                <a:effectLst>
                  <a:outerShdw blurRad="38100" dist="38100" dir="2700000" algn="tl">
                    <a:srgbClr val="000000">
                      <a:alpha val="43137"/>
                    </a:srgbClr>
                  </a:outerShdw>
                </a:effectLst>
              </a:rPr>
              <a:t> </a:t>
            </a:r>
            <a:r>
              <a:rPr lang="en-US" sz="1800" b="1" dirty="0" smtClean="0">
                <a:solidFill>
                  <a:schemeClr val="accent1">
                    <a:lumMod val="75000"/>
                  </a:schemeClr>
                </a:solidFill>
              </a:rPr>
              <a:t>radiotherapy </a:t>
            </a:r>
            <a:r>
              <a:rPr lang="en-US" sz="1800" dirty="0" smtClean="0">
                <a:solidFill>
                  <a:schemeClr val="accent1">
                    <a:lumMod val="75000"/>
                  </a:schemeClr>
                </a:solidFill>
              </a:rPr>
              <a:t>(60 Gy/30 fractions) with concomitant and adjuvant </a:t>
            </a:r>
            <a:r>
              <a:rPr lang="en-US" sz="1800" b="1" dirty="0" smtClean="0">
                <a:solidFill>
                  <a:schemeClr val="accent1">
                    <a:lumMod val="75000"/>
                  </a:schemeClr>
                </a:solidFill>
              </a:rPr>
              <a:t>temozolomide</a:t>
            </a:r>
          </a:p>
          <a:p>
            <a:pPr algn="ctr">
              <a:buNone/>
            </a:pPr>
            <a:r>
              <a:rPr lang="en-US" sz="1800" b="1" dirty="0" smtClean="0">
                <a:solidFill>
                  <a:schemeClr val="accent1">
                    <a:lumMod val="75000"/>
                  </a:schemeClr>
                </a:solidFill>
              </a:rPr>
              <a:t>However, </a:t>
            </a:r>
            <a:r>
              <a:rPr lang="en-US" sz="1800" i="1" u="sng" dirty="0" smtClean="0">
                <a:solidFill>
                  <a:schemeClr val="accent1">
                    <a:lumMod val="75000"/>
                  </a:schemeClr>
                </a:solidFill>
              </a:rPr>
              <a:t>survival</a:t>
            </a:r>
            <a:r>
              <a:rPr lang="en-US" sz="1800" dirty="0" smtClean="0">
                <a:solidFill>
                  <a:schemeClr val="accent1">
                    <a:lumMod val="75000"/>
                  </a:schemeClr>
                </a:solidFill>
              </a:rPr>
              <a:t> remains </a:t>
            </a:r>
            <a:r>
              <a:rPr lang="en-US" sz="1800" i="1" u="sng" dirty="0" smtClean="0">
                <a:solidFill>
                  <a:schemeClr val="accent1">
                    <a:lumMod val="75000"/>
                  </a:schemeClr>
                </a:solidFill>
              </a:rPr>
              <a:t>poor</a:t>
            </a:r>
            <a:endParaRPr lang="en-US" sz="1800" b="1" i="1" u="sng" dirty="0" smtClean="0">
              <a:solidFill>
                <a:schemeClr val="accent1">
                  <a:lumMod val="75000"/>
                </a:schemeClr>
              </a:solidFill>
            </a:endParaRPr>
          </a:p>
          <a:p>
            <a:pPr>
              <a:buNone/>
            </a:pPr>
            <a:endParaRPr lang="en-US" sz="1800" b="1" dirty="0" smtClean="0">
              <a:solidFill>
                <a:schemeClr val="accent1">
                  <a:lumMod val="75000"/>
                </a:schemeClr>
              </a:solidFill>
            </a:endParaRPr>
          </a:p>
        </p:txBody>
      </p:sp>
      <p:sp>
        <p:nvSpPr>
          <p:cNvPr id="6" name="Segnaposto contenuto 2"/>
          <p:cNvSpPr txBox="1">
            <a:spLocks/>
          </p:cNvSpPr>
          <p:nvPr/>
        </p:nvSpPr>
        <p:spPr bwMode="auto">
          <a:xfrm>
            <a:off x="485804" y="3143248"/>
            <a:ext cx="8158162" cy="3500462"/>
          </a:xfrm>
          <a:prstGeom prst="rect">
            <a:avLst/>
          </a:prstGeom>
          <a:ln w="25400" cap="flat" cmpd="sng" algn="ctr">
            <a:solidFill>
              <a:schemeClr val="accent1"/>
            </a:solidFill>
            <a:prstDash val="solid"/>
            <a:miter lim="8000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342900" marR="0" lvl="0" indent="-342900" algn="ctr" defTabSz="914400" rtl="0" eaLnBrk="0" fontAlgn="base" latinLnBrk="0" hangingPunct="0">
              <a:lnSpc>
                <a:spcPct val="100000"/>
              </a:lnSpc>
              <a:spcBef>
                <a:spcPct val="20000"/>
              </a:spcBef>
              <a:spcAft>
                <a:spcPct val="0"/>
              </a:spcAft>
              <a:buClrTx/>
              <a:buSzTx/>
              <a:buFont typeface="Arial" charset="0"/>
              <a:buNone/>
              <a:tabLst/>
              <a:defRPr/>
            </a:pPr>
            <a:r>
              <a:rPr kumimoji="0" lang="en-US" b="0" i="0" u="none" strike="noStrike" kern="1200" cap="none" spc="0" normalizeH="0" baseline="0" noProof="0" dirty="0" smtClean="0">
                <a:ln>
                  <a:noFill/>
                </a:ln>
                <a:solidFill>
                  <a:schemeClr val="accent1">
                    <a:lumMod val="75000"/>
                  </a:schemeClr>
                </a:solidFill>
                <a:effectLst/>
                <a:uLnTx/>
                <a:uFillTx/>
                <a:latin typeface="+mn-lt"/>
                <a:ea typeface="+mn-ea"/>
                <a:cs typeface="+mn-cs"/>
              </a:rPr>
              <a:t>	Intensity-modulated radiotherapy</a:t>
            </a:r>
            <a:r>
              <a:rPr kumimoji="0" lang="en-US" b="0" i="0" u="none" strike="noStrike" kern="1200" cap="none" spc="0" normalizeH="0" noProof="0" dirty="0" smtClean="0">
                <a:ln>
                  <a:noFill/>
                </a:ln>
                <a:solidFill>
                  <a:schemeClr val="accent1">
                    <a:lumMod val="75000"/>
                  </a:schemeClr>
                </a:solidFill>
                <a:effectLst/>
                <a:uLnTx/>
                <a:uFillTx/>
                <a:latin typeface="+mn-lt"/>
                <a:ea typeface="+mn-ea"/>
                <a:cs typeface="+mn-cs"/>
              </a:rPr>
              <a:t> </a:t>
            </a:r>
            <a:r>
              <a:rPr kumimoji="0" lang="en-US" b="1" i="0" u="none" strike="noStrike" kern="1200" cap="none" spc="0" normalizeH="0" noProof="0" dirty="0" smtClean="0">
                <a:ln>
                  <a:noFill/>
                </a:ln>
                <a:solidFill>
                  <a:schemeClr val="accent1">
                    <a:lumMod val="75000"/>
                  </a:schemeClr>
                </a:solidFill>
                <a:effectLst/>
                <a:uLnTx/>
                <a:uFillTx/>
                <a:latin typeface="+mn-lt"/>
                <a:ea typeface="+mn-ea"/>
                <a:cs typeface="+mn-cs"/>
              </a:rPr>
              <a:t>(IMRT) </a:t>
            </a:r>
            <a:r>
              <a:rPr kumimoji="0" lang="en-US" b="0" i="0" u="none" strike="noStrike" kern="1200" cap="none" spc="0" normalizeH="0" noProof="0" dirty="0" smtClean="0">
                <a:ln>
                  <a:noFill/>
                </a:ln>
                <a:solidFill>
                  <a:schemeClr val="accent1">
                    <a:lumMod val="75000"/>
                  </a:schemeClr>
                </a:solidFill>
                <a:effectLst/>
                <a:uLnTx/>
                <a:uFillTx/>
                <a:latin typeface="+mn-lt"/>
                <a:ea typeface="+mn-ea"/>
                <a:cs typeface="+mn-cs"/>
              </a:rPr>
              <a:t>is increasingly used for its ability to </a:t>
            </a:r>
            <a:r>
              <a:rPr kumimoji="0" lang="en-US" b="1" i="0" u="none" strike="noStrike" kern="1200" cap="none" spc="0" normalizeH="0" noProof="0" dirty="0" smtClean="0">
                <a:ln>
                  <a:noFill/>
                </a:ln>
                <a:solidFill>
                  <a:srgbClr val="FF0000"/>
                </a:solidFill>
                <a:effectLst/>
                <a:uLnTx/>
                <a:uFillTx/>
                <a:latin typeface="+mn-lt"/>
                <a:ea typeface="+mn-ea"/>
                <a:cs typeface="+mn-cs"/>
              </a:rPr>
              <a:t>improve dose conformity </a:t>
            </a:r>
            <a:r>
              <a:rPr kumimoji="0" lang="en-US" b="0" i="0" u="none" strike="noStrike" kern="1200" cap="none" spc="0" normalizeH="0" noProof="0" dirty="0" smtClean="0">
                <a:ln>
                  <a:noFill/>
                </a:ln>
                <a:solidFill>
                  <a:schemeClr val="accent1">
                    <a:lumMod val="75000"/>
                  </a:schemeClr>
                </a:solidFill>
                <a:effectLst/>
                <a:uLnTx/>
                <a:uFillTx/>
                <a:latin typeface="+mn-lt"/>
                <a:ea typeface="+mn-ea"/>
                <a:cs typeface="+mn-cs"/>
              </a:rPr>
              <a:t>and </a:t>
            </a:r>
            <a:r>
              <a:rPr kumimoji="0" lang="en-US" b="1" i="0" u="none" strike="noStrike" kern="1200" cap="none" spc="0" normalizeH="0" noProof="0" dirty="0" smtClean="0">
                <a:ln>
                  <a:noFill/>
                </a:ln>
                <a:solidFill>
                  <a:srgbClr val="FF0000"/>
                </a:solidFill>
                <a:effectLst/>
                <a:uLnTx/>
                <a:uFillTx/>
                <a:latin typeface="+mn-lt"/>
                <a:ea typeface="+mn-ea"/>
                <a:cs typeface="+mn-cs"/>
              </a:rPr>
              <a:t>sparing of critical normal tissues</a:t>
            </a:r>
          </a:p>
          <a:p>
            <a:pPr marL="342900" marR="0" lvl="0" indent="-342900" algn="ctr" defTabSz="914400" rtl="0" eaLnBrk="0" fontAlgn="base" latinLnBrk="0" hangingPunct="0">
              <a:lnSpc>
                <a:spcPct val="100000"/>
              </a:lnSpc>
              <a:spcBef>
                <a:spcPct val="20000"/>
              </a:spcBef>
              <a:spcAft>
                <a:spcPct val="0"/>
              </a:spcAft>
              <a:buClrTx/>
              <a:buSzTx/>
              <a:buFont typeface="Arial" charset="0"/>
              <a:buNone/>
              <a:tabLst/>
              <a:defRPr/>
            </a:pPr>
            <a:endParaRPr lang="en-US" i="1" dirty="0" smtClean="0">
              <a:solidFill>
                <a:schemeClr val="accent1">
                  <a:lumMod val="75000"/>
                </a:schemeClr>
              </a:solidFill>
              <a:effectLst>
                <a:outerShdw blurRad="38100" dist="38100" dir="2700000" algn="tl">
                  <a:srgbClr val="000000">
                    <a:alpha val="43137"/>
                  </a:srgbClr>
                </a:outerShdw>
              </a:effectLst>
            </a:endParaRPr>
          </a:p>
          <a:p>
            <a:pPr eaLnBrk="1" fontAlgn="auto" hangingPunct="1">
              <a:spcAft>
                <a:spcPts val="0"/>
              </a:spcAft>
              <a:buFont typeface="Arial" pitchFamily="34" charset="0"/>
              <a:buNone/>
              <a:defRPr/>
            </a:pPr>
            <a:r>
              <a:rPr lang="en-US" i="1" dirty="0" err="1" smtClean="0">
                <a:solidFill>
                  <a:schemeClr val="accent1">
                    <a:lumMod val="75000"/>
                  </a:schemeClr>
                </a:solidFill>
                <a:effectLst>
                  <a:outerShdw blurRad="38100" dist="38100" dir="2700000" algn="tl">
                    <a:srgbClr val="000000">
                      <a:alpha val="43137"/>
                    </a:srgbClr>
                  </a:outerShdw>
                </a:effectLst>
              </a:rPr>
              <a:t>Dosimetric</a:t>
            </a:r>
            <a:r>
              <a:rPr lang="en-US" i="1" dirty="0" smtClean="0">
                <a:solidFill>
                  <a:schemeClr val="accent1">
                    <a:lumMod val="75000"/>
                  </a:schemeClr>
                </a:solidFill>
                <a:effectLst>
                  <a:outerShdw blurRad="38100" dist="38100" dir="2700000" algn="tl">
                    <a:srgbClr val="000000">
                      <a:alpha val="43137"/>
                    </a:srgbClr>
                  </a:outerShdw>
                </a:effectLst>
              </a:rPr>
              <a:t> </a:t>
            </a:r>
            <a:r>
              <a:rPr lang="en-US" i="1" dirty="0">
                <a:solidFill>
                  <a:schemeClr val="accent1">
                    <a:lumMod val="75000"/>
                  </a:schemeClr>
                </a:solidFill>
                <a:effectLst>
                  <a:outerShdw blurRad="38100" dist="38100" dir="2700000" algn="tl">
                    <a:srgbClr val="000000">
                      <a:alpha val="43137"/>
                    </a:srgbClr>
                  </a:outerShdw>
                </a:effectLst>
              </a:rPr>
              <a:t>studies</a:t>
            </a:r>
          </a:p>
          <a:p>
            <a:pPr algn="ctr" eaLnBrk="1" fontAlgn="auto" hangingPunct="1">
              <a:spcAft>
                <a:spcPts val="0"/>
              </a:spcAft>
              <a:buFont typeface="Arial" pitchFamily="34" charset="0"/>
              <a:buNone/>
              <a:defRPr/>
            </a:pPr>
            <a:r>
              <a:rPr lang="en-US" dirty="0">
                <a:solidFill>
                  <a:schemeClr val="accent1">
                    <a:lumMod val="75000"/>
                  </a:schemeClr>
                </a:solidFill>
              </a:rPr>
              <a:t>	significant improvement of the radiation dose </a:t>
            </a:r>
            <a:r>
              <a:rPr lang="en-US" dirty="0" smtClean="0">
                <a:solidFill>
                  <a:schemeClr val="accent1">
                    <a:lumMod val="75000"/>
                  </a:schemeClr>
                </a:solidFill>
              </a:rPr>
              <a:t>conformity </a:t>
            </a:r>
            <a:r>
              <a:rPr lang="en-US" dirty="0">
                <a:solidFill>
                  <a:schemeClr val="accent1">
                    <a:lumMod val="75000"/>
                  </a:schemeClr>
                </a:solidFill>
              </a:rPr>
              <a:t>with </a:t>
            </a:r>
            <a:r>
              <a:rPr lang="en-US" dirty="0" smtClean="0">
                <a:solidFill>
                  <a:schemeClr val="accent1">
                    <a:lumMod val="75000"/>
                  </a:schemeClr>
                </a:solidFill>
              </a:rPr>
              <a:t>IMRT</a:t>
            </a:r>
            <a:endParaRPr lang="en-US" dirty="0">
              <a:solidFill>
                <a:schemeClr val="accent1">
                  <a:lumMod val="75000"/>
                </a:schemeClr>
              </a:solidFill>
            </a:endParaRPr>
          </a:p>
          <a:p>
            <a:pPr eaLnBrk="1" fontAlgn="auto" hangingPunct="1">
              <a:spcAft>
                <a:spcPts val="0"/>
              </a:spcAft>
              <a:buFont typeface="Arial" pitchFamily="34" charset="0"/>
              <a:buNone/>
              <a:defRPr/>
            </a:pPr>
            <a:endParaRPr lang="en-US" i="1" dirty="0" smtClean="0">
              <a:solidFill>
                <a:schemeClr val="accent1">
                  <a:lumMod val="75000"/>
                </a:schemeClr>
              </a:solidFill>
              <a:effectLst>
                <a:outerShdw blurRad="38100" dist="38100" dir="2700000" algn="tl">
                  <a:srgbClr val="000000">
                    <a:alpha val="43137"/>
                  </a:srgbClr>
                </a:outerShdw>
              </a:effectLst>
            </a:endParaRPr>
          </a:p>
          <a:p>
            <a:pPr eaLnBrk="1" fontAlgn="auto" hangingPunct="1">
              <a:spcAft>
                <a:spcPts val="0"/>
              </a:spcAft>
              <a:buFont typeface="Arial" pitchFamily="34" charset="0"/>
              <a:buNone/>
              <a:defRPr/>
            </a:pPr>
            <a:r>
              <a:rPr lang="en-US" i="1" dirty="0" smtClean="0">
                <a:solidFill>
                  <a:schemeClr val="accent1">
                    <a:lumMod val="75000"/>
                  </a:schemeClr>
                </a:solidFill>
                <a:effectLst>
                  <a:outerShdw blurRad="38100" dist="38100" dir="2700000" algn="tl">
                    <a:srgbClr val="000000">
                      <a:alpha val="43137"/>
                    </a:srgbClr>
                  </a:outerShdw>
                </a:effectLst>
              </a:rPr>
              <a:t>Clinical </a:t>
            </a:r>
            <a:r>
              <a:rPr lang="en-US" i="1" dirty="0">
                <a:solidFill>
                  <a:schemeClr val="accent1">
                    <a:lumMod val="75000"/>
                  </a:schemeClr>
                </a:solidFill>
                <a:effectLst>
                  <a:outerShdw blurRad="38100" dist="38100" dir="2700000" algn="tl">
                    <a:srgbClr val="000000">
                      <a:alpha val="43137"/>
                    </a:srgbClr>
                  </a:outerShdw>
                </a:effectLst>
              </a:rPr>
              <a:t>studies</a:t>
            </a:r>
          </a:p>
          <a:p>
            <a:pPr algn="ctr" eaLnBrk="1" fontAlgn="auto" hangingPunct="1">
              <a:spcAft>
                <a:spcPts val="0"/>
              </a:spcAft>
              <a:buFont typeface="Arial" pitchFamily="34" charset="0"/>
              <a:buNone/>
              <a:defRPr/>
            </a:pPr>
            <a:r>
              <a:rPr lang="en-US" dirty="0">
                <a:solidFill>
                  <a:schemeClr val="accent1">
                    <a:lumMod val="75000"/>
                  </a:schemeClr>
                </a:solidFill>
              </a:rPr>
              <a:t>few studies in the literature have assessed the clinical </a:t>
            </a:r>
            <a:r>
              <a:rPr lang="en-US" dirty="0" smtClean="0">
                <a:solidFill>
                  <a:schemeClr val="accent1">
                    <a:lumMod val="75000"/>
                  </a:schemeClr>
                </a:solidFill>
              </a:rPr>
              <a:t>impact</a:t>
            </a:r>
          </a:p>
          <a:p>
            <a:pPr algn="ctr" eaLnBrk="1" fontAlgn="auto" hangingPunct="1">
              <a:spcAft>
                <a:spcPts val="0"/>
              </a:spcAft>
              <a:buFont typeface="Arial" pitchFamily="34" charset="0"/>
              <a:buNone/>
              <a:defRPr/>
            </a:pPr>
            <a:r>
              <a:rPr lang="en-US" dirty="0" smtClean="0">
                <a:solidFill>
                  <a:schemeClr val="accent1">
                    <a:lumMod val="75000"/>
                  </a:schemeClr>
                </a:solidFill>
              </a:rPr>
              <a:t> </a:t>
            </a:r>
            <a:r>
              <a:rPr lang="en-US" dirty="0">
                <a:solidFill>
                  <a:schemeClr val="accent1">
                    <a:lumMod val="75000"/>
                  </a:schemeClr>
                </a:solidFill>
              </a:rPr>
              <a:t>of </a:t>
            </a:r>
            <a:r>
              <a:rPr lang="en-US" dirty="0" smtClean="0">
                <a:solidFill>
                  <a:schemeClr val="accent1">
                    <a:lumMod val="75000"/>
                  </a:schemeClr>
                </a:solidFill>
              </a:rPr>
              <a:t>IMRT </a:t>
            </a:r>
            <a:r>
              <a:rPr lang="en-US" dirty="0">
                <a:solidFill>
                  <a:schemeClr val="accent1">
                    <a:lumMod val="75000"/>
                  </a:schemeClr>
                </a:solidFill>
              </a:rPr>
              <a:t>in malignant </a:t>
            </a:r>
            <a:r>
              <a:rPr lang="en-US" dirty="0" err="1">
                <a:solidFill>
                  <a:schemeClr val="accent1">
                    <a:lumMod val="75000"/>
                  </a:schemeClr>
                </a:solidFill>
              </a:rPr>
              <a:t>gliomas</a:t>
            </a:r>
            <a:endParaRPr lang="en-US" dirty="0">
              <a:solidFill>
                <a:schemeClr val="accent1">
                  <a:lumMod val="75000"/>
                </a:schemeClr>
              </a:solidFill>
            </a:endParaRPr>
          </a:p>
          <a:p>
            <a:pPr algn="ctr" eaLnBrk="1" fontAlgn="auto" hangingPunct="1">
              <a:spcAft>
                <a:spcPts val="0"/>
              </a:spcAft>
              <a:buFont typeface="Arial" pitchFamily="34" charset="0"/>
              <a:buNone/>
              <a:defRPr/>
            </a:pPr>
            <a:endParaRPr lang="en-US" dirty="0" smtClean="0">
              <a:solidFill>
                <a:schemeClr val="accent1">
                  <a:lumMod val="75000"/>
                </a:schemeClr>
              </a:solidFill>
            </a:endParaRPr>
          </a:p>
          <a:p>
            <a:pPr algn="ctr" eaLnBrk="1" fontAlgn="auto" hangingPunct="1">
              <a:spcAft>
                <a:spcPts val="0"/>
              </a:spcAft>
              <a:buFont typeface="Arial" pitchFamily="34" charset="0"/>
              <a:buNone/>
              <a:defRPr/>
            </a:pPr>
            <a:endParaRPr lang="en-US" dirty="0">
              <a:solidFill>
                <a:schemeClr val="accent1">
                  <a:lumMod val="75000"/>
                </a:schemeClr>
              </a:solidFill>
            </a:endParaRPr>
          </a:p>
          <a:p>
            <a:pPr eaLnBrk="1" fontAlgn="auto" hangingPunct="1">
              <a:spcAft>
                <a:spcPts val="0"/>
              </a:spcAft>
              <a:buFont typeface="Arial" pitchFamily="34" charset="0"/>
              <a:buNone/>
              <a:defRPr/>
            </a:pPr>
            <a:endParaRPr lang="en-US" dirty="0">
              <a:solidFill>
                <a:schemeClr val="accent1">
                  <a:lumMod val="75000"/>
                </a:schemeClr>
              </a:solidFill>
            </a:endParaRPr>
          </a:p>
          <a:p>
            <a:pPr marL="342900" marR="0" lvl="0" indent="-342900" algn="ctr" defTabSz="914400" rtl="0" eaLnBrk="0" fontAlgn="base" latinLnBrk="0" hangingPunct="0">
              <a:lnSpc>
                <a:spcPct val="100000"/>
              </a:lnSpc>
              <a:spcBef>
                <a:spcPct val="20000"/>
              </a:spcBef>
              <a:spcAft>
                <a:spcPct val="0"/>
              </a:spcAft>
              <a:buClrTx/>
              <a:buSzTx/>
              <a:buFont typeface="Arial" charset="0"/>
              <a:buNone/>
              <a:tabLst/>
              <a:defRPr/>
            </a:pPr>
            <a:endParaRPr kumimoji="0" lang="en-US" b="1" i="0" u="none" strike="noStrike" kern="1200" cap="none" spc="0" normalizeH="0" noProof="0" dirty="0" smtClean="0">
              <a:ln>
                <a:noFill/>
              </a:ln>
              <a:solidFill>
                <a:srgbClr val="FF0000"/>
              </a:solidFill>
              <a:effectLst/>
              <a:uLnTx/>
              <a:uFillTx/>
              <a:latin typeface="+mn-lt"/>
              <a:ea typeface="+mn-ea"/>
              <a:cs typeface="+mn-cs"/>
            </a:endParaRPr>
          </a:p>
          <a:p>
            <a:pPr marL="342900" marR="0" lvl="0" indent="-342900" algn="ctr" defTabSz="914400" rtl="0" eaLnBrk="0" fontAlgn="base" latinLnBrk="0" hangingPunct="0">
              <a:lnSpc>
                <a:spcPct val="100000"/>
              </a:lnSpc>
              <a:spcBef>
                <a:spcPct val="20000"/>
              </a:spcBef>
              <a:spcAft>
                <a:spcPct val="0"/>
              </a:spcAft>
              <a:buClrTx/>
              <a:buSzTx/>
              <a:buFont typeface="Arial" charset="0"/>
              <a:buNone/>
              <a:tabLst/>
              <a:defRPr/>
            </a:pPr>
            <a:endParaRPr lang="en-US" b="1" baseline="0" dirty="0">
              <a:solidFill>
                <a:srgbClr val="FF0000"/>
              </a:solidFill>
            </a:endParaRPr>
          </a:p>
          <a:p>
            <a:pPr marL="342900" marR="0" lvl="0" indent="-342900" algn="ctr" defTabSz="914400" rtl="0" eaLnBrk="0" fontAlgn="base" latinLnBrk="0" hangingPunct="0">
              <a:lnSpc>
                <a:spcPct val="100000"/>
              </a:lnSpc>
              <a:spcBef>
                <a:spcPct val="20000"/>
              </a:spcBef>
              <a:spcAft>
                <a:spcPct val="0"/>
              </a:spcAft>
              <a:buClrTx/>
              <a:buSzTx/>
              <a:buFont typeface="Arial" charset="0"/>
              <a:buNone/>
              <a:tabLst/>
              <a:defRPr/>
            </a:pPr>
            <a:endParaRPr kumimoji="0" lang="en-US" b="1" i="0" u="none" strike="noStrike" kern="1200" cap="none" spc="0" normalizeH="0" baseline="0" noProof="0" dirty="0" smtClean="0">
              <a:ln>
                <a:noFill/>
              </a:ln>
              <a:solidFill>
                <a:srgbClr val="FF0000"/>
              </a:solidFill>
              <a:effectLst/>
              <a:uLnTx/>
              <a:uFillTx/>
              <a:latin typeface="+mn-lt"/>
              <a:ea typeface="+mn-ea"/>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olo 1"/>
          <p:cNvSpPr>
            <a:spLocks noGrp="1"/>
          </p:cNvSpPr>
          <p:nvPr>
            <p:ph type="ctrTitle"/>
          </p:nvPr>
        </p:nvSpPr>
        <p:spPr>
          <a:xfrm>
            <a:off x="714375" y="785795"/>
            <a:ext cx="7772400" cy="785817"/>
          </a:xfrm>
        </p:spPr>
        <p:txBody>
          <a:bodyPr/>
          <a:lstStyle/>
          <a:p>
            <a:pPr algn="just" eaLnBrk="1" hangingPunct="1">
              <a:defRPr/>
            </a:pPr>
            <a:r>
              <a:rPr lang="it-IT" sz="2400" b="1" dirty="0" smtClean="0">
                <a:solidFill>
                  <a:srgbClr val="FF3300"/>
                </a:solidFill>
              </a:rPr>
              <a:t/>
            </a:r>
            <a:br>
              <a:rPr lang="it-IT" sz="2400" b="1" dirty="0" smtClean="0">
                <a:solidFill>
                  <a:srgbClr val="FF3300"/>
                </a:solidFill>
              </a:rPr>
            </a:br>
            <a:r>
              <a:rPr lang="it-IT" sz="2400" b="1" dirty="0" smtClean="0">
                <a:solidFill>
                  <a:srgbClr val="FF3300"/>
                </a:solidFill>
              </a:rPr>
              <a:t/>
            </a:r>
            <a:br>
              <a:rPr lang="it-IT" sz="2400" b="1" dirty="0" smtClean="0">
                <a:solidFill>
                  <a:srgbClr val="FF3300"/>
                </a:solidFill>
              </a:rPr>
            </a:br>
            <a:r>
              <a:rPr lang="it-IT" sz="2400" b="1" dirty="0" smtClean="0">
                <a:solidFill>
                  <a:srgbClr val="FF3300"/>
                </a:solidFill>
              </a:rPr>
              <a:t/>
            </a:r>
            <a:br>
              <a:rPr lang="it-IT" sz="2400" b="1" dirty="0" smtClean="0">
                <a:solidFill>
                  <a:srgbClr val="FF3300"/>
                </a:solidFill>
              </a:rPr>
            </a:br>
            <a:r>
              <a:rPr lang="it-IT" sz="2400" b="1" dirty="0" smtClean="0">
                <a:solidFill>
                  <a:srgbClr val="FF3300"/>
                </a:solidFill>
              </a:rPr>
              <a:t/>
            </a:r>
            <a:br>
              <a:rPr lang="it-IT" sz="2400" b="1" dirty="0" smtClean="0">
                <a:solidFill>
                  <a:srgbClr val="FF3300"/>
                </a:solidFill>
              </a:rPr>
            </a:br>
            <a:r>
              <a:rPr lang="it-IT" sz="2400" b="1" dirty="0" smtClean="0">
                <a:solidFill>
                  <a:srgbClr val="FF3300"/>
                </a:solidFill>
              </a:rPr>
              <a:t>ISIDE-BT-1: I</a:t>
            </a:r>
            <a:r>
              <a:rPr lang="it-IT" sz="2400" b="1" dirty="0" smtClean="0">
                <a:solidFill>
                  <a:schemeClr val="accent1">
                    <a:lumMod val="75000"/>
                  </a:schemeClr>
                </a:solidFill>
              </a:rPr>
              <a:t>MRT</a:t>
            </a:r>
            <a:r>
              <a:rPr lang="it-IT" sz="2400" b="1" dirty="0" smtClean="0"/>
              <a:t> </a:t>
            </a:r>
            <a:r>
              <a:rPr lang="it-IT" sz="2400" b="1" dirty="0" smtClean="0">
                <a:solidFill>
                  <a:srgbClr val="FF3300"/>
                </a:solidFill>
              </a:rPr>
              <a:t>SI</a:t>
            </a:r>
            <a:r>
              <a:rPr lang="it-IT" sz="2400" b="1" dirty="0" smtClean="0">
                <a:solidFill>
                  <a:schemeClr val="accent1">
                    <a:lumMod val="75000"/>
                  </a:schemeClr>
                </a:solidFill>
              </a:rPr>
              <a:t>B</a:t>
            </a:r>
            <a:r>
              <a:rPr lang="it-IT" sz="2400" b="1" dirty="0" smtClean="0"/>
              <a:t> </a:t>
            </a:r>
            <a:r>
              <a:rPr lang="it-IT" sz="2400" b="1" dirty="0" smtClean="0">
                <a:solidFill>
                  <a:srgbClr val="FF3300"/>
                </a:solidFill>
              </a:rPr>
              <a:t>D</a:t>
            </a:r>
            <a:r>
              <a:rPr lang="it-IT" sz="2400" b="1" dirty="0" smtClean="0">
                <a:solidFill>
                  <a:schemeClr val="accent1">
                    <a:lumMod val="75000"/>
                  </a:schemeClr>
                </a:solidFill>
              </a:rPr>
              <a:t>ose</a:t>
            </a:r>
            <a:r>
              <a:rPr lang="it-IT" sz="2400" b="1" dirty="0" smtClean="0"/>
              <a:t> </a:t>
            </a:r>
            <a:r>
              <a:rPr lang="it-IT" sz="2400" b="1" dirty="0" smtClean="0">
                <a:solidFill>
                  <a:srgbClr val="FF3300"/>
                </a:solidFill>
              </a:rPr>
              <a:t>E</a:t>
            </a:r>
            <a:r>
              <a:rPr lang="it-IT" sz="2400" b="1" dirty="0" smtClean="0">
                <a:solidFill>
                  <a:schemeClr val="accent1">
                    <a:lumMod val="75000"/>
                  </a:schemeClr>
                </a:solidFill>
              </a:rPr>
              <a:t>scalation in </a:t>
            </a:r>
            <a:r>
              <a:rPr lang="it-IT" sz="2400" b="1" dirty="0" err="1" smtClean="0">
                <a:solidFill>
                  <a:srgbClr val="FF3300"/>
                </a:solidFill>
              </a:rPr>
              <a:t>B</a:t>
            </a:r>
            <a:r>
              <a:rPr lang="it-IT" sz="2400" b="1" dirty="0" err="1" smtClean="0">
                <a:solidFill>
                  <a:schemeClr val="accent1">
                    <a:lumMod val="75000"/>
                  </a:schemeClr>
                </a:solidFill>
              </a:rPr>
              <a:t>rain</a:t>
            </a:r>
            <a:r>
              <a:rPr lang="it-IT" sz="2400" b="1" dirty="0" smtClean="0"/>
              <a:t> </a:t>
            </a:r>
            <a:r>
              <a:rPr lang="it-IT" sz="2400" b="1" dirty="0" smtClean="0">
                <a:solidFill>
                  <a:srgbClr val="FF0000"/>
                </a:solidFill>
              </a:rPr>
              <a:t>T</a:t>
            </a:r>
            <a:r>
              <a:rPr lang="it-IT" sz="2400" b="1" dirty="0" smtClean="0">
                <a:solidFill>
                  <a:schemeClr val="accent1">
                    <a:lumMod val="75000"/>
                  </a:schemeClr>
                </a:solidFill>
              </a:rPr>
              <a:t>umors-</a:t>
            </a:r>
            <a:r>
              <a:rPr lang="it-IT" sz="2400" b="1" dirty="0" smtClean="0">
                <a:solidFill>
                  <a:srgbClr val="FF0000"/>
                </a:solidFill>
              </a:rPr>
              <a:t>1</a:t>
            </a:r>
            <a:r>
              <a:rPr lang="it-IT" sz="2400" b="1" dirty="0" smtClean="0"/>
              <a:t/>
            </a:r>
            <a:br>
              <a:rPr lang="it-IT" sz="2400" b="1" dirty="0" smtClean="0"/>
            </a:br>
            <a:r>
              <a:rPr lang="en-US" sz="3200" b="1" dirty="0" smtClean="0">
                <a:solidFill>
                  <a:srgbClr val="0070C0"/>
                </a:solidFill>
              </a:rPr>
              <a:t/>
            </a:r>
            <a:br>
              <a:rPr lang="en-US" sz="3200" b="1" dirty="0" smtClean="0">
                <a:solidFill>
                  <a:srgbClr val="0070C0"/>
                </a:solidFill>
              </a:rPr>
            </a:br>
            <a:r>
              <a:rPr lang="en-US" sz="3200" b="1" dirty="0" smtClean="0">
                <a:solidFill>
                  <a:srgbClr val="0070C0"/>
                </a:solidFill>
              </a:rPr>
              <a:t/>
            </a:r>
            <a:br>
              <a:rPr lang="en-US" sz="3200" b="1" dirty="0" smtClean="0">
                <a:solidFill>
                  <a:srgbClr val="0070C0"/>
                </a:solidFill>
              </a:rPr>
            </a:br>
            <a:endParaRPr lang="it-IT" sz="2400" b="1" dirty="0" smtClean="0">
              <a:solidFill>
                <a:srgbClr val="0070C0"/>
              </a:solidFill>
            </a:endParaRPr>
          </a:p>
        </p:txBody>
      </p:sp>
      <p:sp>
        <p:nvSpPr>
          <p:cNvPr id="3" name="Sottotitolo 2"/>
          <p:cNvSpPr>
            <a:spLocks noGrp="1"/>
          </p:cNvSpPr>
          <p:nvPr>
            <p:ph type="subTitle" idx="1"/>
          </p:nvPr>
        </p:nvSpPr>
        <p:spPr>
          <a:xfrm>
            <a:off x="714375" y="2786058"/>
            <a:ext cx="7858125" cy="2143140"/>
          </a:xfrm>
        </p:spPr>
        <p:style>
          <a:lnRef idx="1">
            <a:schemeClr val="accent1"/>
          </a:lnRef>
          <a:fillRef idx="2">
            <a:schemeClr val="accent1"/>
          </a:fillRef>
          <a:effectRef idx="1">
            <a:schemeClr val="accent1"/>
          </a:effectRef>
          <a:fontRef idx="minor">
            <a:schemeClr val="dk1"/>
          </a:fontRef>
        </p:style>
        <p:txBody>
          <a:bodyPr rtlCol="0" anchor="ctr">
            <a:normAutofit/>
          </a:bodyPr>
          <a:lstStyle/>
          <a:p>
            <a:pPr eaLnBrk="1" fontAlgn="auto" hangingPunct="1">
              <a:spcAft>
                <a:spcPts val="0"/>
              </a:spcAft>
              <a:defRPr/>
            </a:pPr>
            <a:endParaRPr lang="en-US" sz="2400" b="1" dirty="0" smtClean="0">
              <a:solidFill>
                <a:srgbClr val="0070C0"/>
              </a:solidFill>
            </a:endParaRPr>
          </a:p>
          <a:p>
            <a:pPr eaLnBrk="1" fontAlgn="auto" hangingPunct="1">
              <a:spcAft>
                <a:spcPts val="0"/>
              </a:spcAft>
              <a:defRPr/>
            </a:pPr>
            <a:r>
              <a:rPr lang="en-US" sz="2400" b="1" dirty="0" smtClean="0">
                <a:solidFill>
                  <a:srgbClr val="0070C0"/>
                </a:solidFill>
              </a:rPr>
              <a:t>A </a:t>
            </a:r>
            <a:r>
              <a:rPr lang="en-US" sz="2400" b="1" dirty="0" err="1" smtClean="0">
                <a:solidFill>
                  <a:srgbClr val="0070C0"/>
                </a:solidFill>
              </a:rPr>
              <a:t>fase</a:t>
            </a:r>
            <a:r>
              <a:rPr lang="en-US" sz="2400" b="1" dirty="0" smtClean="0">
                <a:solidFill>
                  <a:srgbClr val="0070C0"/>
                </a:solidFill>
              </a:rPr>
              <a:t> I dose-escalation study </a:t>
            </a:r>
            <a:br>
              <a:rPr lang="en-US" sz="2400" b="1" dirty="0" smtClean="0">
                <a:solidFill>
                  <a:srgbClr val="0070C0"/>
                </a:solidFill>
              </a:rPr>
            </a:br>
            <a:r>
              <a:rPr lang="en-US" sz="2400" b="1" dirty="0" smtClean="0">
                <a:solidFill>
                  <a:srgbClr val="0070C0"/>
                </a:solidFill>
              </a:rPr>
              <a:t>(ISIDE-BT-1) of accelerated IMRT with</a:t>
            </a:r>
            <a:br>
              <a:rPr lang="en-US" sz="2400" b="1" dirty="0" smtClean="0">
                <a:solidFill>
                  <a:srgbClr val="0070C0"/>
                </a:solidFill>
              </a:rPr>
            </a:br>
            <a:r>
              <a:rPr lang="en-US" sz="2400" b="1" dirty="0" smtClean="0">
                <a:solidFill>
                  <a:srgbClr val="0070C0"/>
                </a:solidFill>
              </a:rPr>
              <a:t>temozolomide in patients with </a:t>
            </a:r>
            <a:r>
              <a:rPr lang="en-US" sz="2400" b="1" dirty="0" err="1" smtClean="0">
                <a:solidFill>
                  <a:srgbClr val="0070C0"/>
                </a:solidFill>
              </a:rPr>
              <a:t>glioblastoma</a:t>
            </a:r>
            <a:endParaRPr lang="it-IT" sz="2400" i="1" dirty="0" smtClean="0">
              <a:solidFill>
                <a:schemeClr val="accent1">
                  <a:lumMod val="75000"/>
                </a:schemeClr>
              </a:solidFill>
            </a:endParaRPr>
          </a:p>
          <a:p>
            <a:pPr eaLnBrk="1" fontAlgn="auto" hangingPunct="1">
              <a:spcAft>
                <a:spcPts val="0"/>
              </a:spcAft>
              <a:buFont typeface="Arial" pitchFamily="34" charset="0"/>
              <a:buNone/>
              <a:defRPr/>
            </a:pPr>
            <a:endParaRPr lang="it-IT" sz="2400" i="1" dirty="0">
              <a:solidFill>
                <a:schemeClr val="accent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arrotondato 5"/>
          <p:cNvSpPr/>
          <p:nvPr/>
        </p:nvSpPr>
        <p:spPr>
          <a:xfrm>
            <a:off x="857224" y="3857628"/>
            <a:ext cx="7215238" cy="2143140"/>
          </a:xfrm>
          <a:prstGeom prst="roundRect">
            <a:avLst/>
          </a:prstGeom>
          <a:ln w="12700"/>
        </p:spPr>
        <p:style>
          <a:lnRef idx="1">
            <a:schemeClr val="accent1"/>
          </a:lnRef>
          <a:fillRef idx="2">
            <a:schemeClr val="accent1"/>
          </a:fillRef>
          <a:effectRef idx="1">
            <a:schemeClr val="accent1"/>
          </a:effectRef>
          <a:fontRef idx="minor">
            <a:schemeClr val="dk1"/>
          </a:fontRef>
        </p:style>
        <p:txBody>
          <a:bodyPr rtlCol="0" anchor="ctr"/>
          <a:lstStyle/>
          <a:p>
            <a:pPr algn="ctr"/>
            <a:endParaRPr lang="it-IT"/>
          </a:p>
        </p:txBody>
      </p:sp>
      <p:sp>
        <p:nvSpPr>
          <p:cNvPr id="2" name="Titolo 1"/>
          <p:cNvSpPr>
            <a:spLocks noGrp="1"/>
          </p:cNvSpPr>
          <p:nvPr>
            <p:ph type="title"/>
          </p:nvPr>
        </p:nvSpPr>
        <p:spPr/>
        <p:txBody>
          <a:bodyPr rtlCol="0">
            <a:normAutofit/>
          </a:bodyPr>
          <a:lstStyle/>
          <a:p>
            <a:pPr eaLnBrk="1" fontAlgn="auto" hangingPunct="1">
              <a:spcAft>
                <a:spcPts val="0"/>
              </a:spcAft>
              <a:defRPr/>
            </a:pPr>
            <a:r>
              <a:rPr lang="it-IT" sz="2000" b="1" dirty="0" smtClean="0">
                <a:solidFill>
                  <a:schemeClr val="accent1">
                    <a:lumMod val="75000"/>
                  </a:schemeClr>
                </a:solidFill>
              </a:rPr>
              <a:t>ISIDE-BT-1 </a:t>
            </a:r>
            <a:r>
              <a:rPr lang="it-IT" sz="2000" b="1" dirty="0" smtClean="0"/>
              <a:t/>
            </a:r>
            <a:br>
              <a:rPr lang="it-IT" sz="2000" b="1" dirty="0" smtClean="0"/>
            </a:br>
            <a:r>
              <a:rPr lang="it-IT" sz="2000" b="1" dirty="0" smtClean="0">
                <a:solidFill>
                  <a:srgbClr val="FF0000"/>
                </a:solidFill>
              </a:rPr>
              <a:t>I</a:t>
            </a:r>
            <a:r>
              <a:rPr lang="it-IT" sz="2000" b="1" dirty="0" smtClean="0">
                <a:solidFill>
                  <a:schemeClr val="accent1">
                    <a:lumMod val="75000"/>
                  </a:schemeClr>
                </a:solidFill>
              </a:rPr>
              <a:t>MRT</a:t>
            </a:r>
            <a:r>
              <a:rPr lang="it-IT" sz="2000" b="1" dirty="0" smtClean="0"/>
              <a:t> </a:t>
            </a:r>
            <a:r>
              <a:rPr lang="it-IT" sz="2000" b="1" dirty="0" smtClean="0">
                <a:solidFill>
                  <a:srgbClr val="FF0000"/>
                </a:solidFill>
              </a:rPr>
              <a:t>SI</a:t>
            </a:r>
            <a:r>
              <a:rPr lang="it-IT" sz="2000" b="1" dirty="0" smtClean="0">
                <a:solidFill>
                  <a:schemeClr val="accent1">
                    <a:lumMod val="75000"/>
                  </a:schemeClr>
                </a:solidFill>
              </a:rPr>
              <a:t>B</a:t>
            </a:r>
            <a:r>
              <a:rPr lang="it-IT" sz="2000" b="1" dirty="0" smtClean="0"/>
              <a:t> </a:t>
            </a:r>
            <a:r>
              <a:rPr lang="it-IT" sz="2000" b="1" dirty="0" smtClean="0">
                <a:solidFill>
                  <a:srgbClr val="FF0000"/>
                </a:solidFill>
              </a:rPr>
              <a:t>D</a:t>
            </a:r>
            <a:r>
              <a:rPr lang="it-IT" sz="2000" b="1" dirty="0" smtClean="0">
                <a:solidFill>
                  <a:schemeClr val="accent1">
                    <a:lumMod val="75000"/>
                  </a:schemeClr>
                </a:solidFill>
              </a:rPr>
              <a:t>ose</a:t>
            </a:r>
            <a:r>
              <a:rPr lang="it-IT" sz="2000" b="1" dirty="0" smtClean="0"/>
              <a:t> </a:t>
            </a:r>
            <a:r>
              <a:rPr lang="it-IT" sz="2000" b="1" dirty="0" smtClean="0">
                <a:solidFill>
                  <a:srgbClr val="FF0000"/>
                </a:solidFill>
              </a:rPr>
              <a:t>E</a:t>
            </a:r>
            <a:r>
              <a:rPr lang="it-IT" sz="2000" b="1" dirty="0" smtClean="0">
                <a:solidFill>
                  <a:schemeClr val="accent1">
                    <a:lumMod val="75000"/>
                  </a:schemeClr>
                </a:solidFill>
              </a:rPr>
              <a:t>scalation in </a:t>
            </a:r>
            <a:r>
              <a:rPr lang="it-IT" sz="2000" b="1" dirty="0" err="1" smtClean="0">
                <a:solidFill>
                  <a:srgbClr val="FF0000"/>
                </a:solidFill>
              </a:rPr>
              <a:t>B</a:t>
            </a:r>
            <a:r>
              <a:rPr lang="it-IT" sz="2000" b="1" dirty="0" err="1" smtClean="0">
                <a:solidFill>
                  <a:schemeClr val="accent1">
                    <a:lumMod val="75000"/>
                  </a:schemeClr>
                </a:solidFill>
              </a:rPr>
              <a:t>rain</a:t>
            </a:r>
            <a:r>
              <a:rPr lang="it-IT" sz="2000" b="1" dirty="0" smtClean="0"/>
              <a:t> </a:t>
            </a:r>
            <a:r>
              <a:rPr lang="it-IT" sz="2000" b="1" dirty="0" smtClean="0">
                <a:solidFill>
                  <a:srgbClr val="FF0000"/>
                </a:solidFill>
              </a:rPr>
              <a:t>T</a:t>
            </a:r>
            <a:r>
              <a:rPr lang="it-IT" sz="2000" b="1" dirty="0" smtClean="0">
                <a:solidFill>
                  <a:schemeClr val="accent1">
                    <a:lumMod val="75000"/>
                  </a:schemeClr>
                </a:solidFill>
              </a:rPr>
              <a:t>umors-</a:t>
            </a:r>
            <a:r>
              <a:rPr lang="it-IT" sz="2000" b="1" dirty="0" smtClean="0">
                <a:solidFill>
                  <a:srgbClr val="FF0000"/>
                </a:solidFill>
              </a:rPr>
              <a:t>1</a:t>
            </a:r>
            <a:br>
              <a:rPr lang="it-IT" sz="2000" b="1" dirty="0" smtClean="0">
                <a:solidFill>
                  <a:srgbClr val="FF0000"/>
                </a:solidFill>
              </a:rPr>
            </a:br>
            <a:endParaRPr lang="it-IT" sz="2000" i="1" u="sng" dirty="0">
              <a:solidFill>
                <a:schemeClr val="accent1">
                  <a:lumMod val="75000"/>
                </a:schemeClr>
              </a:solidFill>
            </a:endParaRPr>
          </a:p>
        </p:txBody>
      </p:sp>
      <p:sp>
        <p:nvSpPr>
          <p:cNvPr id="4" name="Segnaposto contenuto 3"/>
          <p:cNvSpPr>
            <a:spLocks noGrp="1"/>
          </p:cNvSpPr>
          <p:nvPr>
            <p:ph idx="1"/>
          </p:nvPr>
        </p:nvSpPr>
        <p:spPr>
          <a:xfrm>
            <a:off x="428596" y="2071678"/>
            <a:ext cx="8215341" cy="4572032"/>
          </a:xfrm>
          <a:ln>
            <a:noFill/>
          </a:ln>
        </p:spPr>
        <p:style>
          <a:lnRef idx="2">
            <a:schemeClr val="accent5"/>
          </a:lnRef>
          <a:fillRef idx="1">
            <a:schemeClr val="lt1"/>
          </a:fillRef>
          <a:effectRef idx="0">
            <a:schemeClr val="accent5"/>
          </a:effectRef>
          <a:fontRef idx="minor">
            <a:schemeClr val="dk1"/>
          </a:fontRef>
        </p:style>
        <p:txBody>
          <a:bodyPr rtlCol="0">
            <a:normAutofit/>
          </a:bodyPr>
          <a:lstStyle/>
          <a:p>
            <a:pPr algn="ctr" eaLnBrk="1" fontAlgn="auto" hangingPunct="1">
              <a:spcAft>
                <a:spcPts val="0"/>
              </a:spcAft>
              <a:buNone/>
              <a:defRPr/>
            </a:pPr>
            <a:r>
              <a:rPr lang="it-IT" sz="2400" dirty="0" err="1" smtClean="0">
                <a:solidFill>
                  <a:schemeClr val="accent1">
                    <a:lumMod val="75000"/>
                  </a:schemeClr>
                </a:solidFill>
              </a:rPr>
              <a:t>Definition</a:t>
            </a:r>
            <a:r>
              <a:rPr lang="it-IT" sz="2400" dirty="0" smtClean="0">
                <a:solidFill>
                  <a:schemeClr val="accent1">
                    <a:lumMod val="75000"/>
                  </a:schemeClr>
                </a:solidFill>
              </a:rPr>
              <a:t> </a:t>
            </a:r>
            <a:r>
              <a:rPr lang="it-IT" sz="2400" dirty="0" err="1" smtClean="0">
                <a:solidFill>
                  <a:schemeClr val="accent1">
                    <a:lumMod val="75000"/>
                  </a:schemeClr>
                </a:solidFill>
              </a:rPr>
              <a:t>of</a:t>
            </a:r>
            <a:r>
              <a:rPr lang="it-IT" sz="2400" dirty="0" smtClean="0">
                <a:solidFill>
                  <a:schemeClr val="accent1">
                    <a:lumMod val="75000"/>
                  </a:schemeClr>
                </a:solidFill>
              </a:rPr>
              <a:t> the </a:t>
            </a:r>
            <a:r>
              <a:rPr lang="it-IT" sz="2400" dirty="0" err="1" smtClean="0">
                <a:solidFill>
                  <a:schemeClr val="accent1">
                    <a:lumMod val="75000"/>
                  </a:schemeClr>
                </a:solidFill>
              </a:rPr>
              <a:t>Maximum</a:t>
            </a:r>
            <a:r>
              <a:rPr lang="it-IT" sz="2400" dirty="0" smtClean="0">
                <a:solidFill>
                  <a:schemeClr val="accent1">
                    <a:lumMod val="75000"/>
                  </a:schemeClr>
                </a:solidFill>
              </a:rPr>
              <a:t> </a:t>
            </a:r>
            <a:r>
              <a:rPr lang="it-IT" sz="2400" dirty="0" err="1" smtClean="0">
                <a:solidFill>
                  <a:schemeClr val="accent1">
                    <a:lumMod val="75000"/>
                  </a:schemeClr>
                </a:solidFill>
              </a:rPr>
              <a:t>Tolerated</a:t>
            </a:r>
            <a:r>
              <a:rPr lang="it-IT" sz="2400" dirty="0" smtClean="0">
                <a:solidFill>
                  <a:schemeClr val="accent1">
                    <a:lumMod val="75000"/>
                  </a:schemeClr>
                </a:solidFill>
              </a:rPr>
              <a:t> Dose (</a:t>
            </a:r>
            <a:r>
              <a:rPr lang="it-IT" sz="2400" b="1" dirty="0" smtClean="0">
                <a:solidFill>
                  <a:schemeClr val="accent1">
                    <a:lumMod val="75000"/>
                  </a:schemeClr>
                </a:solidFill>
              </a:rPr>
              <a:t>MTD</a:t>
            </a:r>
            <a:r>
              <a:rPr lang="it-IT" sz="2400" dirty="0" smtClean="0">
                <a:solidFill>
                  <a:schemeClr val="accent1">
                    <a:lumMod val="75000"/>
                  </a:schemeClr>
                </a:solidFill>
              </a:rPr>
              <a:t>) </a:t>
            </a:r>
            <a:r>
              <a:rPr lang="it-IT" sz="2400" dirty="0" err="1" smtClean="0">
                <a:solidFill>
                  <a:schemeClr val="accent1">
                    <a:lumMod val="75000"/>
                  </a:schemeClr>
                </a:solidFill>
              </a:rPr>
              <a:t>of</a:t>
            </a:r>
            <a:r>
              <a:rPr lang="it-IT" sz="2400" dirty="0" smtClean="0">
                <a:solidFill>
                  <a:schemeClr val="accent1">
                    <a:lumMod val="75000"/>
                  </a:schemeClr>
                </a:solidFill>
              </a:rPr>
              <a:t> </a:t>
            </a:r>
            <a:r>
              <a:rPr lang="it-IT" sz="2400" b="1" dirty="0" smtClean="0">
                <a:solidFill>
                  <a:schemeClr val="accent1">
                    <a:lumMod val="75000"/>
                  </a:schemeClr>
                </a:solidFill>
              </a:rPr>
              <a:t>SIB-IMRT </a:t>
            </a:r>
            <a:r>
              <a:rPr lang="en-US" sz="2400" dirty="0" smtClean="0">
                <a:solidFill>
                  <a:schemeClr val="accent1">
                    <a:lumMod val="75000"/>
                  </a:schemeClr>
                </a:solidFill>
              </a:rPr>
              <a:t>with temozolomide (TMZ) in patients with </a:t>
            </a:r>
            <a:r>
              <a:rPr lang="en-US" sz="2400" dirty="0" err="1" smtClean="0">
                <a:solidFill>
                  <a:schemeClr val="accent1">
                    <a:lumMod val="75000"/>
                  </a:schemeClr>
                </a:solidFill>
              </a:rPr>
              <a:t>glioblastoma</a:t>
            </a:r>
            <a:endParaRPr lang="it-IT" sz="2400" b="1" dirty="0" smtClean="0">
              <a:solidFill>
                <a:schemeClr val="accent1">
                  <a:lumMod val="75000"/>
                </a:schemeClr>
              </a:solidFill>
            </a:endParaRPr>
          </a:p>
          <a:p>
            <a:pPr algn="ctr" eaLnBrk="1" fontAlgn="auto" hangingPunct="1">
              <a:spcAft>
                <a:spcPts val="0"/>
              </a:spcAft>
              <a:buNone/>
              <a:defRPr/>
            </a:pPr>
            <a:endParaRPr lang="en-US" sz="2400" dirty="0" smtClean="0">
              <a:solidFill>
                <a:schemeClr val="accent1">
                  <a:lumMod val="75000"/>
                </a:schemeClr>
              </a:solidFill>
              <a:sym typeface="Wingdings" pitchFamily="2" charset="2"/>
            </a:endParaRPr>
          </a:p>
          <a:p>
            <a:pPr algn="ctr" eaLnBrk="1" fontAlgn="auto" hangingPunct="1">
              <a:spcAft>
                <a:spcPts val="0"/>
              </a:spcAft>
              <a:buNone/>
              <a:defRPr/>
            </a:pPr>
            <a:r>
              <a:rPr lang="en-US" sz="2400" dirty="0" smtClean="0">
                <a:solidFill>
                  <a:schemeClr val="accent1">
                    <a:lumMod val="75000"/>
                  </a:schemeClr>
                </a:solidFill>
                <a:sym typeface="Wingdings" pitchFamily="2" charset="2"/>
              </a:rPr>
              <a:t>dose with &lt; 2/6 patients with DLT</a:t>
            </a:r>
          </a:p>
          <a:p>
            <a:pPr algn="ctr" eaLnBrk="1" fontAlgn="auto" hangingPunct="1">
              <a:spcAft>
                <a:spcPts val="0"/>
              </a:spcAft>
              <a:buFont typeface="Arial" pitchFamily="34" charset="0"/>
              <a:buNone/>
              <a:defRPr/>
            </a:pPr>
            <a:endParaRPr lang="en-US" sz="2400" dirty="0" smtClean="0">
              <a:solidFill>
                <a:schemeClr val="accent1">
                  <a:lumMod val="75000"/>
                </a:schemeClr>
              </a:solidFill>
              <a:sym typeface="Wingdings" pitchFamily="2" charset="2"/>
            </a:endParaRPr>
          </a:p>
          <a:p>
            <a:pPr algn="ctr" eaLnBrk="1" fontAlgn="auto" hangingPunct="1">
              <a:spcAft>
                <a:spcPts val="0"/>
              </a:spcAft>
              <a:buFont typeface="Arial" pitchFamily="34" charset="0"/>
              <a:buNone/>
              <a:defRPr/>
            </a:pPr>
            <a:r>
              <a:rPr lang="en-US" sz="2400" dirty="0" smtClean="0">
                <a:solidFill>
                  <a:schemeClr val="accent1">
                    <a:lumMod val="75000"/>
                  </a:schemeClr>
                </a:solidFill>
              </a:rPr>
              <a:t> </a:t>
            </a:r>
            <a:r>
              <a:rPr lang="en-US" sz="2400" b="1" dirty="0" smtClean="0">
                <a:solidFill>
                  <a:schemeClr val="accent1">
                    <a:lumMod val="75000"/>
                  </a:schemeClr>
                </a:solidFill>
              </a:rPr>
              <a:t>DLT</a:t>
            </a:r>
            <a:r>
              <a:rPr lang="en-US" sz="2400" dirty="0" smtClean="0">
                <a:solidFill>
                  <a:schemeClr val="accent1">
                    <a:lumMod val="75000"/>
                  </a:schemeClr>
                </a:solidFill>
              </a:rPr>
              <a:t> (Dose Limiting Toxicity)</a:t>
            </a:r>
          </a:p>
          <a:p>
            <a:pPr algn="ctr" eaLnBrk="1" fontAlgn="auto" hangingPunct="1">
              <a:spcAft>
                <a:spcPts val="0"/>
              </a:spcAft>
              <a:buFont typeface="Arial" pitchFamily="34" charset="0"/>
              <a:buNone/>
              <a:defRPr/>
            </a:pPr>
            <a:r>
              <a:rPr lang="en-US" sz="2400" dirty="0" smtClean="0">
                <a:solidFill>
                  <a:schemeClr val="accent1">
                    <a:lumMod val="75000"/>
                  </a:schemeClr>
                </a:solidFill>
              </a:rPr>
              <a:t>any treatment-related </a:t>
            </a:r>
            <a:r>
              <a:rPr lang="en-US" sz="2400" i="1" dirty="0" err="1" smtClean="0">
                <a:solidFill>
                  <a:schemeClr val="accent1">
                    <a:lumMod val="75000"/>
                  </a:schemeClr>
                </a:solidFill>
              </a:rPr>
              <a:t>nonhematological</a:t>
            </a:r>
            <a:r>
              <a:rPr lang="en-US" sz="2400" dirty="0" smtClean="0">
                <a:solidFill>
                  <a:schemeClr val="accent1">
                    <a:lumMod val="75000"/>
                  </a:schemeClr>
                </a:solidFill>
              </a:rPr>
              <a:t> adverse effects </a:t>
            </a:r>
          </a:p>
          <a:p>
            <a:pPr algn="ctr" eaLnBrk="1" fontAlgn="auto" hangingPunct="1">
              <a:spcAft>
                <a:spcPts val="0"/>
              </a:spcAft>
              <a:buFont typeface="Arial" pitchFamily="34" charset="0"/>
              <a:buNone/>
              <a:defRPr/>
            </a:pPr>
            <a:r>
              <a:rPr lang="en-US" sz="2400" dirty="0" smtClean="0">
                <a:solidFill>
                  <a:schemeClr val="accent1">
                    <a:lumMod val="75000"/>
                  </a:schemeClr>
                </a:solidFill>
              </a:rPr>
              <a:t>rated as </a:t>
            </a:r>
            <a:r>
              <a:rPr lang="en-US" sz="2400" dirty="0" smtClean="0">
                <a:solidFill>
                  <a:schemeClr val="accent1">
                    <a:lumMod val="75000"/>
                  </a:schemeClr>
                </a:solidFill>
                <a:effectLst>
                  <a:outerShdw blurRad="38100" dist="38100" dir="2700000" algn="tl">
                    <a:srgbClr val="000000">
                      <a:alpha val="43137"/>
                    </a:srgbClr>
                  </a:outerShdw>
                </a:effectLst>
              </a:rPr>
              <a:t>Grade ≥3 </a:t>
            </a:r>
            <a:r>
              <a:rPr lang="en-US" sz="2400" dirty="0" smtClean="0">
                <a:solidFill>
                  <a:schemeClr val="accent1">
                    <a:lumMod val="75000"/>
                  </a:schemeClr>
                </a:solidFill>
              </a:rPr>
              <a:t>or any </a:t>
            </a:r>
            <a:r>
              <a:rPr lang="en-US" sz="2400" i="1" dirty="0" smtClean="0">
                <a:solidFill>
                  <a:schemeClr val="accent1">
                    <a:lumMod val="75000"/>
                  </a:schemeClr>
                </a:solidFill>
              </a:rPr>
              <a:t>hematological toxicity</a:t>
            </a:r>
            <a:r>
              <a:rPr lang="en-US" sz="2400" dirty="0" smtClean="0">
                <a:solidFill>
                  <a:schemeClr val="accent1">
                    <a:lumMod val="75000"/>
                  </a:schemeClr>
                </a:solidFill>
              </a:rPr>
              <a:t> rated as </a:t>
            </a:r>
            <a:r>
              <a:rPr lang="en-US" sz="2400" dirty="0" smtClean="0">
                <a:solidFill>
                  <a:schemeClr val="accent1">
                    <a:lumMod val="75000"/>
                  </a:schemeClr>
                </a:solidFill>
                <a:effectLst>
                  <a:outerShdw blurRad="38100" dist="38100" dir="2700000" algn="tl">
                    <a:srgbClr val="000000">
                      <a:alpha val="43137"/>
                    </a:srgbClr>
                  </a:outerShdw>
                </a:effectLst>
              </a:rPr>
              <a:t>≥ 4</a:t>
            </a:r>
          </a:p>
          <a:p>
            <a:pPr algn="ctr" eaLnBrk="1" fontAlgn="auto" hangingPunct="1">
              <a:spcAft>
                <a:spcPts val="0"/>
              </a:spcAft>
              <a:buFont typeface="Arial" pitchFamily="34" charset="0"/>
              <a:buNone/>
              <a:defRPr/>
            </a:pPr>
            <a:r>
              <a:rPr lang="en-US" sz="2400" dirty="0" smtClean="0">
                <a:solidFill>
                  <a:schemeClr val="accent1">
                    <a:lumMod val="75000"/>
                  </a:schemeClr>
                </a:solidFill>
              </a:rPr>
              <a:t> by Radiation Therapy Oncology Group (RTOG) criteria</a:t>
            </a:r>
          </a:p>
          <a:p>
            <a:pPr algn="just" eaLnBrk="1" fontAlgn="auto" hangingPunct="1">
              <a:spcAft>
                <a:spcPts val="0"/>
              </a:spcAft>
              <a:buFont typeface="Arial" pitchFamily="34" charset="0"/>
              <a:buNone/>
              <a:defRPr/>
            </a:pPr>
            <a:endParaRPr lang="en-US" sz="2400" dirty="0" smtClean="0">
              <a:solidFill>
                <a:schemeClr val="accent1">
                  <a:lumMod val="75000"/>
                </a:schemeClr>
              </a:solidFill>
            </a:endParaRPr>
          </a:p>
          <a:p>
            <a:pPr algn="ctr" eaLnBrk="1" fontAlgn="auto" hangingPunct="1">
              <a:spcAft>
                <a:spcPts val="0"/>
              </a:spcAft>
              <a:buFont typeface="Arial" pitchFamily="34" charset="0"/>
              <a:buNone/>
              <a:defRPr/>
            </a:pPr>
            <a:endParaRPr lang="en-US" sz="2400" dirty="0" smtClean="0">
              <a:solidFill>
                <a:schemeClr val="accent1">
                  <a:lumMod val="75000"/>
                </a:schemeClr>
              </a:solidFill>
              <a:sym typeface="Wingdings" pitchFamily="2" charset="2"/>
            </a:endParaRPr>
          </a:p>
          <a:p>
            <a:pPr algn="ctr" eaLnBrk="1" fontAlgn="auto" hangingPunct="1">
              <a:spcAft>
                <a:spcPts val="0"/>
              </a:spcAft>
              <a:buNone/>
              <a:defRPr/>
            </a:pPr>
            <a:endParaRPr lang="en-US" sz="2400" dirty="0" smtClean="0">
              <a:solidFill>
                <a:schemeClr val="accent1">
                  <a:lumMod val="75000"/>
                </a:schemeClr>
              </a:solidFill>
            </a:endParaRPr>
          </a:p>
        </p:txBody>
      </p:sp>
      <p:sp>
        <p:nvSpPr>
          <p:cNvPr id="11" name="CasellaDiTesto 10"/>
          <p:cNvSpPr txBox="1"/>
          <p:nvPr/>
        </p:nvSpPr>
        <p:spPr>
          <a:xfrm>
            <a:off x="4143372" y="1357298"/>
            <a:ext cx="832279" cy="523220"/>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8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AIM</a:t>
            </a:r>
            <a:endParaRPr lang="it-IT" sz="28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3" name="Freccia circolare a destra 12"/>
          <p:cNvSpPr/>
          <p:nvPr/>
        </p:nvSpPr>
        <p:spPr>
          <a:xfrm>
            <a:off x="1928794" y="2928934"/>
            <a:ext cx="285752" cy="57150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2000"/>
                                        <p:tgtEl>
                                          <p:spTgt spid="13"/>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2000"/>
                                        <p:tgtEl>
                                          <p:spTgt spid="4">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4" end="4"/>
                                            </p:txEl>
                                          </p:spTgt>
                                        </p:tgtEl>
                                        <p:attrNameLst>
                                          <p:attrName>style.visibility</p:attrName>
                                        </p:attrNameLst>
                                      </p:cBhvr>
                                      <p:to>
                                        <p:strVal val="visible"/>
                                      </p:to>
                                    </p:set>
                                    <p:animEffect transition="in" filter="fade">
                                      <p:cBhvr>
                                        <p:cTn id="20" dur="2000"/>
                                        <p:tgtEl>
                                          <p:spTgt spid="4">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animEffect transition="in" filter="fade">
                                      <p:cBhvr>
                                        <p:cTn id="23" dur="2000"/>
                                        <p:tgtEl>
                                          <p:spTgt spid="4">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6" end="6"/>
                                            </p:txEl>
                                          </p:spTgt>
                                        </p:tgtEl>
                                        <p:attrNameLst>
                                          <p:attrName>style.visibility</p:attrName>
                                        </p:attrNameLst>
                                      </p:cBhvr>
                                      <p:to>
                                        <p:strVal val="visible"/>
                                      </p:to>
                                    </p:set>
                                    <p:animEffect transition="in" filter="fade">
                                      <p:cBhvr>
                                        <p:cTn id="26" dur="2000"/>
                                        <p:tgtEl>
                                          <p:spTgt spid="4">
                                            <p:txEl>
                                              <p:pRg st="6" end="6"/>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4">
                                            <p:txEl>
                                              <p:pRg st="7" end="7"/>
                                            </p:txEl>
                                          </p:spTgt>
                                        </p:tgtEl>
                                        <p:attrNameLst>
                                          <p:attrName>style.visibility</p:attrName>
                                        </p:attrNameLst>
                                      </p:cBhvr>
                                      <p:to>
                                        <p:strVal val="visible"/>
                                      </p:to>
                                    </p:set>
                                    <p:animEffect transition="in" filter="fade">
                                      <p:cBhvr>
                                        <p:cTn id="29" dur="2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normAutofit/>
          </a:bodyPr>
          <a:lstStyle/>
          <a:p>
            <a:pPr eaLnBrk="1" fontAlgn="auto" hangingPunct="1">
              <a:spcAft>
                <a:spcPts val="0"/>
              </a:spcAft>
              <a:defRPr/>
            </a:pPr>
            <a:r>
              <a:rPr lang="it-IT" sz="2000" b="1" dirty="0" smtClean="0">
                <a:solidFill>
                  <a:schemeClr val="accent1">
                    <a:lumMod val="75000"/>
                  </a:schemeClr>
                </a:solidFill>
              </a:rPr>
              <a:t/>
            </a:r>
            <a:br>
              <a:rPr lang="it-IT" sz="2000" b="1" dirty="0" smtClean="0">
                <a:solidFill>
                  <a:schemeClr val="accent1">
                    <a:lumMod val="75000"/>
                  </a:schemeClr>
                </a:solidFill>
              </a:rPr>
            </a:br>
            <a:r>
              <a:rPr lang="it-IT" sz="2400" b="1" dirty="0" err="1" smtClean="0">
                <a:solidFill>
                  <a:srgbClr val="FF3300"/>
                </a:solidFill>
              </a:rPr>
              <a:t>Method</a:t>
            </a:r>
            <a:r>
              <a:rPr lang="it-IT" sz="2400" b="1" dirty="0" smtClean="0">
                <a:solidFill>
                  <a:srgbClr val="FF3300"/>
                </a:solidFill>
              </a:rPr>
              <a:t> and </a:t>
            </a:r>
            <a:r>
              <a:rPr lang="it-IT" sz="2400" b="1" dirty="0" err="1" smtClean="0">
                <a:solidFill>
                  <a:srgbClr val="FF3300"/>
                </a:solidFill>
              </a:rPr>
              <a:t>materials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r>
              <a:rPr lang="it-IT" sz="2400" b="1" dirty="0" smtClean="0">
                <a:solidFill>
                  <a:srgbClr val="FF0000"/>
                </a:solidFill>
              </a:rPr>
              <a:t/>
            </a:r>
            <a:br>
              <a:rPr lang="it-IT" sz="2400" b="1" dirty="0" smtClean="0">
                <a:solidFill>
                  <a:srgbClr val="FF0000"/>
                </a:solidFill>
              </a:rPr>
            </a:br>
            <a:endParaRPr lang="it-IT" sz="2400" i="1" u="sng" dirty="0">
              <a:solidFill>
                <a:schemeClr val="accent1">
                  <a:lumMod val="75000"/>
                </a:schemeClr>
              </a:solidFill>
            </a:endParaRPr>
          </a:p>
        </p:txBody>
      </p:sp>
      <p:sp>
        <p:nvSpPr>
          <p:cNvPr id="3" name="Segnaposto contenuto 2"/>
          <p:cNvSpPr>
            <a:spLocks noGrp="1"/>
          </p:cNvSpPr>
          <p:nvPr>
            <p:ph idx="1"/>
          </p:nvPr>
        </p:nvSpPr>
        <p:spPr>
          <a:xfrm>
            <a:off x="457200" y="1617681"/>
            <a:ext cx="8229600" cy="4811715"/>
          </a:xfrm>
        </p:spPr>
        <p:style>
          <a:lnRef idx="2">
            <a:schemeClr val="accent1"/>
          </a:lnRef>
          <a:fillRef idx="1">
            <a:schemeClr val="lt1"/>
          </a:fillRef>
          <a:effectRef idx="0">
            <a:schemeClr val="accent1"/>
          </a:effectRef>
          <a:fontRef idx="minor">
            <a:schemeClr val="dk1"/>
          </a:fontRef>
        </p:style>
        <p:txBody>
          <a:bodyPr rtlCol="0">
            <a:noAutofit/>
          </a:bodyPr>
          <a:lstStyle/>
          <a:p>
            <a:pPr algn="ctr" eaLnBrk="1" fontAlgn="auto" hangingPunct="1">
              <a:spcAft>
                <a:spcPts val="0"/>
              </a:spcAft>
              <a:buFont typeface="Arial" pitchFamily="34" charset="0"/>
              <a:buNone/>
              <a:defRPr/>
            </a:pPr>
            <a:r>
              <a:rPr lang="en-US" sz="2400" b="1" i="1" dirty="0" smtClean="0">
                <a:solidFill>
                  <a:schemeClr val="accent1">
                    <a:lumMod val="75000"/>
                  </a:schemeClr>
                </a:solidFill>
              </a:rPr>
              <a:t>Eligibility</a:t>
            </a:r>
            <a:endParaRPr lang="en-US" sz="2400" dirty="0" smtClean="0">
              <a:solidFill>
                <a:schemeClr val="accent1">
                  <a:lumMod val="75000"/>
                </a:schemeClr>
              </a:solidFill>
            </a:endParaRPr>
          </a:p>
          <a:p>
            <a:pPr eaLnBrk="1" fontAlgn="auto" hangingPunct="1">
              <a:lnSpc>
                <a:spcPct val="150000"/>
              </a:lnSpc>
              <a:spcAft>
                <a:spcPts val="0"/>
              </a:spcAft>
              <a:buFont typeface="Wingdings" pitchFamily="2" charset="2"/>
              <a:buChar char="q"/>
              <a:defRPr/>
            </a:pPr>
            <a:r>
              <a:rPr lang="en-US" sz="2400" dirty="0" smtClean="0">
                <a:solidFill>
                  <a:schemeClr val="accent1">
                    <a:lumMod val="75000"/>
                  </a:schemeClr>
                </a:solidFill>
              </a:rPr>
              <a:t>Surgically </a:t>
            </a:r>
            <a:r>
              <a:rPr lang="en-US" sz="2400" dirty="0" err="1" smtClean="0">
                <a:solidFill>
                  <a:schemeClr val="accent1">
                    <a:lumMod val="75000"/>
                  </a:schemeClr>
                </a:solidFill>
              </a:rPr>
              <a:t>resected</a:t>
            </a:r>
            <a:r>
              <a:rPr lang="en-US" sz="2400" dirty="0" smtClean="0">
                <a:solidFill>
                  <a:schemeClr val="accent1">
                    <a:lumMod val="75000"/>
                  </a:schemeClr>
                </a:solidFill>
              </a:rPr>
              <a:t> or biopsy proven </a:t>
            </a:r>
            <a:r>
              <a:rPr lang="en-US" sz="2400" dirty="0" err="1" smtClean="0">
                <a:solidFill>
                  <a:schemeClr val="accent1">
                    <a:lumMod val="75000"/>
                  </a:schemeClr>
                </a:solidFill>
              </a:rPr>
              <a:t>glioblastoma</a:t>
            </a:r>
            <a:r>
              <a:rPr lang="en-US" sz="2400" dirty="0" smtClean="0">
                <a:solidFill>
                  <a:schemeClr val="accent1">
                    <a:lumMod val="75000"/>
                  </a:schemeClr>
                </a:solidFill>
              </a:rPr>
              <a:t> located in the brain</a:t>
            </a:r>
          </a:p>
          <a:p>
            <a:pPr eaLnBrk="1" fontAlgn="auto" hangingPunct="1">
              <a:lnSpc>
                <a:spcPct val="150000"/>
              </a:lnSpc>
              <a:spcAft>
                <a:spcPts val="0"/>
              </a:spcAft>
              <a:buFont typeface="Wingdings" pitchFamily="2" charset="2"/>
              <a:buChar char="q"/>
              <a:defRPr/>
            </a:pPr>
            <a:r>
              <a:rPr lang="en-US" sz="2400" dirty="0" smtClean="0">
                <a:solidFill>
                  <a:schemeClr val="accent1">
                    <a:lumMod val="75000"/>
                  </a:schemeClr>
                </a:solidFill>
              </a:rPr>
              <a:t>ECOG &lt; 3</a:t>
            </a:r>
          </a:p>
          <a:p>
            <a:pPr eaLnBrk="1" fontAlgn="auto" hangingPunct="1">
              <a:lnSpc>
                <a:spcPct val="150000"/>
              </a:lnSpc>
              <a:spcAft>
                <a:spcPts val="0"/>
              </a:spcAft>
              <a:buFont typeface="Wingdings" pitchFamily="2" charset="2"/>
              <a:buChar char="q"/>
              <a:defRPr/>
            </a:pPr>
            <a:r>
              <a:rPr lang="en-US" sz="2400" dirty="0" smtClean="0">
                <a:solidFill>
                  <a:schemeClr val="accent1">
                    <a:lumMod val="75000"/>
                  </a:schemeClr>
                </a:solidFill>
              </a:rPr>
              <a:t>Estimated survival ≥ 3 months</a:t>
            </a:r>
          </a:p>
          <a:p>
            <a:pPr eaLnBrk="1" fontAlgn="auto" hangingPunct="1">
              <a:lnSpc>
                <a:spcPct val="150000"/>
              </a:lnSpc>
              <a:spcAft>
                <a:spcPts val="0"/>
              </a:spcAft>
              <a:buFont typeface="Wingdings" pitchFamily="2" charset="2"/>
              <a:buChar char="q"/>
              <a:defRPr/>
            </a:pPr>
            <a:r>
              <a:rPr lang="en-US" sz="2400" dirty="0" smtClean="0">
                <a:solidFill>
                  <a:schemeClr val="accent1">
                    <a:lumMod val="75000"/>
                  </a:schemeClr>
                </a:solidFill>
              </a:rPr>
              <a:t>Normal organ and bone marrow function</a:t>
            </a:r>
          </a:p>
          <a:p>
            <a:pPr eaLnBrk="1" fontAlgn="auto" hangingPunct="1">
              <a:lnSpc>
                <a:spcPct val="150000"/>
              </a:lnSpc>
              <a:spcAft>
                <a:spcPts val="0"/>
              </a:spcAft>
              <a:buFont typeface="Wingdings" pitchFamily="2" charset="2"/>
              <a:buChar char="q"/>
              <a:defRPr/>
            </a:pPr>
            <a:r>
              <a:rPr lang="it-IT" sz="2400" dirty="0" smtClean="0">
                <a:solidFill>
                  <a:schemeClr val="accent1">
                    <a:lumMod val="75000"/>
                  </a:schemeClr>
                </a:solidFill>
              </a:rPr>
              <a:t>No </a:t>
            </a:r>
            <a:r>
              <a:rPr lang="en-US" sz="2400" dirty="0" smtClean="0">
                <a:solidFill>
                  <a:schemeClr val="accent1">
                    <a:lumMod val="75000"/>
                  </a:schemeClr>
                </a:solidFill>
              </a:rPr>
              <a:t>history of radiation therapy to the brain</a:t>
            </a:r>
          </a:p>
          <a:p>
            <a:pPr eaLnBrk="1" fontAlgn="auto" hangingPunct="1">
              <a:lnSpc>
                <a:spcPct val="150000"/>
              </a:lnSpc>
              <a:spcAft>
                <a:spcPts val="0"/>
              </a:spcAft>
              <a:buFont typeface="Wingdings" pitchFamily="2" charset="2"/>
              <a:buChar char="q"/>
              <a:defRPr/>
            </a:pPr>
            <a:r>
              <a:rPr lang="en-US" sz="2400" dirty="0" smtClean="0">
                <a:solidFill>
                  <a:schemeClr val="accent1">
                    <a:lumMod val="75000"/>
                  </a:schemeClr>
                </a:solidFill>
              </a:rPr>
              <a:t>No multifocal disease </a:t>
            </a:r>
          </a:p>
          <a:p>
            <a:pPr eaLnBrk="1" fontAlgn="auto" hangingPunct="1">
              <a:lnSpc>
                <a:spcPct val="150000"/>
              </a:lnSpc>
              <a:spcAft>
                <a:spcPts val="0"/>
              </a:spcAft>
              <a:buFont typeface="Wingdings" pitchFamily="2" charset="2"/>
              <a:buChar char="q"/>
              <a:defRPr/>
            </a:pPr>
            <a:endParaRPr lang="it-IT" sz="2400" dirty="0">
              <a:solidFill>
                <a:schemeClr val="accent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contenuto 4"/>
          <p:cNvSpPr>
            <a:spLocks noGrp="1"/>
          </p:cNvSpPr>
          <p:nvPr>
            <p:ph idx="1"/>
          </p:nvPr>
        </p:nvSpPr>
        <p:spPr>
          <a:xfrm>
            <a:off x="457200" y="1285879"/>
            <a:ext cx="8472518" cy="5286393"/>
          </a:xfrm>
        </p:spPr>
        <p:txBody>
          <a:bodyPr rtlCol="0">
            <a:noAutofit/>
          </a:bodyPr>
          <a:lstStyle/>
          <a:p>
            <a:pPr algn="ctr" eaLnBrk="1" fontAlgn="auto" hangingPunct="1">
              <a:spcAft>
                <a:spcPts val="0"/>
              </a:spcAft>
              <a:buNone/>
              <a:defRPr/>
            </a:pPr>
            <a:r>
              <a:rPr lang="en-US" sz="2400" b="1" i="1" dirty="0" smtClean="0">
                <a:solidFill>
                  <a:schemeClr val="accent1">
                    <a:lumMod val="75000"/>
                  </a:schemeClr>
                </a:solidFill>
              </a:rPr>
              <a:t>Treatment</a:t>
            </a:r>
            <a:endParaRPr lang="en-US" sz="2400" b="1" dirty="0" smtClean="0">
              <a:solidFill>
                <a:schemeClr val="accent1">
                  <a:lumMod val="75000"/>
                </a:schemeClr>
              </a:solidFill>
            </a:endParaRPr>
          </a:p>
          <a:p>
            <a:pPr algn="just" eaLnBrk="1" fontAlgn="auto" hangingPunct="1">
              <a:spcAft>
                <a:spcPts val="0"/>
              </a:spcAft>
              <a:buFont typeface="Arial" pitchFamily="34" charset="0"/>
              <a:buNone/>
              <a:defRPr/>
            </a:pPr>
            <a:endParaRPr lang="en-US" sz="2100" b="1" dirty="0" smtClean="0">
              <a:solidFill>
                <a:schemeClr val="accent1">
                  <a:lumMod val="75000"/>
                </a:schemeClr>
              </a:solidFill>
            </a:endParaRPr>
          </a:p>
          <a:p>
            <a:pPr algn="just" eaLnBrk="1" fontAlgn="auto" hangingPunct="1">
              <a:spcAft>
                <a:spcPts val="0"/>
              </a:spcAft>
              <a:defRPr/>
            </a:pPr>
            <a:r>
              <a:rPr lang="en-US" sz="2000" b="1" dirty="0" smtClean="0">
                <a:solidFill>
                  <a:schemeClr val="accent1">
                    <a:lumMod val="75000"/>
                  </a:schemeClr>
                </a:solidFill>
              </a:rPr>
              <a:t>Immobilization </a:t>
            </a:r>
            <a:r>
              <a:rPr lang="en-US" sz="2000" dirty="0" smtClean="0">
                <a:solidFill>
                  <a:schemeClr val="accent1">
                    <a:lumMod val="75000"/>
                  </a:schemeClr>
                </a:solidFill>
              </a:rPr>
              <a:t>thermoplastic face mask</a:t>
            </a:r>
          </a:p>
          <a:p>
            <a:pPr algn="just" eaLnBrk="1" fontAlgn="auto" hangingPunct="1">
              <a:spcAft>
                <a:spcPts val="0"/>
              </a:spcAft>
              <a:defRPr/>
            </a:pPr>
            <a:r>
              <a:rPr lang="en-US" sz="2000" b="1" dirty="0" smtClean="0">
                <a:solidFill>
                  <a:schemeClr val="accent1">
                    <a:lumMod val="75000"/>
                  </a:schemeClr>
                </a:solidFill>
              </a:rPr>
              <a:t>Image fusion </a:t>
            </a:r>
            <a:r>
              <a:rPr lang="en-US" sz="1600" dirty="0" smtClean="0">
                <a:solidFill>
                  <a:schemeClr val="accent1">
                    <a:lumMod val="75000"/>
                  </a:schemeClr>
                </a:solidFill>
              </a:rPr>
              <a:t>RM-TC</a:t>
            </a:r>
          </a:p>
          <a:p>
            <a:pPr>
              <a:defRPr/>
            </a:pPr>
            <a:r>
              <a:rPr lang="en-US" sz="2100" b="1" dirty="0" smtClean="0">
                <a:solidFill>
                  <a:schemeClr val="accent1">
                    <a:lumMod val="75000"/>
                  </a:schemeClr>
                </a:solidFill>
              </a:rPr>
              <a:t>Target: </a:t>
            </a:r>
          </a:p>
          <a:p>
            <a:pPr>
              <a:buNone/>
              <a:defRPr/>
            </a:pPr>
            <a:r>
              <a:rPr lang="en-US" sz="2100" b="1" dirty="0" smtClean="0">
                <a:solidFill>
                  <a:schemeClr val="accent1">
                    <a:lumMod val="75000"/>
                  </a:schemeClr>
                </a:solidFill>
              </a:rPr>
              <a:t>		</a:t>
            </a:r>
            <a:r>
              <a:rPr lang="en-US" sz="1600" b="1" dirty="0" smtClean="0">
                <a:solidFill>
                  <a:srgbClr val="376092"/>
                </a:solidFill>
              </a:rPr>
              <a:t>GTV</a:t>
            </a:r>
            <a:r>
              <a:rPr lang="en-US" sz="1600" dirty="0" smtClean="0">
                <a:solidFill>
                  <a:srgbClr val="376092"/>
                </a:solidFill>
              </a:rPr>
              <a:t>: operative cavity ±</a:t>
            </a:r>
            <a:r>
              <a:rPr lang="en-US" sz="1600" dirty="0" smtClean="0">
                <a:solidFill>
                  <a:schemeClr val="accent1">
                    <a:lumMod val="75000"/>
                  </a:schemeClr>
                </a:solidFill>
              </a:rPr>
              <a:t> residual             </a:t>
            </a:r>
          </a:p>
          <a:p>
            <a:pPr>
              <a:buNone/>
              <a:defRPr/>
            </a:pPr>
            <a:r>
              <a:rPr lang="en-US" sz="1600" dirty="0" smtClean="0">
                <a:solidFill>
                  <a:schemeClr val="accent1">
                    <a:lumMod val="75000"/>
                  </a:schemeClr>
                </a:solidFill>
              </a:rPr>
              <a:t>		</a:t>
            </a:r>
            <a:r>
              <a:rPr lang="it-IT" sz="1600" b="1" dirty="0" smtClean="0">
                <a:solidFill>
                  <a:schemeClr val="accent1">
                    <a:lumMod val="75000"/>
                  </a:schemeClr>
                </a:solidFill>
              </a:rPr>
              <a:t>C</a:t>
            </a:r>
            <a:r>
              <a:rPr lang="en-US" sz="1600" b="1" dirty="0" smtClean="0">
                <a:solidFill>
                  <a:srgbClr val="376092"/>
                </a:solidFill>
              </a:rPr>
              <a:t>TV (</a:t>
            </a:r>
            <a:r>
              <a:rPr lang="it-IT" sz="1600" b="1" dirty="0" err="1" smtClean="0">
                <a:solidFill>
                  <a:schemeClr val="accent1">
                    <a:lumMod val="75000"/>
                  </a:schemeClr>
                </a:solidFill>
              </a:rPr>
              <a:t>C</a:t>
            </a:r>
            <a:r>
              <a:rPr lang="it-IT" sz="1600" dirty="0" err="1" smtClean="0">
                <a:solidFill>
                  <a:schemeClr val="accent1">
                    <a:lumMod val="75000"/>
                  </a:schemeClr>
                </a:solidFill>
              </a:rPr>
              <a:t>linical</a:t>
            </a:r>
            <a:r>
              <a:rPr lang="it-IT" sz="1600" dirty="0" smtClean="0">
                <a:solidFill>
                  <a:schemeClr val="accent1">
                    <a:lumMod val="75000"/>
                  </a:schemeClr>
                </a:solidFill>
              </a:rPr>
              <a:t> </a:t>
            </a:r>
            <a:r>
              <a:rPr lang="it-IT" sz="1600" b="1" dirty="0" smtClean="0">
                <a:solidFill>
                  <a:schemeClr val="accent1">
                    <a:lumMod val="75000"/>
                  </a:schemeClr>
                </a:solidFill>
              </a:rPr>
              <a:t>T</a:t>
            </a:r>
            <a:r>
              <a:rPr lang="it-IT" sz="1600" dirty="0" smtClean="0">
                <a:solidFill>
                  <a:schemeClr val="accent1">
                    <a:lumMod val="75000"/>
                  </a:schemeClr>
                </a:solidFill>
              </a:rPr>
              <a:t>arget </a:t>
            </a:r>
            <a:r>
              <a:rPr lang="it-IT" sz="1600" b="1" dirty="0" smtClean="0">
                <a:solidFill>
                  <a:schemeClr val="accent1">
                    <a:lumMod val="75000"/>
                  </a:schemeClr>
                </a:solidFill>
              </a:rPr>
              <a:t>V</a:t>
            </a:r>
            <a:r>
              <a:rPr lang="it-IT" sz="1600" dirty="0" smtClean="0">
                <a:solidFill>
                  <a:schemeClr val="accent1">
                    <a:lumMod val="75000"/>
                  </a:schemeClr>
                </a:solidFill>
              </a:rPr>
              <a:t>olume </a:t>
            </a:r>
            <a:r>
              <a:rPr lang="en-US" sz="1600" b="1" dirty="0" smtClean="0">
                <a:solidFill>
                  <a:srgbClr val="376092"/>
                </a:solidFill>
              </a:rPr>
              <a:t>) 1</a:t>
            </a:r>
            <a:r>
              <a:rPr lang="en-US" sz="1600" dirty="0" smtClean="0">
                <a:solidFill>
                  <a:srgbClr val="376092"/>
                </a:solidFill>
              </a:rPr>
              <a:t>: GTV + 10 mm 			</a:t>
            </a:r>
          </a:p>
          <a:p>
            <a:pPr>
              <a:buNone/>
              <a:defRPr/>
            </a:pPr>
            <a:r>
              <a:rPr lang="en-US" sz="1600" b="1" dirty="0" smtClean="0">
                <a:solidFill>
                  <a:srgbClr val="376092"/>
                </a:solidFill>
              </a:rPr>
              <a:t>		CTV (</a:t>
            </a:r>
            <a:r>
              <a:rPr lang="it-IT" sz="1600" b="1" dirty="0" err="1" smtClean="0">
                <a:solidFill>
                  <a:schemeClr val="accent1">
                    <a:lumMod val="75000"/>
                  </a:schemeClr>
                </a:solidFill>
              </a:rPr>
              <a:t>C</a:t>
            </a:r>
            <a:r>
              <a:rPr lang="it-IT" sz="1600" dirty="0" err="1" smtClean="0">
                <a:solidFill>
                  <a:schemeClr val="accent1">
                    <a:lumMod val="75000"/>
                  </a:schemeClr>
                </a:solidFill>
              </a:rPr>
              <a:t>linical</a:t>
            </a:r>
            <a:r>
              <a:rPr lang="it-IT" sz="1600" dirty="0" smtClean="0">
                <a:solidFill>
                  <a:schemeClr val="accent1">
                    <a:lumMod val="75000"/>
                  </a:schemeClr>
                </a:solidFill>
              </a:rPr>
              <a:t> </a:t>
            </a:r>
            <a:r>
              <a:rPr lang="it-IT" sz="1600" b="1" dirty="0" smtClean="0">
                <a:solidFill>
                  <a:schemeClr val="accent1">
                    <a:lumMod val="75000"/>
                  </a:schemeClr>
                </a:solidFill>
              </a:rPr>
              <a:t>T</a:t>
            </a:r>
            <a:r>
              <a:rPr lang="it-IT" sz="1600" dirty="0" smtClean="0">
                <a:solidFill>
                  <a:schemeClr val="accent1">
                    <a:lumMod val="75000"/>
                  </a:schemeClr>
                </a:solidFill>
              </a:rPr>
              <a:t>arget </a:t>
            </a:r>
            <a:r>
              <a:rPr lang="it-IT" sz="1600" b="1" dirty="0" smtClean="0">
                <a:solidFill>
                  <a:schemeClr val="accent1">
                    <a:lumMod val="75000"/>
                  </a:schemeClr>
                </a:solidFill>
              </a:rPr>
              <a:t>V</a:t>
            </a:r>
            <a:r>
              <a:rPr lang="it-IT" sz="1600" dirty="0" smtClean="0">
                <a:solidFill>
                  <a:schemeClr val="accent1">
                    <a:lumMod val="75000"/>
                  </a:schemeClr>
                </a:solidFill>
              </a:rPr>
              <a:t>olume </a:t>
            </a:r>
            <a:r>
              <a:rPr lang="en-US" sz="1600" b="1" dirty="0" smtClean="0">
                <a:solidFill>
                  <a:srgbClr val="376092"/>
                </a:solidFill>
              </a:rPr>
              <a:t>) 2</a:t>
            </a:r>
            <a:r>
              <a:rPr lang="en-US" sz="1600" dirty="0" smtClean="0">
                <a:solidFill>
                  <a:srgbClr val="376092"/>
                </a:solidFill>
              </a:rPr>
              <a:t>: GTV + edema + 20 mm</a:t>
            </a:r>
          </a:p>
          <a:p>
            <a:pPr lvl="1">
              <a:buNone/>
              <a:defRPr/>
            </a:pPr>
            <a:r>
              <a:rPr lang="en-US" sz="1600" b="1" dirty="0" smtClean="0">
                <a:solidFill>
                  <a:srgbClr val="376092"/>
                </a:solidFill>
              </a:rPr>
              <a:t>		PTVs (P</a:t>
            </a:r>
            <a:r>
              <a:rPr lang="en-US" sz="1600" dirty="0" smtClean="0">
                <a:solidFill>
                  <a:srgbClr val="376092"/>
                </a:solidFill>
              </a:rPr>
              <a:t>lanning </a:t>
            </a:r>
            <a:r>
              <a:rPr lang="en-US" sz="1600" b="1" dirty="0" smtClean="0">
                <a:solidFill>
                  <a:srgbClr val="376092"/>
                </a:solidFill>
              </a:rPr>
              <a:t>T</a:t>
            </a:r>
            <a:r>
              <a:rPr lang="en-US" sz="1600" dirty="0" smtClean="0">
                <a:solidFill>
                  <a:srgbClr val="376092"/>
                </a:solidFill>
              </a:rPr>
              <a:t>arget </a:t>
            </a:r>
            <a:r>
              <a:rPr lang="en-US" sz="1600" b="1" dirty="0" smtClean="0">
                <a:solidFill>
                  <a:srgbClr val="376092"/>
                </a:solidFill>
              </a:rPr>
              <a:t>V</a:t>
            </a:r>
            <a:r>
              <a:rPr lang="en-US" sz="1600" dirty="0" smtClean="0">
                <a:solidFill>
                  <a:srgbClr val="376092"/>
                </a:solidFill>
              </a:rPr>
              <a:t>olumes</a:t>
            </a:r>
            <a:r>
              <a:rPr lang="en-US" sz="1600" b="1" dirty="0" smtClean="0">
                <a:solidFill>
                  <a:srgbClr val="376092"/>
                </a:solidFill>
              </a:rPr>
              <a:t>):</a:t>
            </a:r>
            <a:r>
              <a:rPr lang="en-US" sz="1600" dirty="0" smtClean="0">
                <a:solidFill>
                  <a:srgbClr val="376092"/>
                </a:solidFill>
              </a:rPr>
              <a:t> CTVs + 5 mm</a:t>
            </a:r>
            <a:endParaRPr lang="en-US" sz="1600" b="1" dirty="0" smtClean="0">
              <a:solidFill>
                <a:schemeClr val="accent1">
                  <a:lumMod val="75000"/>
                </a:schemeClr>
              </a:solidFill>
            </a:endParaRPr>
          </a:p>
          <a:p>
            <a:pPr algn="just" eaLnBrk="1" fontAlgn="auto" hangingPunct="1">
              <a:spcAft>
                <a:spcPts val="0"/>
              </a:spcAft>
              <a:defRPr/>
            </a:pPr>
            <a:r>
              <a:rPr lang="en-US" sz="2100" b="1" dirty="0" smtClean="0">
                <a:solidFill>
                  <a:schemeClr val="accent1">
                    <a:lumMod val="75000"/>
                  </a:schemeClr>
                </a:solidFill>
              </a:rPr>
              <a:t>Step and shoot IMRT</a:t>
            </a:r>
          </a:p>
          <a:p>
            <a:pPr algn="just" eaLnBrk="1" fontAlgn="auto" hangingPunct="1">
              <a:spcAft>
                <a:spcPts val="0"/>
              </a:spcAft>
              <a:defRPr/>
            </a:pPr>
            <a:r>
              <a:rPr lang="en-US" sz="2100" b="1" dirty="0" smtClean="0">
                <a:solidFill>
                  <a:srgbClr val="376092"/>
                </a:solidFill>
              </a:rPr>
              <a:t>Patient setup was checked every day</a:t>
            </a:r>
          </a:p>
          <a:p>
            <a:pPr algn="just" eaLnBrk="1" fontAlgn="auto" hangingPunct="1">
              <a:spcAft>
                <a:spcPts val="0"/>
              </a:spcAft>
              <a:defRPr/>
            </a:pPr>
            <a:endParaRPr lang="en-US" sz="2100" dirty="0" smtClean="0">
              <a:solidFill>
                <a:schemeClr val="accent1">
                  <a:lumMod val="75000"/>
                </a:schemeClr>
              </a:solidFill>
            </a:endParaRPr>
          </a:p>
          <a:p>
            <a:pPr algn="just" eaLnBrk="1" fontAlgn="auto" hangingPunct="1">
              <a:spcAft>
                <a:spcPts val="0"/>
              </a:spcAft>
              <a:defRPr/>
            </a:pPr>
            <a:endParaRPr lang="en-US" sz="1600" dirty="0" smtClean="0">
              <a:solidFill>
                <a:schemeClr val="accent1">
                  <a:lumMod val="75000"/>
                </a:schemeClr>
              </a:solidFill>
            </a:endParaRPr>
          </a:p>
          <a:p>
            <a:pPr algn="just" eaLnBrk="1" fontAlgn="auto" hangingPunct="1">
              <a:spcAft>
                <a:spcPts val="0"/>
              </a:spcAft>
              <a:defRPr/>
            </a:pPr>
            <a:endParaRPr lang="en-US" sz="2000" dirty="0" smtClean="0">
              <a:solidFill>
                <a:schemeClr val="accent1">
                  <a:lumMod val="75000"/>
                </a:schemeClr>
              </a:solidFill>
            </a:endParaRPr>
          </a:p>
          <a:p>
            <a:pPr algn="just" eaLnBrk="1" fontAlgn="auto" hangingPunct="1">
              <a:spcAft>
                <a:spcPts val="0"/>
              </a:spcAft>
              <a:buFont typeface="Arial" charset="0"/>
              <a:buNone/>
              <a:defRPr/>
            </a:pPr>
            <a:endParaRPr lang="en-US" sz="2100" b="1" dirty="0" smtClean="0">
              <a:solidFill>
                <a:schemeClr val="accent1">
                  <a:lumMod val="75000"/>
                </a:schemeClr>
              </a:solidFill>
            </a:endParaRPr>
          </a:p>
          <a:p>
            <a:pPr>
              <a:buFont typeface="Arial" charset="0"/>
              <a:buNone/>
              <a:defRPr/>
            </a:pPr>
            <a:r>
              <a:rPr lang="en-US" sz="1600" dirty="0" smtClean="0">
                <a:solidFill>
                  <a:srgbClr val="376092"/>
                </a:solidFill>
              </a:rPr>
              <a:t> </a:t>
            </a:r>
          </a:p>
          <a:p>
            <a:pPr>
              <a:buFont typeface="Arial" charset="0"/>
              <a:buNone/>
              <a:defRPr/>
            </a:pPr>
            <a:endParaRPr lang="en-US" sz="2000" b="1" dirty="0" smtClean="0">
              <a:solidFill>
                <a:srgbClr val="376092"/>
              </a:solidFill>
            </a:endParaRPr>
          </a:p>
          <a:p>
            <a:pPr algn="just" eaLnBrk="1" fontAlgn="auto" hangingPunct="1">
              <a:spcAft>
                <a:spcPts val="0"/>
              </a:spcAft>
              <a:buFont typeface="Arial" pitchFamily="34" charset="0"/>
              <a:buNone/>
              <a:defRPr/>
            </a:pPr>
            <a:r>
              <a:rPr lang="en-US" sz="1600" b="1" dirty="0" smtClean="0">
                <a:solidFill>
                  <a:srgbClr val="376092"/>
                </a:solidFill>
              </a:rPr>
              <a:t>OAR</a:t>
            </a:r>
            <a:r>
              <a:rPr lang="en-US" sz="1600" dirty="0" smtClean="0">
                <a:solidFill>
                  <a:srgbClr val="376092"/>
                </a:solidFill>
              </a:rPr>
              <a:t>: eyes, optic nerves, optic chiasm,</a:t>
            </a:r>
            <a:endParaRPr lang="it-IT" sz="1600" dirty="0" smtClean="0">
              <a:solidFill>
                <a:schemeClr val="accent1">
                  <a:lumMod val="75000"/>
                </a:schemeClr>
              </a:solidFill>
            </a:endParaRPr>
          </a:p>
          <a:p>
            <a:pPr algn="just" eaLnBrk="1" fontAlgn="auto" hangingPunct="1">
              <a:spcAft>
                <a:spcPts val="0"/>
              </a:spcAft>
              <a:buFont typeface="Arial" pitchFamily="34" charset="0"/>
              <a:buNone/>
              <a:defRPr/>
            </a:pPr>
            <a:r>
              <a:rPr lang="it-IT" sz="1600" dirty="0" smtClean="0">
                <a:solidFill>
                  <a:schemeClr val="accent1">
                    <a:lumMod val="75000"/>
                  </a:schemeClr>
                </a:solidFill>
              </a:rPr>
              <a:t>	   </a:t>
            </a:r>
            <a:r>
              <a:rPr lang="en-US" sz="1600" dirty="0" smtClean="0">
                <a:solidFill>
                  <a:srgbClr val="376092"/>
                </a:solidFill>
              </a:rPr>
              <a:t>brainstem, lens, total brain</a:t>
            </a:r>
            <a:endParaRPr lang="it-IT" sz="1600" dirty="0">
              <a:solidFill>
                <a:schemeClr val="accent1">
                  <a:lumMod val="75000"/>
                </a:schemeClr>
              </a:solidFill>
            </a:endParaRPr>
          </a:p>
        </p:txBody>
      </p:sp>
      <p:pic>
        <p:nvPicPr>
          <p:cNvPr id="13" name="Picture 13" descr="Immagine2"/>
          <p:cNvPicPr>
            <a:picLocks noChangeAspect="1" noChangeArrowheads="1"/>
          </p:cNvPicPr>
          <p:nvPr/>
        </p:nvPicPr>
        <p:blipFill>
          <a:blip r:embed="rId3"/>
          <a:srcRect/>
          <a:stretch>
            <a:fillRect/>
          </a:stretch>
        </p:blipFill>
        <p:spPr bwMode="auto">
          <a:xfrm>
            <a:off x="5357818" y="1857378"/>
            <a:ext cx="1731963" cy="2000250"/>
          </a:xfrm>
          <a:prstGeom prst="rect">
            <a:avLst/>
          </a:prstGeom>
          <a:noFill/>
          <a:ln w="9525">
            <a:noFill/>
            <a:miter lim="800000"/>
            <a:headEnd/>
            <a:tailEnd/>
          </a:ln>
        </p:spPr>
      </p:pic>
      <p:pic>
        <p:nvPicPr>
          <p:cNvPr id="10246" name="Picture 11" descr="GLIO3"/>
          <p:cNvPicPr>
            <a:picLocks noChangeAspect="1" noChangeArrowheads="1"/>
          </p:cNvPicPr>
          <p:nvPr/>
        </p:nvPicPr>
        <p:blipFill>
          <a:blip r:embed="rId4">
            <a:lum bright="18000"/>
          </a:blip>
          <a:srcRect l="26575" t="2975" r="26575" b="11903"/>
          <a:stretch>
            <a:fillRect/>
          </a:stretch>
        </p:blipFill>
        <p:spPr bwMode="auto">
          <a:xfrm>
            <a:off x="6986619" y="3571876"/>
            <a:ext cx="1800223" cy="2026741"/>
          </a:xfrm>
          <a:prstGeom prst="rect">
            <a:avLst/>
          </a:prstGeom>
          <a:noFill/>
          <a:ln w="9525">
            <a:noFill/>
            <a:miter lim="800000"/>
            <a:headEnd/>
            <a:tailEnd/>
          </a:ln>
        </p:spPr>
      </p:pic>
      <p:pic>
        <p:nvPicPr>
          <p:cNvPr id="7" name="Picture 10" descr="DSCN7666"/>
          <p:cNvPicPr>
            <a:picLocks noChangeAspect="1" noChangeArrowheads="1"/>
          </p:cNvPicPr>
          <p:nvPr/>
        </p:nvPicPr>
        <p:blipFill>
          <a:blip r:embed="rId5"/>
          <a:srcRect t="34108" r="78027" b="38049"/>
          <a:stretch>
            <a:fillRect/>
          </a:stretch>
        </p:blipFill>
        <p:spPr bwMode="auto">
          <a:xfrm>
            <a:off x="6986618" y="1500174"/>
            <a:ext cx="1871662" cy="1778000"/>
          </a:xfrm>
          <a:prstGeom prst="rect">
            <a:avLst/>
          </a:prstGeom>
          <a:noFill/>
        </p:spPr>
      </p:pic>
      <p:pic>
        <p:nvPicPr>
          <p:cNvPr id="10245" name="Picture 8" descr="GLIO1"/>
          <p:cNvPicPr>
            <a:picLocks noChangeAspect="1" noChangeArrowheads="1"/>
          </p:cNvPicPr>
          <p:nvPr/>
        </p:nvPicPr>
        <p:blipFill>
          <a:blip r:embed="rId6">
            <a:lum bright="20000"/>
          </a:blip>
          <a:srcRect l="26497" t="2962" r="26497" b="11848"/>
          <a:stretch>
            <a:fillRect/>
          </a:stretch>
        </p:blipFill>
        <p:spPr bwMode="auto">
          <a:xfrm>
            <a:off x="5557859" y="4465104"/>
            <a:ext cx="1871661" cy="2107168"/>
          </a:xfrm>
          <a:prstGeom prst="rect">
            <a:avLst/>
          </a:prstGeom>
          <a:noFill/>
          <a:ln w="9525">
            <a:noFill/>
            <a:miter lim="800000"/>
            <a:headEnd/>
            <a:tailEnd/>
          </a:ln>
        </p:spPr>
      </p:pic>
      <p:pic>
        <p:nvPicPr>
          <p:cNvPr id="8" name="Picture 13"/>
          <p:cNvPicPr>
            <a:picLocks noChangeAspect="1" noChangeArrowheads="1"/>
          </p:cNvPicPr>
          <p:nvPr/>
        </p:nvPicPr>
        <p:blipFill>
          <a:blip r:embed="rId7"/>
          <a:srcRect l="15736" t="34256" r="59460" b="30614"/>
          <a:stretch>
            <a:fillRect/>
          </a:stretch>
        </p:blipFill>
        <p:spPr bwMode="auto">
          <a:xfrm>
            <a:off x="928663" y="5286388"/>
            <a:ext cx="1500198" cy="1274977"/>
          </a:xfrm>
          <a:prstGeom prst="rect">
            <a:avLst/>
          </a:prstGeom>
          <a:noFill/>
          <a:ln w="9525">
            <a:noFill/>
            <a:miter lim="800000"/>
            <a:headEnd/>
            <a:tailEnd/>
          </a:ln>
          <a:effectLst/>
        </p:spPr>
      </p:pic>
      <p:pic>
        <p:nvPicPr>
          <p:cNvPr id="9" name="Picture 14"/>
          <p:cNvPicPr>
            <a:picLocks noChangeAspect="1" noChangeArrowheads="1"/>
          </p:cNvPicPr>
          <p:nvPr/>
        </p:nvPicPr>
        <p:blipFill>
          <a:blip r:embed="rId8"/>
          <a:srcRect l="16356" t="38734" r="61734" b="27365"/>
          <a:stretch>
            <a:fillRect/>
          </a:stretch>
        </p:blipFill>
        <p:spPr bwMode="auto">
          <a:xfrm>
            <a:off x="2643175" y="5286388"/>
            <a:ext cx="1357322" cy="1259202"/>
          </a:xfrm>
          <a:prstGeom prst="rect">
            <a:avLst/>
          </a:prstGeom>
          <a:noFill/>
          <a:ln w="9525">
            <a:noFill/>
            <a:miter lim="800000"/>
            <a:headEnd/>
            <a:tailEnd/>
          </a:ln>
          <a:effectLst/>
        </p:spPr>
      </p:pic>
      <p:sp>
        <p:nvSpPr>
          <p:cNvPr id="11" name="Titolo 1"/>
          <p:cNvSpPr>
            <a:spLocks noGrp="1"/>
          </p:cNvSpPr>
          <p:nvPr>
            <p:ph type="title"/>
          </p:nvPr>
        </p:nvSpPr>
        <p:spPr>
          <a:xfrm>
            <a:off x="457200" y="274638"/>
            <a:ext cx="8229600" cy="939784"/>
          </a:xfrm>
        </p:spPr>
        <p:txBody>
          <a:bodyPr rtlCol="0">
            <a:noAutofit/>
          </a:bodyPr>
          <a:lstStyle/>
          <a:p>
            <a:pPr eaLnBrk="1" fontAlgn="auto" hangingPunct="1">
              <a:spcAft>
                <a:spcPts val="0"/>
              </a:spcAft>
              <a:defRPr/>
            </a:pPr>
            <a:r>
              <a:rPr lang="it-IT" sz="2400" b="1" dirty="0" smtClean="0">
                <a:solidFill>
                  <a:schemeClr val="accent1">
                    <a:lumMod val="75000"/>
                  </a:schemeClr>
                </a:solidFill>
              </a:rPr>
              <a:t/>
            </a:r>
            <a:br>
              <a:rPr lang="it-IT" sz="2400" b="1" dirty="0" smtClean="0">
                <a:solidFill>
                  <a:schemeClr val="accent1">
                    <a:lumMod val="75000"/>
                  </a:schemeClr>
                </a:solidFill>
              </a:rPr>
            </a:br>
            <a:r>
              <a:rPr lang="it-IT" sz="2400" b="1" dirty="0" err="1" smtClean="0">
                <a:solidFill>
                  <a:srgbClr val="FF3300"/>
                </a:solidFill>
              </a:rPr>
              <a:t>Method</a:t>
            </a:r>
            <a:r>
              <a:rPr lang="it-IT" sz="2400" b="1" dirty="0" smtClean="0">
                <a:solidFill>
                  <a:srgbClr val="FF3300"/>
                </a:solidFill>
              </a:rPr>
              <a:t> and </a:t>
            </a:r>
            <a:r>
              <a:rPr lang="it-IT" sz="2400" b="1" dirty="0" err="1" smtClean="0">
                <a:solidFill>
                  <a:srgbClr val="FF3300"/>
                </a:solidFill>
              </a:rPr>
              <a:t>materials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r>
              <a:rPr lang="it-IT" sz="2400" b="1" dirty="0" smtClean="0">
                <a:solidFill>
                  <a:srgbClr val="FF0000"/>
                </a:solidFill>
              </a:rPr>
              <a:t/>
            </a:r>
            <a:br>
              <a:rPr lang="it-IT" sz="2400" b="1" dirty="0" smtClean="0">
                <a:solidFill>
                  <a:srgbClr val="FF0000"/>
                </a:solidFill>
              </a:rPr>
            </a:br>
            <a:endParaRPr lang="it-IT" sz="2400" i="1" u="sng" dirty="0">
              <a:solidFill>
                <a:schemeClr val="accent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2000"/>
                                        <p:tgtEl>
                                          <p:spTgt spid="5">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2000"/>
                                        <p:tgtEl>
                                          <p:spTgt spid="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20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2000"/>
                                        <p:tgtEl>
                                          <p:spTgt spid="5">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2000"/>
                                        <p:tgtEl>
                                          <p:spTgt spid="5">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2000"/>
                                        <p:tgtEl>
                                          <p:spTgt spid="5">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2000"/>
                                        <p:tgtEl>
                                          <p:spTgt spid="5">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2000"/>
                                        <p:tgtEl>
                                          <p:spTgt spid="5">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0245"/>
                                        </p:tgtEl>
                                        <p:attrNameLst>
                                          <p:attrName>style.visibility</p:attrName>
                                        </p:attrNameLst>
                                      </p:cBhvr>
                                      <p:to>
                                        <p:strVal val="visible"/>
                                      </p:to>
                                    </p:set>
                                    <p:animEffect transition="in" filter="fade">
                                      <p:cBhvr>
                                        <p:cTn id="38" dur="2000"/>
                                        <p:tgtEl>
                                          <p:spTgt spid="10245"/>
                                        </p:tgtEl>
                                      </p:cBhvr>
                                    </p:animEffect>
                                  </p:childTnLst>
                                </p:cTn>
                              </p:par>
                              <p:par>
                                <p:cTn id="39" presetID="10" presetClass="entr" presetSubtype="0" fill="hold" nodeType="withEffect">
                                  <p:stCondLst>
                                    <p:cond delay="0"/>
                                  </p:stCondLst>
                                  <p:childTnLst>
                                    <p:set>
                                      <p:cBhvr>
                                        <p:cTn id="40" dur="1" fill="hold">
                                          <p:stCondLst>
                                            <p:cond delay="0"/>
                                          </p:stCondLst>
                                        </p:cTn>
                                        <p:tgtEl>
                                          <p:spTgt spid="10246"/>
                                        </p:tgtEl>
                                        <p:attrNameLst>
                                          <p:attrName>style.visibility</p:attrName>
                                        </p:attrNameLst>
                                      </p:cBhvr>
                                      <p:to>
                                        <p:strVal val="visible"/>
                                      </p:to>
                                    </p:set>
                                    <p:animEffect transition="in" filter="fade">
                                      <p:cBhvr>
                                        <p:cTn id="41" dur="2000"/>
                                        <p:tgtEl>
                                          <p:spTgt spid="1024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5">
                                            <p:txEl>
                                              <p:pRg st="9" end="9"/>
                                            </p:txEl>
                                          </p:spTgt>
                                        </p:tgtEl>
                                        <p:attrNameLst>
                                          <p:attrName>style.visibility</p:attrName>
                                        </p:attrNameLst>
                                      </p:cBhvr>
                                      <p:to>
                                        <p:strVal val="visible"/>
                                      </p:to>
                                    </p:set>
                                    <p:animEffect transition="in" filter="fade">
                                      <p:cBhvr>
                                        <p:cTn id="46" dur="2000"/>
                                        <p:tgtEl>
                                          <p:spTgt spid="5">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5">
                                            <p:txEl>
                                              <p:pRg st="10" end="10"/>
                                            </p:txEl>
                                          </p:spTgt>
                                        </p:tgtEl>
                                        <p:attrNameLst>
                                          <p:attrName>style.visibility</p:attrName>
                                        </p:attrNameLst>
                                      </p:cBhvr>
                                      <p:to>
                                        <p:strVal val="visible"/>
                                      </p:to>
                                    </p:set>
                                    <p:animEffect transition="in" filter="fade">
                                      <p:cBhvr>
                                        <p:cTn id="51" dur="2000"/>
                                        <p:tgtEl>
                                          <p:spTgt spid="5">
                                            <p:txEl>
                                              <p:pRg st="10" end="10"/>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fade">
                                      <p:cBhvr>
                                        <p:cTn id="54" dur="500"/>
                                        <p:tgtEl>
                                          <p:spTgt spid="8"/>
                                        </p:tgtEl>
                                      </p:cBhvr>
                                    </p:animEffect>
                                  </p:childTnLst>
                                </p:cTn>
                              </p:par>
                              <p:par>
                                <p:cTn id="55" presetID="10" presetClass="entr" presetSubtype="0" fill="hold" nodeType="with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417514"/>
            <a:ext cx="8229600" cy="939784"/>
          </a:xfrm>
        </p:spPr>
        <p:txBody>
          <a:bodyPr>
            <a:noAutofit/>
          </a:bodyPr>
          <a:lstStyle/>
          <a:p>
            <a:pPr eaLnBrk="1" hangingPunct="1"/>
            <a:r>
              <a:rPr lang="it-IT" sz="2400" b="1" dirty="0" smtClean="0">
                <a:solidFill>
                  <a:srgbClr val="FF3300"/>
                </a:solidFill>
              </a:rPr>
              <a:t/>
            </a:r>
            <a:br>
              <a:rPr lang="it-IT" sz="2400" b="1" dirty="0" smtClean="0">
                <a:solidFill>
                  <a:srgbClr val="FF3300"/>
                </a:solidFill>
              </a:rPr>
            </a:br>
            <a:r>
              <a:rPr lang="it-IT" sz="2400" b="1" dirty="0" smtClean="0">
                <a:solidFill>
                  <a:srgbClr val="FF3300"/>
                </a:solidFill>
              </a:rPr>
              <a:t/>
            </a:r>
            <a:br>
              <a:rPr lang="it-IT" sz="2400" b="1" dirty="0" smtClean="0">
                <a:solidFill>
                  <a:srgbClr val="FF3300"/>
                </a:solidFill>
              </a:rPr>
            </a:br>
            <a:r>
              <a:rPr lang="it-IT" sz="2400" b="1" dirty="0" smtClean="0">
                <a:solidFill>
                  <a:srgbClr val="FF3300"/>
                </a:solidFill>
              </a:rPr>
              <a:t/>
            </a:r>
            <a:br>
              <a:rPr lang="it-IT" sz="2400" b="1" dirty="0" smtClean="0">
                <a:solidFill>
                  <a:srgbClr val="FF3300"/>
                </a:solidFill>
              </a:rPr>
            </a:br>
            <a:r>
              <a:rPr lang="it-IT" sz="2400" b="1" dirty="0" smtClean="0">
                <a:solidFill>
                  <a:srgbClr val="FF3300"/>
                </a:solidFill>
              </a:rPr>
              <a:t/>
            </a:r>
            <a:br>
              <a:rPr lang="it-IT" sz="2400" b="1" dirty="0" smtClean="0">
                <a:solidFill>
                  <a:srgbClr val="FF3300"/>
                </a:solidFill>
              </a:rPr>
            </a:br>
            <a:r>
              <a:rPr lang="it-IT" sz="2400" b="1" dirty="0" err="1" smtClean="0">
                <a:solidFill>
                  <a:srgbClr val="FF3300"/>
                </a:solidFill>
              </a:rPr>
              <a:t>Method</a:t>
            </a:r>
            <a:r>
              <a:rPr lang="it-IT" sz="2400" b="1" dirty="0" smtClean="0">
                <a:solidFill>
                  <a:srgbClr val="FF3300"/>
                </a:solidFill>
              </a:rPr>
              <a:t> and </a:t>
            </a:r>
            <a:r>
              <a:rPr lang="it-IT" sz="2400" b="1" dirty="0" err="1" smtClean="0">
                <a:solidFill>
                  <a:srgbClr val="FF3300"/>
                </a:solidFill>
              </a:rPr>
              <a:t>materials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r>
              <a:rPr lang="it-IT" sz="2400" b="1" dirty="0" smtClean="0">
                <a:solidFill>
                  <a:srgbClr val="FF3300"/>
                </a:solidFill>
              </a:rPr>
              <a:t/>
            </a:r>
            <a:br>
              <a:rPr lang="it-IT" sz="2400" b="1" dirty="0" smtClean="0">
                <a:solidFill>
                  <a:srgbClr val="FF3300"/>
                </a:solidFill>
              </a:rPr>
            </a:br>
            <a:r>
              <a:rPr lang="it-IT" sz="2400" b="1" dirty="0" smtClean="0">
                <a:solidFill>
                  <a:srgbClr val="FF3300"/>
                </a:solidFill>
              </a:rPr>
              <a:t/>
            </a:r>
            <a:br>
              <a:rPr lang="it-IT" sz="2400" b="1" dirty="0" smtClean="0">
                <a:solidFill>
                  <a:srgbClr val="FF3300"/>
                </a:solidFill>
              </a:rPr>
            </a:br>
            <a:r>
              <a:rPr lang="it-IT" sz="2400" b="1" i="1" dirty="0" err="1" smtClean="0">
                <a:solidFill>
                  <a:schemeClr val="accent1">
                    <a:lumMod val="75000"/>
                  </a:schemeClr>
                </a:solidFill>
              </a:rPr>
              <a:t>Study</a:t>
            </a:r>
            <a:r>
              <a:rPr lang="it-IT" sz="2400" b="1" i="1" dirty="0" smtClean="0">
                <a:solidFill>
                  <a:schemeClr val="accent1">
                    <a:lumMod val="75000"/>
                  </a:schemeClr>
                </a:solidFill>
              </a:rPr>
              <a:t> design</a:t>
            </a:r>
            <a:r>
              <a:rPr lang="it-IT" sz="2400" dirty="0" smtClean="0"/>
              <a:t/>
            </a:r>
            <a:br>
              <a:rPr lang="it-IT" sz="2400" dirty="0" smtClean="0"/>
            </a:br>
            <a:r>
              <a:rPr lang="it-IT" sz="2400" b="1" dirty="0" smtClean="0">
                <a:solidFill>
                  <a:srgbClr val="FF0000"/>
                </a:solidFill>
              </a:rPr>
              <a:t/>
            </a:r>
            <a:br>
              <a:rPr lang="it-IT" sz="2400" b="1" dirty="0" smtClean="0">
                <a:solidFill>
                  <a:srgbClr val="FF0000"/>
                </a:solidFill>
              </a:rPr>
            </a:br>
            <a:endParaRPr lang="it-IT" sz="2400" i="1" u="sng" dirty="0" smtClean="0">
              <a:solidFill>
                <a:srgbClr val="376092"/>
              </a:solidFill>
            </a:endParaRPr>
          </a:p>
        </p:txBody>
      </p:sp>
      <p:graphicFrame>
        <p:nvGraphicFramePr>
          <p:cNvPr id="5" name="Segnaposto contenuto 4"/>
          <p:cNvGraphicFramePr>
            <a:graphicFrameLocks noGrp="1"/>
          </p:cNvGraphicFramePr>
          <p:nvPr>
            <p:ph idx="1"/>
          </p:nvPr>
        </p:nvGraphicFramePr>
        <p:xfrm>
          <a:off x="428625" y="1902253"/>
          <a:ext cx="8001056" cy="3312697"/>
        </p:xfrm>
        <a:graphic>
          <a:graphicData uri="http://schemas.openxmlformats.org/drawingml/2006/table">
            <a:tbl>
              <a:tblPr firstRow="1" bandRow="1">
                <a:tableStyleId>{5C22544A-7EE6-4342-B048-85BDC9FD1C3A}</a:tableStyleId>
              </a:tblPr>
              <a:tblGrid>
                <a:gridCol w="1934646"/>
                <a:gridCol w="837974"/>
                <a:gridCol w="1690502"/>
                <a:gridCol w="1893893"/>
                <a:gridCol w="1644041"/>
              </a:tblGrid>
              <a:tr h="379634">
                <a:tc gridSpan="5">
                  <a:txBody>
                    <a:bodyPr/>
                    <a:lstStyle/>
                    <a:p>
                      <a:pPr algn="ctr"/>
                      <a:r>
                        <a:rPr lang="it-IT" dirty="0" smtClean="0"/>
                        <a:t>Dose</a:t>
                      </a:r>
                      <a:r>
                        <a:rPr lang="it-IT" baseline="0" dirty="0" smtClean="0"/>
                        <a:t> </a:t>
                      </a:r>
                      <a:r>
                        <a:rPr lang="it-IT" baseline="0" dirty="0" err="1" smtClean="0"/>
                        <a:t>cohorts</a:t>
                      </a:r>
                      <a:r>
                        <a:rPr lang="it-IT" baseline="0" dirty="0" smtClean="0"/>
                        <a:t>: </a:t>
                      </a:r>
                      <a:r>
                        <a:rPr lang="it-IT" baseline="0" dirty="0" err="1" smtClean="0"/>
                        <a:t>Intensity-modulated</a:t>
                      </a:r>
                      <a:r>
                        <a:rPr lang="it-IT" baseline="0" dirty="0" smtClean="0"/>
                        <a:t> dose escalation</a:t>
                      </a:r>
                      <a:endParaRPr lang="it-IT" dirty="0"/>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379634">
                <a:tc gridSpan="5">
                  <a:txBody>
                    <a:bodyPr/>
                    <a:lstStyle/>
                    <a:p>
                      <a:pPr algn="ctr"/>
                      <a:r>
                        <a:rPr lang="it-IT" dirty="0" err="1" smtClean="0">
                          <a:solidFill>
                            <a:schemeClr val="tx2">
                              <a:lumMod val="75000"/>
                            </a:schemeClr>
                          </a:solidFill>
                        </a:rPr>
                        <a:t>Radiation</a:t>
                      </a:r>
                      <a:r>
                        <a:rPr lang="it-IT" dirty="0" smtClean="0">
                          <a:solidFill>
                            <a:schemeClr val="tx2">
                              <a:lumMod val="75000"/>
                            </a:schemeClr>
                          </a:solidFill>
                        </a:rPr>
                        <a:t> total</a:t>
                      </a:r>
                      <a:r>
                        <a:rPr lang="it-IT" baseline="0" dirty="0" smtClean="0">
                          <a:solidFill>
                            <a:schemeClr val="tx2">
                              <a:lumMod val="75000"/>
                            </a:schemeClr>
                          </a:solidFill>
                        </a:rPr>
                        <a:t> dose/</a:t>
                      </a:r>
                      <a:r>
                        <a:rPr lang="it-IT" baseline="0" dirty="0" err="1" smtClean="0">
                          <a:solidFill>
                            <a:schemeClr val="tx2">
                              <a:lumMod val="75000"/>
                            </a:schemeClr>
                          </a:solidFill>
                        </a:rPr>
                        <a:t>fraction</a:t>
                      </a:r>
                      <a:r>
                        <a:rPr lang="it-IT" baseline="0" dirty="0" smtClean="0">
                          <a:solidFill>
                            <a:schemeClr val="tx2">
                              <a:lumMod val="75000"/>
                            </a:schemeClr>
                          </a:solidFill>
                        </a:rPr>
                        <a:t> </a:t>
                      </a:r>
                      <a:r>
                        <a:rPr lang="it-IT" baseline="0" dirty="0" err="1" smtClean="0">
                          <a:solidFill>
                            <a:schemeClr val="tx2">
                              <a:lumMod val="75000"/>
                            </a:schemeClr>
                          </a:solidFill>
                        </a:rPr>
                        <a:t>size</a:t>
                      </a:r>
                      <a:endParaRPr lang="it-IT" dirty="0">
                        <a:solidFill>
                          <a:schemeClr val="tx2">
                            <a:lumMod val="75000"/>
                          </a:schemeClr>
                        </a:solidFill>
                      </a:endParaRPr>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655259">
                <a:tc>
                  <a:txBody>
                    <a:bodyPr/>
                    <a:lstStyle/>
                    <a:p>
                      <a:pPr algn="ctr"/>
                      <a:r>
                        <a:rPr lang="it-IT" dirty="0" smtClean="0">
                          <a:solidFill>
                            <a:schemeClr val="tx2">
                              <a:lumMod val="75000"/>
                            </a:schemeClr>
                          </a:solidFill>
                        </a:rPr>
                        <a:t>No. </a:t>
                      </a:r>
                      <a:r>
                        <a:rPr lang="it-IT" dirty="0" err="1" smtClean="0">
                          <a:solidFill>
                            <a:schemeClr val="tx2">
                              <a:lumMod val="75000"/>
                            </a:schemeClr>
                          </a:solidFill>
                        </a:rPr>
                        <a:t>of</a:t>
                      </a:r>
                      <a:r>
                        <a:rPr lang="it-IT" dirty="0" smtClean="0">
                          <a:solidFill>
                            <a:schemeClr val="tx2">
                              <a:lumMod val="75000"/>
                            </a:schemeClr>
                          </a:solidFill>
                        </a:rPr>
                        <a:t> </a:t>
                      </a:r>
                      <a:r>
                        <a:rPr lang="it-IT" dirty="0" err="1" smtClean="0">
                          <a:solidFill>
                            <a:schemeClr val="tx2">
                              <a:lumMod val="75000"/>
                            </a:schemeClr>
                          </a:solidFill>
                        </a:rPr>
                        <a:t>planned</a:t>
                      </a:r>
                      <a:r>
                        <a:rPr lang="it-IT" dirty="0" smtClean="0">
                          <a:solidFill>
                            <a:schemeClr val="tx2">
                              <a:lumMod val="75000"/>
                            </a:schemeClr>
                          </a:solidFill>
                        </a:rPr>
                        <a:t> </a:t>
                      </a:r>
                      <a:r>
                        <a:rPr lang="it-IT" dirty="0" err="1" smtClean="0">
                          <a:solidFill>
                            <a:schemeClr val="tx2">
                              <a:lumMod val="75000"/>
                            </a:schemeClr>
                          </a:solidFill>
                        </a:rPr>
                        <a:t>patients</a:t>
                      </a:r>
                      <a:endParaRPr lang="it-IT" dirty="0">
                        <a:solidFill>
                          <a:schemeClr val="tx2">
                            <a:lumMod val="75000"/>
                          </a:schemeClr>
                        </a:solidFill>
                      </a:endParaRPr>
                    </a:p>
                  </a:txBody>
                  <a:tcPr/>
                </a:tc>
                <a:tc>
                  <a:txBody>
                    <a:bodyPr/>
                    <a:lstStyle/>
                    <a:p>
                      <a:pPr algn="ctr"/>
                      <a:r>
                        <a:rPr lang="it-IT" dirty="0" err="1" smtClean="0">
                          <a:solidFill>
                            <a:schemeClr val="tx2">
                              <a:lumMod val="75000"/>
                            </a:schemeClr>
                          </a:solidFill>
                        </a:rPr>
                        <a:t>Level</a:t>
                      </a:r>
                      <a:endParaRPr lang="it-IT" dirty="0">
                        <a:solidFill>
                          <a:schemeClr val="tx2">
                            <a:lumMod val="75000"/>
                          </a:schemeClr>
                        </a:solidFill>
                      </a:endParaRPr>
                    </a:p>
                  </a:txBody>
                  <a:tcPr/>
                </a:tc>
                <a:tc>
                  <a:txBody>
                    <a:bodyPr/>
                    <a:lstStyle/>
                    <a:p>
                      <a:pPr algn="ctr"/>
                      <a:r>
                        <a:rPr lang="it-IT" dirty="0" smtClean="0">
                          <a:solidFill>
                            <a:schemeClr val="tx2">
                              <a:lumMod val="75000"/>
                            </a:schemeClr>
                          </a:solidFill>
                        </a:rPr>
                        <a:t>PTV2</a:t>
                      </a:r>
                      <a:endParaRPr lang="it-IT" dirty="0">
                        <a:solidFill>
                          <a:schemeClr val="tx2">
                            <a:lumMod val="75000"/>
                          </a:schemeClr>
                        </a:solidFill>
                      </a:endParaRPr>
                    </a:p>
                  </a:txBody>
                  <a:tcPr/>
                </a:tc>
                <a:tc>
                  <a:txBody>
                    <a:bodyPr/>
                    <a:lstStyle/>
                    <a:p>
                      <a:pPr algn="ctr"/>
                      <a:r>
                        <a:rPr lang="it-IT" dirty="0" smtClean="0">
                          <a:solidFill>
                            <a:schemeClr val="tx2">
                              <a:lumMod val="75000"/>
                            </a:schemeClr>
                          </a:solidFill>
                        </a:rPr>
                        <a:t>PTV1</a:t>
                      </a:r>
                      <a:endParaRPr lang="it-IT" dirty="0">
                        <a:solidFill>
                          <a:schemeClr val="tx2">
                            <a:lumMod val="75000"/>
                          </a:schemeClr>
                        </a:solidFill>
                      </a:endParaRPr>
                    </a:p>
                  </a:txBody>
                  <a:tcPr/>
                </a:tc>
                <a:tc>
                  <a:txBody>
                    <a:bodyPr/>
                    <a:lstStyle/>
                    <a:p>
                      <a:pPr algn="ctr"/>
                      <a:r>
                        <a:rPr lang="it-IT" dirty="0" smtClean="0">
                          <a:solidFill>
                            <a:schemeClr val="tx2">
                              <a:lumMod val="75000"/>
                            </a:schemeClr>
                          </a:solidFill>
                        </a:rPr>
                        <a:t>TMZ </a:t>
                      </a:r>
                      <a:r>
                        <a:rPr lang="it-IT" dirty="0" err="1" smtClean="0">
                          <a:solidFill>
                            <a:schemeClr val="tx2">
                              <a:lumMod val="75000"/>
                            </a:schemeClr>
                          </a:solidFill>
                        </a:rPr>
                        <a:t>dosage</a:t>
                      </a:r>
                      <a:endParaRPr lang="it-IT" dirty="0">
                        <a:solidFill>
                          <a:schemeClr val="tx2">
                            <a:lumMod val="75000"/>
                          </a:schemeClr>
                        </a:solidFill>
                      </a:endParaRPr>
                    </a:p>
                  </a:txBody>
                  <a:tcPr/>
                </a:tc>
              </a:tr>
              <a:tr h="379634">
                <a:tc>
                  <a:txBody>
                    <a:bodyPr/>
                    <a:lstStyle/>
                    <a:p>
                      <a:pPr algn="ctr"/>
                      <a:r>
                        <a:rPr lang="it-IT" dirty="0" smtClean="0">
                          <a:solidFill>
                            <a:schemeClr val="tx2">
                              <a:lumMod val="75000"/>
                            </a:schemeClr>
                          </a:solidFill>
                        </a:rPr>
                        <a:t>6</a:t>
                      </a:r>
                      <a:endParaRPr lang="it-IT" dirty="0">
                        <a:solidFill>
                          <a:schemeClr val="tx2">
                            <a:lumMod val="75000"/>
                          </a:schemeClr>
                        </a:solidFill>
                      </a:endParaRPr>
                    </a:p>
                  </a:txBody>
                  <a:tcPr/>
                </a:tc>
                <a:tc>
                  <a:txBody>
                    <a:bodyPr/>
                    <a:lstStyle/>
                    <a:p>
                      <a:pPr algn="ctr"/>
                      <a:r>
                        <a:rPr lang="it-IT" dirty="0" smtClean="0">
                          <a:solidFill>
                            <a:schemeClr val="tx2">
                              <a:lumMod val="75000"/>
                            </a:schemeClr>
                          </a:solidFill>
                        </a:rPr>
                        <a:t>1</a:t>
                      </a:r>
                      <a:endParaRPr lang="it-IT" dirty="0">
                        <a:solidFill>
                          <a:schemeClr val="tx2">
                            <a:lumMod val="75000"/>
                          </a:schemeClr>
                        </a:solidFill>
                      </a:endParaRPr>
                    </a:p>
                  </a:txBody>
                  <a:tcPr/>
                </a:tc>
                <a:tc>
                  <a:txBody>
                    <a:bodyPr/>
                    <a:lstStyle/>
                    <a:p>
                      <a:r>
                        <a:rPr lang="it-IT" dirty="0" smtClean="0">
                          <a:solidFill>
                            <a:schemeClr val="tx2">
                              <a:lumMod val="75000"/>
                            </a:schemeClr>
                          </a:solidFill>
                        </a:rPr>
                        <a:t>45 Gy/1.8 Gy</a:t>
                      </a:r>
                      <a:endParaRPr lang="it-IT" dirty="0">
                        <a:solidFill>
                          <a:schemeClr val="tx2">
                            <a:lumMod val="75000"/>
                          </a:schemeClr>
                        </a:solidFill>
                      </a:endParaRPr>
                    </a:p>
                  </a:txBody>
                  <a:tcPr/>
                </a:tc>
                <a:tc>
                  <a:txBody>
                    <a:bodyPr/>
                    <a:lstStyle/>
                    <a:p>
                      <a:r>
                        <a:rPr lang="it-IT" dirty="0" smtClean="0">
                          <a:solidFill>
                            <a:schemeClr val="tx2">
                              <a:lumMod val="75000"/>
                            </a:schemeClr>
                          </a:solidFill>
                        </a:rPr>
                        <a:t>60.0 Gy/2.4 Gy</a:t>
                      </a:r>
                      <a:endParaRPr lang="it-IT" dirty="0">
                        <a:solidFill>
                          <a:schemeClr val="tx2">
                            <a:lumMod val="75000"/>
                          </a:schemeClr>
                        </a:solidFill>
                      </a:endParaRPr>
                    </a:p>
                  </a:txBody>
                  <a:tcPr/>
                </a:tc>
                <a:tc>
                  <a:txBody>
                    <a:bodyPr/>
                    <a:lstStyle/>
                    <a:p>
                      <a:r>
                        <a:rPr lang="it-IT" dirty="0" smtClean="0">
                          <a:solidFill>
                            <a:schemeClr val="tx2">
                              <a:lumMod val="75000"/>
                            </a:schemeClr>
                          </a:solidFill>
                        </a:rPr>
                        <a:t>75 mg/mq/</a:t>
                      </a:r>
                      <a:r>
                        <a:rPr lang="it-IT" dirty="0" err="1" smtClean="0">
                          <a:solidFill>
                            <a:schemeClr val="tx2">
                              <a:lumMod val="75000"/>
                            </a:schemeClr>
                          </a:solidFill>
                        </a:rPr>
                        <a:t>day</a:t>
                      </a:r>
                      <a:endParaRPr lang="it-IT" dirty="0">
                        <a:solidFill>
                          <a:schemeClr val="tx2">
                            <a:lumMod val="75000"/>
                          </a:schemeClr>
                        </a:solidFill>
                      </a:endParaRPr>
                    </a:p>
                  </a:txBody>
                  <a:tcPr/>
                </a:tc>
              </a:tr>
              <a:tr h="379634">
                <a:tc>
                  <a:txBody>
                    <a:bodyPr/>
                    <a:lstStyle/>
                    <a:p>
                      <a:pPr algn="ctr"/>
                      <a:r>
                        <a:rPr lang="it-IT" dirty="0" smtClean="0">
                          <a:solidFill>
                            <a:schemeClr val="tx2">
                              <a:lumMod val="75000"/>
                            </a:schemeClr>
                          </a:solidFill>
                        </a:rPr>
                        <a:t>6</a:t>
                      </a:r>
                      <a:endParaRPr lang="it-IT" dirty="0">
                        <a:solidFill>
                          <a:schemeClr val="tx2">
                            <a:lumMod val="75000"/>
                          </a:schemeClr>
                        </a:solidFill>
                      </a:endParaRPr>
                    </a:p>
                  </a:txBody>
                  <a:tcPr/>
                </a:tc>
                <a:tc>
                  <a:txBody>
                    <a:bodyPr/>
                    <a:lstStyle/>
                    <a:p>
                      <a:pPr algn="ctr"/>
                      <a:r>
                        <a:rPr lang="it-IT" dirty="0" smtClean="0">
                          <a:solidFill>
                            <a:schemeClr val="tx2">
                              <a:lumMod val="75000"/>
                            </a:schemeClr>
                          </a:solidFill>
                        </a:rPr>
                        <a:t>2</a:t>
                      </a:r>
                      <a:endParaRPr lang="it-IT" dirty="0">
                        <a:solidFill>
                          <a:schemeClr val="tx2">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45 Gy/1.8 Gy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62.5 Gy/2.5 Gy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75 mg/mq/</a:t>
                      </a:r>
                      <a:r>
                        <a:rPr lang="it-IT" dirty="0" err="1" smtClean="0">
                          <a:solidFill>
                            <a:schemeClr val="tx2">
                              <a:lumMod val="75000"/>
                            </a:schemeClr>
                          </a:solidFill>
                        </a:rPr>
                        <a:t>day</a:t>
                      </a:r>
                      <a:endParaRPr lang="it-IT" dirty="0" smtClean="0">
                        <a:solidFill>
                          <a:schemeClr val="tx2">
                            <a:lumMod val="75000"/>
                          </a:schemeClr>
                        </a:solidFill>
                      </a:endParaRPr>
                    </a:p>
                  </a:txBody>
                  <a:tcPr/>
                </a:tc>
              </a:tr>
              <a:tr h="379634">
                <a:tc>
                  <a:txBody>
                    <a:bodyPr/>
                    <a:lstStyle/>
                    <a:p>
                      <a:pPr algn="ctr"/>
                      <a:r>
                        <a:rPr lang="it-IT" dirty="0" smtClean="0">
                          <a:solidFill>
                            <a:schemeClr val="tx2">
                              <a:lumMod val="75000"/>
                            </a:schemeClr>
                          </a:solidFill>
                        </a:rPr>
                        <a:t>6</a:t>
                      </a:r>
                      <a:endParaRPr lang="it-IT" dirty="0">
                        <a:solidFill>
                          <a:schemeClr val="tx2">
                            <a:lumMod val="75000"/>
                          </a:schemeClr>
                        </a:solidFill>
                      </a:endParaRPr>
                    </a:p>
                  </a:txBody>
                  <a:tcPr/>
                </a:tc>
                <a:tc>
                  <a:txBody>
                    <a:bodyPr/>
                    <a:lstStyle/>
                    <a:p>
                      <a:pPr algn="ctr"/>
                      <a:r>
                        <a:rPr lang="it-IT" dirty="0" smtClean="0">
                          <a:solidFill>
                            <a:schemeClr val="tx2">
                              <a:lumMod val="75000"/>
                            </a:schemeClr>
                          </a:solidFill>
                        </a:rPr>
                        <a:t>3</a:t>
                      </a:r>
                      <a:endParaRPr lang="it-IT" dirty="0">
                        <a:solidFill>
                          <a:schemeClr val="tx2">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45 Gy/1.8 Gy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65.0 Gy/2.6 Gy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75 mg/mq/</a:t>
                      </a:r>
                      <a:r>
                        <a:rPr lang="it-IT" dirty="0" err="1" smtClean="0">
                          <a:solidFill>
                            <a:schemeClr val="tx2">
                              <a:lumMod val="75000"/>
                            </a:schemeClr>
                          </a:solidFill>
                        </a:rPr>
                        <a:t>day</a:t>
                      </a:r>
                      <a:endParaRPr lang="it-IT" dirty="0" smtClean="0">
                        <a:solidFill>
                          <a:schemeClr val="tx2">
                            <a:lumMod val="75000"/>
                          </a:schemeClr>
                        </a:solidFill>
                      </a:endParaRPr>
                    </a:p>
                  </a:txBody>
                  <a:tcPr/>
                </a:tc>
              </a:tr>
              <a:tr h="379634">
                <a:tc>
                  <a:txBody>
                    <a:bodyPr/>
                    <a:lstStyle/>
                    <a:p>
                      <a:pPr algn="ctr"/>
                      <a:r>
                        <a:rPr lang="it-IT" dirty="0" smtClean="0">
                          <a:solidFill>
                            <a:schemeClr val="tx2">
                              <a:lumMod val="75000"/>
                            </a:schemeClr>
                          </a:solidFill>
                        </a:rPr>
                        <a:t>6</a:t>
                      </a:r>
                      <a:endParaRPr lang="it-IT" dirty="0">
                        <a:solidFill>
                          <a:schemeClr val="tx2">
                            <a:lumMod val="75000"/>
                          </a:schemeClr>
                        </a:solidFill>
                      </a:endParaRPr>
                    </a:p>
                  </a:txBody>
                  <a:tcPr/>
                </a:tc>
                <a:tc>
                  <a:txBody>
                    <a:bodyPr/>
                    <a:lstStyle/>
                    <a:p>
                      <a:pPr algn="ctr"/>
                      <a:r>
                        <a:rPr lang="it-IT" dirty="0" smtClean="0">
                          <a:solidFill>
                            <a:schemeClr val="tx2">
                              <a:lumMod val="75000"/>
                            </a:schemeClr>
                          </a:solidFill>
                        </a:rPr>
                        <a:t>4</a:t>
                      </a:r>
                      <a:endParaRPr lang="it-IT" dirty="0">
                        <a:solidFill>
                          <a:schemeClr val="tx2">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45 Gy/1.8 Gy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67.5 Gy/2.7 Gy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75 mg/mq/</a:t>
                      </a:r>
                      <a:r>
                        <a:rPr lang="it-IT" dirty="0" err="1" smtClean="0">
                          <a:solidFill>
                            <a:schemeClr val="tx2">
                              <a:lumMod val="75000"/>
                            </a:schemeClr>
                          </a:solidFill>
                        </a:rPr>
                        <a:t>day</a:t>
                      </a:r>
                      <a:endParaRPr lang="it-IT" dirty="0" smtClean="0">
                        <a:solidFill>
                          <a:schemeClr val="tx2">
                            <a:lumMod val="75000"/>
                          </a:schemeClr>
                        </a:solidFill>
                      </a:endParaRPr>
                    </a:p>
                  </a:txBody>
                  <a:tcPr/>
                </a:tc>
              </a:tr>
              <a:tr h="379634">
                <a:tc>
                  <a:txBody>
                    <a:bodyPr/>
                    <a:lstStyle/>
                    <a:p>
                      <a:pPr algn="ctr"/>
                      <a:r>
                        <a:rPr lang="it-IT" dirty="0" smtClean="0">
                          <a:solidFill>
                            <a:schemeClr val="tx2">
                              <a:lumMod val="75000"/>
                            </a:schemeClr>
                          </a:solidFill>
                        </a:rPr>
                        <a:t>6</a:t>
                      </a:r>
                      <a:endParaRPr lang="it-IT" dirty="0">
                        <a:solidFill>
                          <a:schemeClr val="tx2">
                            <a:lumMod val="75000"/>
                          </a:schemeClr>
                        </a:solidFill>
                      </a:endParaRPr>
                    </a:p>
                  </a:txBody>
                  <a:tcPr/>
                </a:tc>
                <a:tc>
                  <a:txBody>
                    <a:bodyPr/>
                    <a:lstStyle/>
                    <a:p>
                      <a:pPr algn="ctr"/>
                      <a:r>
                        <a:rPr lang="it-IT" dirty="0" smtClean="0">
                          <a:solidFill>
                            <a:schemeClr val="tx2">
                              <a:lumMod val="75000"/>
                            </a:schemeClr>
                          </a:solidFill>
                        </a:rPr>
                        <a:t>5</a:t>
                      </a:r>
                      <a:endParaRPr lang="it-IT" dirty="0">
                        <a:solidFill>
                          <a:schemeClr val="tx2">
                            <a:lumMod val="75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45 Gy/1.8 Gy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70.0 Gy/2.8 Gy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tx2">
                              <a:lumMod val="75000"/>
                            </a:schemeClr>
                          </a:solidFill>
                        </a:rPr>
                        <a:t>75 mg/mq/</a:t>
                      </a:r>
                      <a:r>
                        <a:rPr lang="it-IT" dirty="0" err="1" smtClean="0">
                          <a:solidFill>
                            <a:schemeClr val="tx2">
                              <a:lumMod val="75000"/>
                            </a:schemeClr>
                          </a:solidFill>
                        </a:rPr>
                        <a:t>day</a:t>
                      </a:r>
                      <a:endParaRPr lang="it-IT" dirty="0" smtClean="0">
                        <a:solidFill>
                          <a:schemeClr val="tx2">
                            <a:lumMod val="75000"/>
                          </a:schemeClr>
                        </a:solidFill>
                      </a:endParaRPr>
                    </a:p>
                  </a:txBody>
                  <a:tcPr/>
                </a:tc>
              </a:tr>
            </a:tbl>
          </a:graphicData>
        </a:graphic>
      </p:graphicFrame>
      <p:sp>
        <p:nvSpPr>
          <p:cNvPr id="8244" name="Text Box 52"/>
          <p:cNvSpPr txBox="1">
            <a:spLocks noChangeArrowheads="1"/>
          </p:cNvSpPr>
          <p:nvPr/>
        </p:nvSpPr>
        <p:spPr bwMode="auto">
          <a:xfrm>
            <a:off x="3438525" y="5559998"/>
            <a:ext cx="2976905" cy="461665"/>
          </a:xfrm>
          <a:prstGeom prst="rect">
            <a:avLst/>
          </a:prstGeom>
          <a:noFill/>
          <a:ln w="9525">
            <a:noFill/>
            <a:miter lim="800000"/>
            <a:headEnd/>
            <a:tailEnd/>
          </a:ln>
          <a:effectLst/>
        </p:spPr>
        <p:txBody>
          <a:bodyPr wrap="none">
            <a:spAutoFit/>
          </a:bodyPr>
          <a:lstStyle/>
          <a:p>
            <a:pPr algn="ctr"/>
            <a:r>
              <a:rPr lang="it-IT" sz="2400" b="1" dirty="0" smtClean="0">
                <a:solidFill>
                  <a:srgbClr val="336699"/>
                </a:solidFill>
              </a:rPr>
              <a:t>TECNICA </a:t>
            </a:r>
            <a:r>
              <a:rPr lang="it-IT" sz="2400" b="1" dirty="0">
                <a:solidFill>
                  <a:srgbClr val="336699"/>
                </a:solidFill>
              </a:rPr>
              <a:t>IMRT SIB</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44"/>
                                        </p:tgtEl>
                                        <p:attrNameLst>
                                          <p:attrName>style.visibility</p:attrName>
                                        </p:attrNameLst>
                                      </p:cBhvr>
                                      <p:to>
                                        <p:strVal val="visible"/>
                                      </p:to>
                                    </p:set>
                                    <p:anim calcmode="lin" valueType="num">
                                      <p:cBhvr additive="base">
                                        <p:cTn id="7" dur="1000" fill="hold"/>
                                        <p:tgtEl>
                                          <p:spTgt spid="8244"/>
                                        </p:tgtEl>
                                        <p:attrNameLst>
                                          <p:attrName>ppt_x</p:attrName>
                                        </p:attrNameLst>
                                      </p:cBhvr>
                                      <p:tavLst>
                                        <p:tav tm="0">
                                          <p:val>
                                            <p:strVal val="#ppt_x"/>
                                          </p:val>
                                        </p:tav>
                                        <p:tav tm="100000">
                                          <p:val>
                                            <p:strVal val="#ppt_x"/>
                                          </p:val>
                                        </p:tav>
                                      </p:tavLst>
                                    </p:anim>
                                    <p:anim calcmode="lin" valueType="num">
                                      <p:cBhvr additive="base">
                                        <p:cTn id="8" dur="1000" fill="hold"/>
                                        <p:tgtEl>
                                          <p:spTgt spid="82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6" name="Picture 4" descr="PER MARICA"/>
          <p:cNvPicPr>
            <a:picLocks noGrp="1" noChangeAspect="1" noChangeArrowheads="1"/>
          </p:cNvPicPr>
          <p:nvPr>
            <p:ph type="body" idx="1"/>
          </p:nvPr>
        </p:nvPicPr>
        <p:blipFill>
          <a:blip r:embed="rId3"/>
          <a:srcRect l="21130" t="14713" r="14017" b="10806"/>
          <a:stretch>
            <a:fillRect/>
          </a:stretch>
        </p:blipFill>
        <p:spPr>
          <a:xfrm>
            <a:off x="971550" y="1820883"/>
            <a:ext cx="5832475" cy="4537075"/>
          </a:xfrm>
          <a:noFill/>
          <a:ln/>
        </p:spPr>
      </p:pic>
      <p:sp>
        <p:nvSpPr>
          <p:cNvPr id="33797" name="Text Box 5"/>
          <p:cNvSpPr txBox="1">
            <a:spLocks noChangeArrowheads="1"/>
          </p:cNvSpPr>
          <p:nvPr/>
        </p:nvSpPr>
        <p:spPr bwMode="auto">
          <a:xfrm>
            <a:off x="6946901" y="2205039"/>
            <a:ext cx="2125693" cy="50958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lIns="36576" tIns="36576" rIns="36576" bIns="36576"/>
          <a:lstStyle/>
          <a:p>
            <a:r>
              <a:rPr lang="it-IT" b="1" dirty="0">
                <a:solidFill>
                  <a:srgbClr val="0000FF"/>
                </a:solidFill>
              </a:rPr>
              <a:t>Isodose 95% PTV2</a:t>
            </a:r>
          </a:p>
          <a:p>
            <a:endParaRPr lang="it-IT" dirty="0">
              <a:solidFill>
                <a:srgbClr val="FFCC00"/>
              </a:solidFill>
            </a:endParaRPr>
          </a:p>
          <a:p>
            <a:endParaRPr lang="it-IT" dirty="0">
              <a:solidFill>
                <a:srgbClr val="FFCC00"/>
              </a:solidFill>
            </a:endParaRPr>
          </a:p>
          <a:p>
            <a:endParaRPr lang="it-IT" dirty="0">
              <a:solidFill>
                <a:srgbClr val="FFCC00"/>
              </a:solidFill>
            </a:endParaRPr>
          </a:p>
          <a:p>
            <a:endParaRPr lang="it-IT" dirty="0">
              <a:solidFill>
                <a:srgbClr val="FFCC00"/>
              </a:solidFill>
            </a:endParaRPr>
          </a:p>
          <a:p>
            <a:endParaRPr lang="it-IT" dirty="0">
              <a:solidFill>
                <a:srgbClr val="FFCC00"/>
              </a:solidFill>
            </a:endParaRPr>
          </a:p>
        </p:txBody>
      </p:sp>
      <p:sp>
        <p:nvSpPr>
          <p:cNvPr id="2" name="Titolo 1"/>
          <p:cNvSpPr>
            <a:spLocks/>
          </p:cNvSpPr>
          <p:nvPr/>
        </p:nvSpPr>
        <p:spPr bwMode="auto">
          <a:xfrm>
            <a:off x="673100" y="490538"/>
            <a:ext cx="8229600" cy="1143000"/>
          </a:xfrm>
          <a:prstGeom prst="rect">
            <a:avLst/>
          </a:prstGeom>
          <a:noFill/>
          <a:ln w="9525">
            <a:noFill/>
            <a:miter lim="800000"/>
            <a:headEnd/>
            <a:tailEnd/>
          </a:ln>
        </p:spPr>
        <p:txBody>
          <a:bodyPr anchor="ctr"/>
          <a:lstStyle/>
          <a:p>
            <a:pPr algn="ctr"/>
            <a:r>
              <a:rPr lang="it-IT" sz="2000" b="1" dirty="0">
                <a:solidFill>
                  <a:schemeClr val="accent1">
                    <a:lumMod val="75000"/>
                  </a:schemeClr>
                </a:solidFill>
              </a:rPr>
              <a:t>SIB - </a:t>
            </a:r>
            <a:r>
              <a:rPr lang="it-IT" sz="2000" b="1" dirty="0" err="1">
                <a:solidFill>
                  <a:schemeClr val="accent1">
                    <a:lumMod val="75000"/>
                  </a:schemeClr>
                </a:solidFill>
              </a:rPr>
              <a:t>Simultaneous</a:t>
            </a:r>
            <a:r>
              <a:rPr lang="it-IT" sz="2000" b="1" dirty="0">
                <a:solidFill>
                  <a:schemeClr val="accent1">
                    <a:lumMod val="75000"/>
                  </a:schemeClr>
                </a:solidFill>
              </a:rPr>
              <a:t> </a:t>
            </a:r>
            <a:r>
              <a:rPr lang="it-IT" sz="2000" b="1" dirty="0" err="1">
                <a:solidFill>
                  <a:schemeClr val="accent1">
                    <a:lumMod val="75000"/>
                  </a:schemeClr>
                </a:solidFill>
              </a:rPr>
              <a:t>Integrated</a:t>
            </a:r>
            <a:r>
              <a:rPr lang="it-IT" sz="2000" b="1" dirty="0">
                <a:solidFill>
                  <a:schemeClr val="accent1">
                    <a:lumMod val="75000"/>
                  </a:schemeClr>
                </a:solidFill>
              </a:rPr>
              <a:t> </a:t>
            </a:r>
            <a:r>
              <a:rPr lang="it-IT" sz="2000" b="1" dirty="0" err="1">
                <a:solidFill>
                  <a:schemeClr val="accent1">
                    <a:lumMod val="75000"/>
                  </a:schemeClr>
                </a:solidFill>
              </a:rPr>
              <a:t>Boost</a:t>
            </a:r>
            <a:r>
              <a:rPr lang="it-IT" sz="2000" b="1" dirty="0">
                <a:solidFill>
                  <a:schemeClr val="accent1">
                    <a:lumMod val="75000"/>
                  </a:schemeClr>
                </a:solidFill>
              </a:rPr>
              <a:t> </a:t>
            </a:r>
          </a:p>
        </p:txBody>
      </p:sp>
      <p:sp>
        <p:nvSpPr>
          <p:cNvPr id="9" name="Text Box 5"/>
          <p:cNvSpPr txBox="1">
            <a:spLocks noChangeArrowheads="1"/>
          </p:cNvSpPr>
          <p:nvPr/>
        </p:nvSpPr>
        <p:spPr bwMode="auto">
          <a:xfrm>
            <a:off x="6929454" y="3490922"/>
            <a:ext cx="2125693" cy="50958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lIns="36576" tIns="36576" rIns="36576" bIns="36576"/>
          <a:lstStyle/>
          <a:p>
            <a:r>
              <a:rPr lang="it-IT" b="1" dirty="0">
                <a:solidFill>
                  <a:srgbClr val="FF0000"/>
                </a:solidFill>
              </a:rPr>
              <a:t>Isodose 95% </a:t>
            </a:r>
            <a:r>
              <a:rPr lang="it-IT" b="1" dirty="0" smtClean="0">
                <a:solidFill>
                  <a:srgbClr val="FF0000"/>
                </a:solidFill>
              </a:rPr>
              <a:t>PTV1</a:t>
            </a:r>
            <a:endParaRPr lang="it-IT" b="1" dirty="0">
              <a:solidFill>
                <a:srgbClr val="FF0000"/>
              </a:solidFill>
            </a:endParaRPr>
          </a:p>
          <a:p>
            <a:endParaRPr lang="it-IT" dirty="0">
              <a:solidFill>
                <a:srgbClr val="FFCC00"/>
              </a:solidFill>
            </a:endParaRPr>
          </a:p>
          <a:p>
            <a:endParaRPr lang="it-IT" dirty="0">
              <a:solidFill>
                <a:srgbClr val="FFCC00"/>
              </a:solidFill>
            </a:endParaRPr>
          </a:p>
          <a:p>
            <a:endParaRPr lang="it-IT" dirty="0">
              <a:solidFill>
                <a:srgbClr val="FFCC00"/>
              </a:solidFill>
            </a:endParaRPr>
          </a:p>
          <a:p>
            <a:endParaRPr lang="it-IT" dirty="0">
              <a:solidFill>
                <a:srgbClr val="FFCC00"/>
              </a:solidFill>
            </a:endParaRPr>
          </a:p>
          <a:p>
            <a:endParaRPr lang="it-IT" dirty="0">
              <a:solidFill>
                <a:srgbClr val="FFCC00"/>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a:spLocks noGrp="1"/>
          </p:cNvSpPr>
          <p:nvPr>
            <p:ph idx="1"/>
          </p:nvPr>
        </p:nvSpPr>
        <p:spPr>
          <a:xfrm>
            <a:off x="457200" y="1600200"/>
            <a:ext cx="8229600" cy="4543444"/>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ctr" eaLnBrk="1" fontAlgn="auto" hangingPunct="1">
              <a:spcAft>
                <a:spcPts val="0"/>
              </a:spcAft>
              <a:buFont typeface="Arial" pitchFamily="34" charset="0"/>
              <a:buNone/>
              <a:defRPr/>
            </a:pPr>
            <a:r>
              <a:rPr lang="it-IT" sz="2500" b="1" i="1" dirty="0" smtClean="0">
                <a:solidFill>
                  <a:srgbClr val="00B0F0"/>
                </a:solidFill>
              </a:rPr>
              <a:t>	</a:t>
            </a:r>
            <a:r>
              <a:rPr lang="en-US" sz="2800" i="1" dirty="0" smtClean="0">
                <a:solidFill>
                  <a:schemeClr val="accent1">
                    <a:lumMod val="75000"/>
                  </a:schemeClr>
                </a:solidFill>
                <a:effectLst>
                  <a:outerShdw blurRad="38100" dist="38100" dir="2700000" algn="tl">
                    <a:srgbClr val="000000">
                      <a:alpha val="43137"/>
                    </a:srgbClr>
                  </a:outerShdw>
                </a:effectLst>
              </a:rPr>
              <a:t>I</a:t>
            </a:r>
            <a:r>
              <a:rPr lang="en-US" sz="2400" i="1" dirty="0" smtClean="0">
                <a:solidFill>
                  <a:schemeClr val="accent1">
                    <a:lumMod val="75000"/>
                  </a:schemeClr>
                </a:solidFill>
                <a:effectLst>
                  <a:outerShdw blurRad="38100" dist="38100" dir="2700000" algn="tl">
                    <a:srgbClr val="000000">
                      <a:alpha val="43137"/>
                    </a:srgbClr>
                  </a:outerShdw>
                </a:effectLst>
              </a:rPr>
              <a:t>MRT dose escalation </a:t>
            </a:r>
          </a:p>
          <a:p>
            <a:pPr algn="ctr" eaLnBrk="1" fontAlgn="auto" hangingPunct="1">
              <a:spcAft>
                <a:spcPts val="0"/>
              </a:spcAft>
              <a:buFont typeface="Arial" pitchFamily="34" charset="0"/>
              <a:buNone/>
              <a:defRPr/>
            </a:pPr>
            <a:r>
              <a:rPr lang="en-US" sz="2400" i="1" dirty="0" smtClean="0">
                <a:solidFill>
                  <a:schemeClr val="accent1">
                    <a:lumMod val="75000"/>
                  </a:schemeClr>
                </a:solidFill>
              </a:rPr>
              <a:t>was based primarily on </a:t>
            </a:r>
            <a:r>
              <a:rPr lang="en-US" sz="2400" i="1" u="sng" dirty="0" smtClean="0">
                <a:solidFill>
                  <a:schemeClr val="accent1">
                    <a:lumMod val="75000"/>
                  </a:schemeClr>
                </a:solidFill>
              </a:rPr>
              <a:t>acute</a:t>
            </a:r>
            <a:r>
              <a:rPr lang="en-US" sz="2400" i="1" dirty="0" smtClean="0">
                <a:solidFill>
                  <a:schemeClr val="accent1">
                    <a:lumMod val="75000"/>
                  </a:schemeClr>
                </a:solidFill>
              </a:rPr>
              <a:t> and </a:t>
            </a:r>
            <a:r>
              <a:rPr lang="en-US" sz="2400" i="1" u="sng" dirty="0" err="1" smtClean="0">
                <a:solidFill>
                  <a:schemeClr val="accent1">
                    <a:lumMod val="75000"/>
                  </a:schemeClr>
                </a:solidFill>
              </a:rPr>
              <a:t>subacute</a:t>
            </a:r>
            <a:r>
              <a:rPr lang="en-US" sz="2400" i="1" u="sng" dirty="0" smtClean="0">
                <a:solidFill>
                  <a:schemeClr val="accent1">
                    <a:lumMod val="75000"/>
                  </a:schemeClr>
                </a:solidFill>
              </a:rPr>
              <a:t> toxicity</a:t>
            </a:r>
          </a:p>
          <a:p>
            <a:pPr algn="ctr" eaLnBrk="1" hangingPunct="1">
              <a:lnSpc>
                <a:spcPct val="80000"/>
              </a:lnSpc>
              <a:buFont typeface="Arial" charset="0"/>
              <a:buNone/>
              <a:defRPr/>
            </a:pPr>
            <a:endParaRPr lang="it-IT" sz="2500" i="1" dirty="0" smtClean="0">
              <a:solidFill>
                <a:srgbClr val="0070C0"/>
              </a:solidFill>
            </a:endParaRPr>
          </a:p>
          <a:p>
            <a:pPr eaLnBrk="1" hangingPunct="1">
              <a:lnSpc>
                <a:spcPct val="80000"/>
              </a:lnSpc>
              <a:buFont typeface="Arial" charset="0"/>
              <a:buNone/>
              <a:defRPr/>
            </a:pPr>
            <a:r>
              <a:rPr lang="it-IT" sz="2500" b="1" i="1" dirty="0" smtClean="0">
                <a:solidFill>
                  <a:srgbClr val="00B0F0"/>
                </a:solidFill>
              </a:rPr>
              <a:t>	</a:t>
            </a:r>
            <a:r>
              <a:rPr lang="it-IT" sz="2400" b="1" i="1" dirty="0" smtClean="0">
                <a:solidFill>
                  <a:srgbClr val="0070C0"/>
                </a:solidFill>
              </a:rPr>
              <a:t>DLT &lt; 2/6 </a:t>
            </a:r>
            <a:r>
              <a:rPr lang="it-IT" sz="2400" b="1" i="1" dirty="0" err="1" smtClean="0">
                <a:solidFill>
                  <a:srgbClr val="0070C0"/>
                </a:solidFill>
              </a:rPr>
              <a:t>patients</a:t>
            </a:r>
            <a:r>
              <a:rPr lang="it-IT" sz="2400" dirty="0" smtClean="0">
                <a:solidFill>
                  <a:srgbClr val="95B3D7"/>
                </a:solidFill>
              </a:rPr>
              <a:t>                   </a:t>
            </a:r>
            <a:r>
              <a:rPr lang="it-IT" sz="2400" dirty="0" err="1" smtClean="0">
                <a:solidFill>
                  <a:srgbClr val="FF0000"/>
                </a:solidFill>
                <a:sym typeface="Wingdings" pitchFamily="2" charset="2"/>
              </a:rPr>
              <a:t>next</a:t>
            </a:r>
            <a:r>
              <a:rPr lang="it-IT" sz="2400" dirty="0" smtClean="0">
                <a:solidFill>
                  <a:srgbClr val="FF0000"/>
                </a:solidFill>
                <a:sym typeface="Wingdings" pitchFamily="2" charset="2"/>
              </a:rPr>
              <a:t> dose </a:t>
            </a:r>
            <a:r>
              <a:rPr lang="it-IT" sz="2400" dirty="0" err="1" smtClean="0">
                <a:solidFill>
                  <a:srgbClr val="FF0000"/>
                </a:solidFill>
                <a:sym typeface="Wingdings" pitchFamily="2" charset="2"/>
              </a:rPr>
              <a:t>level</a:t>
            </a:r>
            <a:endParaRPr lang="it-IT" sz="2400" dirty="0" smtClean="0">
              <a:solidFill>
                <a:srgbClr val="FF0000"/>
              </a:solidFill>
              <a:sym typeface="Wingdings" pitchFamily="2" charset="2"/>
            </a:endParaRPr>
          </a:p>
          <a:p>
            <a:pPr eaLnBrk="1" hangingPunct="1">
              <a:lnSpc>
                <a:spcPct val="80000"/>
              </a:lnSpc>
              <a:buFont typeface="Arial" charset="0"/>
              <a:buNone/>
              <a:defRPr/>
            </a:pPr>
            <a:endParaRPr lang="it-IT" sz="2400" b="1" i="1" dirty="0" smtClean="0">
              <a:solidFill>
                <a:srgbClr val="FF0000"/>
              </a:solidFill>
              <a:sym typeface="Wingdings" pitchFamily="2" charset="2"/>
            </a:endParaRPr>
          </a:p>
          <a:p>
            <a:pPr eaLnBrk="1" hangingPunct="1">
              <a:lnSpc>
                <a:spcPct val="80000"/>
              </a:lnSpc>
              <a:buNone/>
              <a:defRPr/>
            </a:pPr>
            <a:r>
              <a:rPr lang="it-IT" sz="2400" b="1" i="1" dirty="0" smtClean="0">
                <a:solidFill>
                  <a:srgbClr val="00B0F0"/>
                </a:solidFill>
                <a:sym typeface="Wingdings" pitchFamily="2" charset="2"/>
              </a:rPr>
              <a:t>	</a:t>
            </a:r>
            <a:r>
              <a:rPr lang="it-IT" sz="2400" b="1" i="1" dirty="0" smtClean="0">
                <a:solidFill>
                  <a:srgbClr val="0070C0"/>
                </a:solidFill>
              </a:rPr>
              <a:t> DLT</a:t>
            </a:r>
            <a:r>
              <a:rPr lang="it-IT" sz="2400" b="1" i="1" dirty="0" smtClean="0">
                <a:solidFill>
                  <a:srgbClr val="0070C0"/>
                </a:solidFill>
                <a:sym typeface="Wingdings" pitchFamily="2" charset="2"/>
              </a:rPr>
              <a:t> = 2/6 </a:t>
            </a:r>
            <a:r>
              <a:rPr lang="it-IT" sz="2400" b="1" i="1" dirty="0" err="1" smtClean="0">
                <a:solidFill>
                  <a:srgbClr val="0070C0"/>
                </a:solidFill>
                <a:sym typeface="Wingdings" pitchFamily="2" charset="2"/>
              </a:rPr>
              <a:t>patients</a:t>
            </a:r>
            <a:r>
              <a:rPr lang="it-IT" sz="2400" dirty="0" smtClean="0">
                <a:sym typeface="Wingdings" pitchFamily="2" charset="2"/>
              </a:rPr>
              <a:t>                   </a:t>
            </a:r>
            <a:r>
              <a:rPr lang="it-IT" sz="2400" dirty="0" err="1" smtClean="0">
                <a:solidFill>
                  <a:srgbClr val="0070C0"/>
                </a:solidFill>
                <a:sym typeface="Wingdings" pitchFamily="2" charset="2"/>
              </a:rPr>
              <a:t>six</a:t>
            </a:r>
            <a:r>
              <a:rPr lang="it-IT" sz="2400" dirty="0" smtClean="0">
                <a:solidFill>
                  <a:srgbClr val="0070C0"/>
                </a:solidFill>
                <a:sym typeface="Wingdings" pitchFamily="2" charset="2"/>
              </a:rPr>
              <a:t> </a:t>
            </a:r>
            <a:r>
              <a:rPr lang="it-IT" sz="2400" dirty="0" err="1" smtClean="0">
                <a:solidFill>
                  <a:srgbClr val="0070C0"/>
                </a:solidFill>
                <a:sym typeface="Wingdings" pitchFamily="2" charset="2"/>
              </a:rPr>
              <a:t>additional</a:t>
            </a:r>
            <a:r>
              <a:rPr lang="it-IT" sz="2400" dirty="0" smtClean="0">
                <a:solidFill>
                  <a:srgbClr val="0070C0"/>
                </a:solidFill>
                <a:sym typeface="Wingdings" pitchFamily="2" charset="2"/>
              </a:rPr>
              <a:t> </a:t>
            </a:r>
            <a:r>
              <a:rPr lang="it-IT" sz="2400" dirty="0" err="1" smtClean="0">
                <a:solidFill>
                  <a:srgbClr val="0070C0"/>
                </a:solidFill>
                <a:sym typeface="Wingdings" pitchFamily="2" charset="2"/>
              </a:rPr>
              <a:t>patients</a:t>
            </a:r>
            <a:r>
              <a:rPr lang="it-IT" sz="2400" dirty="0" smtClean="0">
                <a:solidFill>
                  <a:srgbClr val="0070C0"/>
                </a:solidFill>
                <a:sym typeface="Wingdings" pitchFamily="2" charset="2"/>
              </a:rPr>
              <a:t> </a:t>
            </a:r>
          </a:p>
          <a:p>
            <a:pPr algn="ctr" eaLnBrk="1" hangingPunct="1">
              <a:lnSpc>
                <a:spcPct val="80000"/>
              </a:lnSpc>
              <a:buFont typeface="Arial" charset="0"/>
              <a:buNone/>
              <a:defRPr/>
            </a:pPr>
            <a:endParaRPr lang="it-IT" sz="2500" dirty="0" smtClean="0">
              <a:sym typeface="Wingdings" pitchFamily="2" charset="2"/>
            </a:endParaRPr>
          </a:p>
          <a:p>
            <a:pPr eaLnBrk="1" hangingPunct="1">
              <a:lnSpc>
                <a:spcPct val="80000"/>
              </a:lnSpc>
              <a:buFont typeface="Arial" charset="0"/>
              <a:buNone/>
              <a:defRPr/>
            </a:pPr>
            <a:r>
              <a:rPr lang="it-IT" sz="2500" dirty="0" smtClean="0">
                <a:sym typeface="Wingdings" pitchFamily="2" charset="2"/>
              </a:rPr>
              <a:t>	</a:t>
            </a:r>
            <a:r>
              <a:rPr lang="it-IT" sz="2400" dirty="0" smtClean="0">
                <a:sym typeface="Wingdings" pitchFamily="2" charset="2"/>
              </a:rPr>
              <a:t>                           </a:t>
            </a:r>
            <a:r>
              <a:rPr lang="it-IT" sz="2400" b="1" i="1" dirty="0" smtClean="0">
                <a:solidFill>
                  <a:srgbClr val="0070C0"/>
                </a:solidFill>
                <a:sym typeface="Wingdings" pitchFamily="2" charset="2"/>
              </a:rPr>
              <a:t>DLT ≥ 4/12 </a:t>
            </a:r>
            <a:r>
              <a:rPr lang="it-IT" sz="2400" b="1" i="1" dirty="0" err="1" smtClean="0">
                <a:solidFill>
                  <a:srgbClr val="0070C0"/>
                </a:solidFill>
                <a:sym typeface="Wingdings" pitchFamily="2" charset="2"/>
              </a:rPr>
              <a:t>patients</a:t>
            </a:r>
            <a:r>
              <a:rPr lang="it-IT" sz="2400" b="1" i="1" dirty="0" smtClean="0">
                <a:solidFill>
                  <a:srgbClr val="0070C0"/>
                </a:solidFill>
                <a:sym typeface="Wingdings" pitchFamily="2" charset="2"/>
              </a:rPr>
              <a:t>          DLT &lt; 4/12 </a:t>
            </a:r>
            <a:r>
              <a:rPr lang="it-IT" sz="2400" b="1" i="1" dirty="0" err="1" smtClean="0">
                <a:solidFill>
                  <a:srgbClr val="0070C0"/>
                </a:solidFill>
                <a:sym typeface="Wingdings" pitchFamily="2" charset="2"/>
              </a:rPr>
              <a:t>patients</a:t>
            </a:r>
            <a:r>
              <a:rPr lang="it-IT" sz="2400" dirty="0" smtClean="0">
                <a:solidFill>
                  <a:srgbClr val="0070C0"/>
                </a:solidFill>
                <a:sym typeface="Wingdings" pitchFamily="2" charset="2"/>
              </a:rPr>
              <a:t> </a:t>
            </a:r>
          </a:p>
          <a:p>
            <a:pPr eaLnBrk="1" hangingPunct="1">
              <a:lnSpc>
                <a:spcPct val="80000"/>
              </a:lnSpc>
              <a:buFont typeface="Arial" charset="0"/>
              <a:buNone/>
              <a:defRPr/>
            </a:pPr>
            <a:r>
              <a:rPr lang="it-IT" sz="2400" dirty="0" smtClean="0">
                <a:sym typeface="Wingdings" pitchFamily="2" charset="2"/>
              </a:rPr>
              <a:t>				</a:t>
            </a:r>
          </a:p>
          <a:p>
            <a:pPr eaLnBrk="1" hangingPunct="1">
              <a:lnSpc>
                <a:spcPct val="80000"/>
              </a:lnSpc>
              <a:buFont typeface="Arial" charset="0"/>
              <a:buNone/>
              <a:defRPr/>
            </a:pPr>
            <a:r>
              <a:rPr lang="it-IT" sz="2400" dirty="0" smtClean="0">
                <a:sym typeface="Wingdings" pitchFamily="2" charset="2"/>
              </a:rPr>
              <a:t>			      </a:t>
            </a:r>
            <a:r>
              <a:rPr lang="it-IT" sz="2400" b="1" dirty="0" smtClean="0">
                <a:solidFill>
                  <a:srgbClr val="FF0000"/>
                </a:solidFill>
                <a:sym typeface="Wingdings" pitchFamily="2" charset="2"/>
              </a:rPr>
              <a:t>STOP</a:t>
            </a:r>
            <a:r>
              <a:rPr lang="it-IT" sz="2400" dirty="0" smtClean="0">
                <a:sym typeface="Wingdings" pitchFamily="2" charset="2"/>
              </a:rPr>
              <a:t>	         </a:t>
            </a:r>
            <a:r>
              <a:rPr lang="it-IT" sz="2400" dirty="0" err="1" smtClean="0">
                <a:solidFill>
                  <a:srgbClr val="FF0000"/>
                </a:solidFill>
                <a:sym typeface="Wingdings" pitchFamily="2" charset="2"/>
              </a:rPr>
              <a:t>next</a:t>
            </a:r>
            <a:r>
              <a:rPr lang="it-IT" sz="2400" dirty="0" smtClean="0">
                <a:solidFill>
                  <a:srgbClr val="FF0000"/>
                </a:solidFill>
                <a:sym typeface="Wingdings" pitchFamily="2" charset="2"/>
              </a:rPr>
              <a:t> dose </a:t>
            </a:r>
            <a:r>
              <a:rPr lang="it-IT" sz="2400" dirty="0" err="1" smtClean="0">
                <a:solidFill>
                  <a:srgbClr val="FF0000"/>
                </a:solidFill>
                <a:sym typeface="Wingdings" pitchFamily="2" charset="2"/>
              </a:rPr>
              <a:t>level</a:t>
            </a:r>
            <a:endParaRPr lang="it-IT" sz="2400" dirty="0" smtClean="0">
              <a:solidFill>
                <a:srgbClr val="FF0000"/>
              </a:solidFill>
              <a:sym typeface="Wingdings" pitchFamily="2" charset="2"/>
            </a:endParaRPr>
          </a:p>
          <a:p>
            <a:pPr eaLnBrk="1" hangingPunct="1">
              <a:lnSpc>
                <a:spcPct val="80000"/>
              </a:lnSpc>
              <a:buFont typeface="Arial" charset="0"/>
              <a:buNone/>
              <a:defRPr/>
            </a:pPr>
            <a:endParaRPr lang="it-IT" sz="2400" dirty="0" smtClean="0">
              <a:sym typeface="Wingdings" pitchFamily="2" charset="2"/>
            </a:endParaRPr>
          </a:p>
          <a:p>
            <a:pPr eaLnBrk="1" hangingPunct="1">
              <a:lnSpc>
                <a:spcPct val="80000"/>
              </a:lnSpc>
              <a:buFont typeface="Arial" charset="0"/>
              <a:buNone/>
              <a:defRPr/>
            </a:pPr>
            <a:r>
              <a:rPr lang="it-IT" sz="2400" b="1" i="1" dirty="0" smtClean="0">
                <a:solidFill>
                  <a:srgbClr val="00B0F0"/>
                </a:solidFill>
                <a:sym typeface="Wingdings" pitchFamily="2" charset="2"/>
              </a:rPr>
              <a:t>	</a:t>
            </a:r>
            <a:r>
              <a:rPr lang="it-IT" sz="2400" b="1" i="1" dirty="0" smtClean="0">
                <a:solidFill>
                  <a:srgbClr val="0070C0"/>
                </a:solidFill>
                <a:sym typeface="Wingdings" pitchFamily="2" charset="2"/>
              </a:rPr>
              <a:t>DLT &gt; 2/6 </a:t>
            </a:r>
            <a:r>
              <a:rPr lang="it-IT" sz="2400" b="1" i="1" dirty="0" err="1" smtClean="0">
                <a:solidFill>
                  <a:srgbClr val="0070C0"/>
                </a:solidFill>
                <a:sym typeface="Wingdings" pitchFamily="2" charset="2"/>
              </a:rPr>
              <a:t>patients</a:t>
            </a:r>
            <a:r>
              <a:rPr lang="it-IT" sz="2400" dirty="0" smtClean="0">
                <a:solidFill>
                  <a:srgbClr val="0070C0"/>
                </a:solidFill>
                <a:sym typeface="Wingdings" pitchFamily="2" charset="2"/>
              </a:rPr>
              <a:t> </a:t>
            </a:r>
            <a:r>
              <a:rPr lang="it-IT" sz="2400" dirty="0" smtClean="0">
                <a:sym typeface="Wingdings" pitchFamily="2" charset="2"/>
              </a:rPr>
              <a:t>                  </a:t>
            </a:r>
            <a:r>
              <a:rPr lang="it-IT" sz="2400" b="1" dirty="0" smtClean="0">
                <a:solidFill>
                  <a:srgbClr val="FF0000"/>
                </a:solidFill>
                <a:sym typeface="Wingdings" pitchFamily="2" charset="2"/>
              </a:rPr>
              <a:t>STOP</a:t>
            </a:r>
            <a:endParaRPr lang="it-IT" sz="2400" dirty="0" smtClean="0"/>
          </a:p>
        </p:txBody>
      </p:sp>
      <p:sp>
        <p:nvSpPr>
          <p:cNvPr id="5" name="Titolo 1"/>
          <p:cNvSpPr>
            <a:spLocks noGrp="1"/>
          </p:cNvSpPr>
          <p:nvPr>
            <p:ph type="title"/>
          </p:nvPr>
        </p:nvSpPr>
        <p:spPr/>
        <p:txBody>
          <a:bodyPr rtlCol="0">
            <a:normAutofit/>
          </a:bodyPr>
          <a:lstStyle/>
          <a:p>
            <a:pPr eaLnBrk="1" fontAlgn="auto" hangingPunct="1">
              <a:spcAft>
                <a:spcPts val="0"/>
              </a:spcAft>
              <a:defRPr/>
            </a:pPr>
            <a:r>
              <a:rPr lang="it-IT" sz="2000" b="1" dirty="0" smtClean="0">
                <a:solidFill>
                  <a:schemeClr val="accent1">
                    <a:lumMod val="75000"/>
                  </a:schemeClr>
                </a:solidFill>
              </a:rPr>
              <a:t/>
            </a:r>
            <a:br>
              <a:rPr lang="it-IT" sz="2000" b="1" dirty="0" smtClean="0">
                <a:solidFill>
                  <a:schemeClr val="accent1">
                    <a:lumMod val="75000"/>
                  </a:schemeClr>
                </a:solidFill>
              </a:rPr>
            </a:br>
            <a:r>
              <a:rPr lang="it-IT" sz="2400" b="1" dirty="0" err="1" smtClean="0">
                <a:solidFill>
                  <a:srgbClr val="FF3300"/>
                </a:solidFill>
              </a:rPr>
              <a:t>Method</a:t>
            </a:r>
            <a:r>
              <a:rPr lang="it-IT" sz="2400" b="1" dirty="0" smtClean="0">
                <a:solidFill>
                  <a:srgbClr val="FF3300"/>
                </a:solidFill>
              </a:rPr>
              <a:t> and </a:t>
            </a:r>
            <a:r>
              <a:rPr lang="it-IT" sz="2400" b="1" dirty="0" err="1" smtClean="0">
                <a:solidFill>
                  <a:srgbClr val="FF3300"/>
                </a:solidFill>
              </a:rPr>
              <a:t>materials</a:t>
            </a:r>
            <a:r>
              <a:rPr lang="it-IT" sz="2400" b="1" dirty="0" smtClean="0">
                <a:solidFill>
                  <a:srgbClr val="FF3300"/>
                </a:solidFill>
              </a:rPr>
              <a:t> </a:t>
            </a:r>
            <a:r>
              <a:rPr lang="it-IT" sz="2400" b="1" dirty="0" err="1" smtClean="0">
                <a:solidFill>
                  <a:srgbClr val="FF3300"/>
                </a:solidFill>
              </a:rPr>
              <a:t>of</a:t>
            </a:r>
            <a:r>
              <a:rPr lang="it-IT" sz="2400" b="1" dirty="0" smtClean="0">
                <a:solidFill>
                  <a:srgbClr val="FF3300"/>
                </a:solidFill>
              </a:rPr>
              <a:t> ISIDE-BT-1 </a:t>
            </a:r>
            <a:r>
              <a:rPr lang="it-IT" sz="2400" b="1" dirty="0" err="1" smtClean="0">
                <a:solidFill>
                  <a:srgbClr val="FF3300"/>
                </a:solidFill>
              </a:rPr>
              <a:t>study</a:t>
            </a:r>
            <a:r>
              <a:rPr lang="it-IT" sz="2400" b="1" dirty="0" smtClean="0">
                <a:solidFill>
                  <a:srgbClr val="FF0000"/>
                </a:solidFill>
              </a:rPr>
              <a:t/>
            </a:r>
            <a:br>
              <a:rPr lang="it-IT" sz="2400" b="1" dirty="0" smtClean="0">
                <a:solidFill>
                  <a:srgbClr val="FF0000"/>
                </a:solidFill>
              </a:rPr>
            </a:br>
            <a:endParaRPr lang="it-IT" sz="2400" i="1" u="sng" dirty="0">
              <a:solidFill>
                <a:schemeClr val="accent1">
                  <a:lumMod val="75000"/>
                </a:schemeClr>
              </a:solidFill>
            </a:endParaRPr>
          </a:p>
        </p:txBody>
      </p:sp>
      <p:sp>
        <p:nvSpPr>
          <p:cNvPr id="6" name="Freccia a destra 5"/>
          <p:cNvSpPr/>
          <p:nvPr/>
        </p:nvSpPr>
        <p:spPr>
          <a:xfrm>
            <a:off x="3571873" y="2857496"/>
            <a:ext cx="64293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7" name="Freccia a destra 6"/>
          <p:cNvSpPr/>
          <p:nvPr/>
        </p:nvSpPr>
        <p:spPr>
          <a:xfrm>
            <a:off x="3571868" y="3571876"/>
            <a:ext cx="64293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8" name="Freccia in giù 7"/>
          <p:cNvSpPr/>
          <p:nvPr/>
        </p:nvSpPr>
        <p:spPr>
          <a:xfrm rot="2220625">
            <a:off x="4978109" y="3774533"/>
            <a:ext cx="112315" cy="4512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9" name="Freccia in giù 8"/>
          <p:cNvSpPr/>
          <p:nvPr/>
        </p:nvSpPr>
        <p:spPr>
          <a:xfrm rot="20033221">
            <a:off x="5648169" y="3793667"/>
            <a:ext cx="127482" cy="4032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0" name="Freccia in giù 9"/>
          <p:cNvSpPr/>
          <p:nvPr/>
        </p:nvSpPr>
        <p:spPr>
          <a:xfrm>
            <a:off x="3214678" y="4500573"/>
            <a:ext cx="142875" cy="3571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1" name="Freccia in giù 10"/>
          <p:cNvSpPr/>
          <p:nvPr/>
        </p:nvSpPr>
        <p:spPr>
          <a:xfrm>
            <a:off x="5857885" y="4500570"/>
            <a:ext cx="142875" cy="3571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
        <p:nvSpPr>
          <p:cNvPr id="12" name="Freccia a destra 11"/>
          <p:cNvSpPr/>
          <p:nvPr/>
        </p:nvSpPr>
        <p:spPr>
          <a:xfrm>
            <a:off x="3500430" y="5572140"/>
            <a:ext cx="642937" cy="1428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2040</TotalTime>
  <Words>1418</Words>
  <Application>Microsoft Office PowerPoint</Application>
  <PresentationFormat>Presentazione su schermo (4:3)</PresentationFormat>
  <Paragraphs>387</Paragraphs>
  <Slides>15</Slides>
  <Notes>12</Notes>
  <HiddenSlides>0</HiddenSlides>
  <MMClips>0</MMClips>
  <ScaleCrop>false</ScaleCrop>
  <HeadingPairs>
    <vt:vector size="4" baseType="variant">
      <vt:variant>
        <vt:lpstr>Tema</vt:lpstr>
      </vt:variant>
      <vt:variant>
        <vt:i4>1</vt:i4>
      </vt:variant>
      <vt:variant>
        <vt:lpstr>Titoli diapositive</vt:lpstr>
      </vt:variant>
      <vt:variant>
        <vt:i4>15</vt:i4>
      </vt:variant>
    </vt:vector>
  </HeadingPairs>
  <TitlesOfParts>
    <vt:vector size="16" baseType="lpstr">
      <vt:lpstr>Tema di Office</vt:lpstr>
      <vt:lpstr>POSTOPERATIVE CHEMORADIATION OF GLIOBLASTOMA MULTIFORME  (ISIDE-BT PHASE I STUDY)</vt:lpstr>
      <vt:lpstr> Rationale for IMRT SIB in GBM </vt:lpstr>
      <vt:lpstr>    ISIDE-BT-1: IMRT SIB Dose Escalation in Brain Tumors-1   </vt:lpstr>
      <vt:lpstr>ISIDE-BT-1  IMRT SIB Dose Escalation in Brain Tumors-1 </vt:lpstr>
      <vt:lpstr> Method and materials of ISIDE-BT-1 study </vt:lpstr>
      <vt:lpstr> Method and materials of ISIDE-BT-1 study </vt:lpstr>
      <vt:lpstr>    Method and materials of ISIDE-BT-1 study  Study design  </vt:lpstr>
      <vt:lpstr>Presentazione standard di PowerPoint</vt:lpstr>
      <vt:lpstr> Method and materials of ISIDE-BT-1 study </vt:lpstr>
      <vt:lpstr> Method and materials of ISIDE-BT-1 study </vt:lpstr>
      <vt:lpstr>Results of ISIDE-BT-1 study </vt:lpstr>
      <vt:lpstr>Results of ISIDE-BT-1 study </vt:lpstr>
      <vt:lpstr>Results of ISIDE-BT-1 study</vt:lpstr>
      <vt:lpstr>Results of ISIDE-BT-1 study</vt:lpstr>
      <vt:lpstr>Results of ISIDE-BT-1 study</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PHASE I DOSE-ESCALATION STUDY  (ISIDE-BT-1) OF ACCELERATED IMRT WITH TEMOZOLOMIDE IN PATIENTS WITH GLIOBLASTOMA</dc:title>
  <dc:creator>.</dc:creator>
  <cp:lastModifiedBy>tecno</cp:lastModifiedBy>
  <cp:revision>178</cp:revision>
  <dcterms:created xsi:type="dcterms:W3CDTF">2010-02-10T15:03:00Z</dcterms:created>
  <dcterms:modified xsi:type="dcterms:W3CDTF">2010-11-13T09:17:27Z</dcterms:modified>
</cp:coreProperties>
</file>