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79" r:id="rId3"/>
    <p:sldId id="284" r:id="rId4"/>
    <p:sldId id="280" r:id="rId5"/>
    <p:sldId id="286" r:id="rId6"/>
    <p:sldId id="285" r:id="rId7"/>
    <p:sldId id="261" r:id="rId8"/>
    <p:sldId id="263" r:id="rId9"/>
    <p:sldId id="264" r:id="rId10"/>
    <p:sldId id="288" r:id="rId11"/>
    <p:sldId id="289" r:id="rId12"/>
    <p:sldId id="290" r:id="rId13"/>
    <p:sldId id="267" r:id="rId14"/>
    <p:sldId id="293" r:id="rId1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B9631B5-78F2-41C9-869B-9F39066F8104}" styleName="Stile medio 3 - 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2" autoAdjust="0"/>
    <p:restoredTop sz="93322" autoAdjust="0"/>
  </p:normalViewPr>
  <p:slideViewPr>
    <p:cSldViewPr snapToGrid="0" snapToObjects="1">
      <p:cViewPr>
        <p:scale>
          <a:sx n="100" d="100"/>
          <a:sy n="100" d="100"/>
        </p:scale>
        <p:origin x="-348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EE508-E51D-2540-A845-26677C1ECBC5}" type="datetimeFigureOut">
              <a:rPr lang="it-IT" smtClean="0"/>
              <a:pPr/>
              <a:t>16/11/2010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59F13-8ADD-D04C-92D2-1B59B87B429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6865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Aggiustare:</a:t>
            </a:r>
            <a:r>
              <a:rPr lang="it-IT" baseline="0" dirty="0" smtClean="0"/>
              <a:t> aggiungere CERCHI guida presentazione + effetti!! </a:t>
            </a:r>
            <a:r>
              <a:rPr lang="it-IT" baseline="0" dirty="0" err="1" smtClean="0"/>
              <a:t>Biblio</a:t>
            </a:r>
            <a:r>
              <a:rPr lang="it-IT" baseline="0" dirty="0" smtClean="0"/>
              <a:t>, colori: ok! TIMING!!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margin of 10 mm from GTV to CTV was given; CTV-PTV enlargement was also 10 mm. By the start of the second cycle of chemotherapy, low-dose radiation was delivered at a dose per fraction of 20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 fractions per day, 2 days per drug administration; fractions had to be separated by at least 6-hour interval. A minimum of 3 concomitant cycles were planned, so that the smallest total dose delivered could be no less than 480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margin of 10 mm from GTV to CTV was given; CTV-PTV enlargement was also 10 mm. By the start of the second cycle of chemotherapy, low-dose radiation was delivered at a dose per fraction of 20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 fractions per day, 2 days per drug administration; fractions had to be separated by at least 6-hour interval. A minimum of 3 concomitant cycles were planned, so that the smallest total dose delivered could be no less than 480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margin of 10 mm from GTV to CTV was given; CTV-PTV enlargement was also 10 mm. By the start of the second cycle of chemotherapy, low-dose radiation was delivered at a dose per fraction of 20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 fractions per day, 2 days per drug administration; fractions had to be separated by at least 6-hour interval. A minimum of 3 concomitant cycles were planned, so that the smallest total dose delivered could be no less than 480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1250 </a:t>
            </a:r>
            <a:r>
              <a:rPr lang="it-IT" dirty="0" err="1" smtClean="0"/>
              <a:t>Gem</a:t>
            </a:r>
            <a:r>
              <a:rPr lang="it-IT" dirty="0" smtClean="0"/>
              <a:t> 1-8 </a:t>
            </a:r>
            <a:r>
              <a:rPr lang="it-IT" dirty="0" err="1" smtClean="0"/>
              <a:t>q</a:t>
            </a:r>
            <a:r>
              <a:rPr lang="it-IT" dirty="0" smtClean="0"/>
              <a:t> 21, 60 </a:t>
            </a:r>
            <a:r>
              <a:rPr lang="it-IT" dirty="0" err="1" smtClean="0"/>
              <a:t>cgy</a:t>
            </a:r>
            <a:r>
              <a:rPr lang="it-IT" dirty="0" smtClean="0"/>
              <a:t> per frazione, dose totale </a:t>
            </a:r>
            <a:r>
              <a:rPr lang="it-IT" dirty="0" err="1" smtClean="0"/>
              <a:t>rt</a:t>
            </a:r>
            <a:r>
              <a:rPr lang="it-IT" dirty="0" smtClean="0"/>
              <a:t> 19.2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4</a:t>
            </a:r>
            <a:r>
              <a:rPr lang="it-IT" baseline="0" dirty="0" smtClean="0"/>
              <a:t> cicli. </a:t>
            </a:r>
            <a:r>
              <a:rPr lang="it-IT" baseline="0" dirty="0" err="1" smtClean="0"/>
              <a:t>1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pz</a:t>
            </a:r>
            <a:r>
              <a:rPr lang="it-IT" baseline="0" dirty="0" smtClean="0"/>
              <a:t> resezione r0, NED a 19 mesi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Parliamo</a:t>
            </a:r>
            <a:r>
              <a:rPr lang="it-IT" baseline="0" dirty="0" smtClean="0"/>
              <a:t> di piccole dosi, evidenze </a:t>
            </a:r>
            <a:r>
              <a:rPr lang="it-IT" baseline="0" dirty="0" err="1" smtClean="0"/>
              <a:t>lab</a:t>
            </a:r>
            <a:r>
              <a:rPr lang="it-IT" baseline="0" dirty="0" smtClean="0"/>
              <a:t> hanno dimostrato che per dosi inferiori ad </a:t>
            </a:r>
            <a:r>
              <a:rPr lang="it-IT" baseline="0" dirty="0" err="1" smtClean="0"/>
              <a:t>1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gy</a:t>
            </a:r>
            <a:r>
              <a:rPr lang="it-IT" baseline="0" dirty="0" smtClean="0"/>
              <a:t> esiste nella curva dose-risposta alle </a:t>
            </a:r>
            <a:r>
              <a:rPr lang="it-IT" baseline="0" dirty="0" err="1" smtClean="0"/>
              <a:t>rad</a:t>
            </a:r>
            <a:r>
              <a:rPr lang="it-IT" baseline="0" dirty="0" smtClean="0"/>
              <a:t> un andamento diverso rispetto a &gt;1gy, sottostimato dal modello lineare quadratico, con una curva molto più ripida, specie per dosi </a:t>
            </a:r>
            <a:r>
              <a:rPr lang="it-IT" baseline="0" dirty="0" err="1" smtClean="0"/>
              <a:t>inf</a:t>
            </a:r>
            <a:r>
              <a:rPr lang="it-IT" baseline="0" dirty="0" smtClean="0"/>
              <a:t> 0.5 </a:t>
            </a:r>
            <a:r>
              <a:rPr lang="it-IT" baseline="0" dirty="0" err="1" smtClean="0"/>
              <a:t>gy</a:t>
            </a:r>
            <a:r>
              <a:rPr lang="it-IT" baseline="0" dirty="0" smtClean="0"/>
              <a:t>, si parla di HRS. Questa HRS è seguita viceversa da una relativa, per unità di dose, aumento di </a:t>
            </a:r>
            <a:r>
              <a:rPr lang="it-IT" baseline="0" dirty="0" err="1" smtClean="0"/>
              <a:t>radioresistenza</a:t>
            </a:r>
            <a:r>
              <a:rPr lang="it-IT" baseline="0" dirty="0" smtClean="0"/>
              <a:t>, IRR. L’HRS si traduce in un aumento netto dell’</a:t>
            </a:r>
            <a:r>
              <a:rPr lang="it-IT" baseline="0" dirty="0" err="1" smtClean="0"/>
              <a:t>apoptosi</a:t>
            </a:r>
            <a:r>
              <a:rPr lang="it-IT" baseline="0" dirty="0" smtClean="0"/>
              <a:t> cellulare radio-indotta, </a:t>
            </a:r>
            <a:r>
              <a:rPr lang="it-IT" baseline="0" dirty="0" err="1" smtClean="0"/>
              <a:t>giustificata…</a:t>
            </a:r>
            <a:r>
              <a:rPr lang="it-IT" baseline="0" dirty="0" smtClean="0"/>
              <a:t>.”trova il suo razionale </a:t>
            </a:r>
            <a:r>
              <a:rPr lang="it-IT" baseline="0" dirty="0" err="1" smtClean="0"/>
              <a:t>biologico…</a:t>
            </a:r>
            <a:r>
              <a:rPr lang="it-IT" baseline="0" dirty="0" smtClean="0"/>
              <a:t>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…dal</a:t>
            </a:r>
            <a:r>
              <a:rPr lang="it-IT" dirty="0" smtClean="0"/>
              <a:t> fatto</a:t>
            </a:r>
            <a:r>
              <a:rPr lang="it-IT" baseline="0" dirty="0" smtClean="0"/>
              <a:t> che per livelli di dose inferiori a 0,4 </a:t>
            </a:r>
            <a:r>
              <a:rPr lang="it-IT" baseline="0" dirty="0" err="1" smtClean="0"/>
              <a:t>gy</a:t>
            </a:r>
            <a:r>
              <a:rPr lang="it-IT" baseline="0" dirty="0" smtClean="0"/>
              <a:t>, si realizza, nella fase g2 del ciclo cellulare, la mancata attivazione di un checkpoint cellulare che dunque consente a cellule danneggiate a livello di dna di progredire nel ciclo e dunque di entrare in fase </a:t>
            </a:r>
            <a:r>
              <a:rPr lang="it-IT" baseline="0" dirty="0" err="1" smtClean="0"/>
              <a:t>M</a:t>
            </a:r>
            <a:r>
              <a:rPr lang="it-IT" baseline="0" dirty="0" smtClean="0"/>
              <a:t> ed andare in </a:t>
            </a:r>
            <a:r>
              <a:rPr lang="it-IT" baseline="0" dirty="0" err="1" smtClean="0"/>
              <a:t>apoptosi</a:t>
            </a:r>
            <a:r>
              <a:rPr lang="it-IT" baseline="0" dirty="0" smtClean="0"/>
              <a:t>; </a:t>
            </a:r>
            <a:r>
              <a:rPr lang="it-IT" baseline="0" dirty="0" err="1" smtClean="0"/>
              <a:t>cio’</a:t>
            </a:r>
            <a:r>
              <a:rPr lang="it-IT" baseline="0" dirty="0" smtClean="0"/>
              <a:t> è giustificato dal fatto che tale checkpoint ha una soglia di attivazione dose dipendente. Importanza dunque di chemioterapici sincronizzanti in fase G2, sinergia! </a:t>
            </a:r>
            <a:r>
              <a:rPr lang="it-IT" baseline="0" dirty="0" err="1" smtClean="0"/>
              <a:t>Effetto-chemiopotenziante</a:t>
            </a:r>
            <a:r>
              <a:rPr lang="it-IT" baseline="0" dirty="0" smtClean="0"/>
              <a:t> specie se questa piccola dose è somministrata in ultrafrazionamento in concomitanza con </a:t>
            </a:r>
            <a:r>
              <a:rPr lang="it-IT" baseline="0" dirty="0" err="1" smtClean="0"/>
              <a:t>ct</a:t>
            </a:r>
            <a:r>
              <a:rPr lang="it-IT" baseline="0" dirty="0" smtClean="0"/>
              <a:t>, esperienze cliniche, prima su HN con tassi di ORR alti!</a:t>
            </a:r>
          </a:p>
          <a:p>
            <a:r>
              <a:rPr lang="it-IT" baseline="0" dirty="0" smtClean="0"/>
              <a:t>..oltre che ad andare ad esplorare tale effetto sinergico della </a:t>
            </a:r>
            <a:r>
              <a:rPr lang="it-IT" baseline="0" dirty="0" err="1" smtClean="0"/>
              <a:t>rt</a:t>
            </a:r>
            <a:r>
              <a:rPr lang="it-IT" baseline="0" dirty="0" smtClean="0"/>
              <a:t> a piccole dosi con i </a:t>
            </a:r>
            <a:r>
              <a:rPr lang="it-IT" baseline="0" dirty="0" err="1" smtClean="0"/>
              <a:t>ct</a:t>
            </a:r>
            <a:r>
              <a:rPr lang="it-IT" baseline="0" dirty="0" smtClean="0"/>
              <a:t>, oggetto di interesse del nostro studio è il </a:t>
            </a:r>
            <a:r>
              <a:rPr lang="it-IT" baseline="0" dirty="0" err="1" smtClean="0"/>
              <a:t>bevacizumab…</a:t>
            </a:r>
            <a:r>
              <a:rPr lang="it-IT" baseline="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Mettere: qualcosa </a:t>
            </a:r>
            <a:r>
              <a:rPr lang="it-IT" dirty="0" err="1" smtClean="0"/>
              <a:t>Bevacizumab</a:t>
            </a:r>
            <a:r>
              <a:rPr lang="it-IT" dirty="0" smtClean="0"/>
              <a:t> al volo; qualcosa su </a:t>
            </a:r>
            <a:r>
              <a:rPr lang="it-IT" dirty="0" err="1" smtClean="0"/>
              <a:t>folfiri-Beva</a:t>
            </a:r>
            <a:r>
              <a:rPr lang="it-IT" dirty="0" smtClean="0"/>
              <a:t>.</a:t>
            </a:r>
            <a:r>
              <a:rPr lang="it-IT" baseline="0" dirty="0" smtClean="0"/>
              <a:t> Altra </a:t>
            </a:r>
            <a:r>
              <a:rPr lang="it-IT" baseline="0" dirty="0" err="1" smtClean="0"/>
              <a:t>diapo</a:t>
            </a:r>
            <a:r>
              <a:rPr lang="it-IT" baseline="0" dirty="0" smtClean="0"/>
              <a:t>: perché </a:t>
            </a:r>
            <a:r>
              <a:rPr lang="it-IT" baseline="0" dirty="0" err="1" smtClean="0"/>
              <a:t>imp</a:t>
            </a:r>
            <a:r>
              <a:rPr lang="it-IT" baseline="0" dirty="0" smtClean="0"/>
              <a:t> interazione con RT? </a:t>
            </a:r>
            <a:r>
              <a:rPr lang="it-IT" baseline="0" dirty="0" err="1" smtClean="0"/>
              <a:t>Overgaard-Willett</a:t>
            </a:r>
            <a:r>
              <a:rPr lang="it-IT" baseline="0" dirty="0" smtClean="0"/>
              <a:t>; poi OBIETTIVO studio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latin typeface="Arial" charset="0"/>
                <a:cs typeface="Arial" charset="0"/>
              </a:rPr>
              <a:t>La vera rivoluzione nell’approccio sistemico alla malattia metastatica del colon-retto è stata rappresentata dalla registrazione, da parte del FDA, nel 2004, del BEVACIZUMAB, inibitore del VEGF che ha contribuito significativamente al miglioramento delle risposte e della stabilizzazione della malattia metastatica. </a:t>
            </a:r>
          </a:p>
          <a:p>
            <a:r>
              <a:rPr lang="it-IT" dirty="0" smtClean="0"/>
              <a:t>L’effetto benefico</a:t>
            </a:r>
            <a:r>
              <a:rPr lang="it-IT" baseline="0" dirty="0" smtClean="0"/>
              <a:t> del </a:t>
            </a:r>
            <a:r>
              <a:rPr lang="it-IT" baseline="0" dirty="0" err="1" smtClean="0"/>
              <a:t>bevacizumab</a:t>
            </a:r>
            <a:r>
              <a:rPr lang="it-IT" baseline="0" dirty="0" smtClean="0"/>
              <a:t> potenzia non solo i </a:t>
            </a:r>
            <a:r>
              <a:rPr lang="it-IT" baseline="0" dirty="0" err="1" smtClean="0"/>
              <a:t>ct…ma</a:t>
            </a:r>
            <a:r>
              <a:rPr lang="it-IT" baseline="0" dirty="0" smtClean="0"/>
              <a:t> attraverso la sua azione di normalizzazione della vascolarizzazione tumorale esplica anche un’azione </a:t>
            </a:r>
            <a:r>
              <a:rPr lang="it-IT" baseline="0" dirty="0" err="1" smtClean="0"/>
              <a:t>rtsensibilizzante</a:t>
            </a:r>
            <a:r>
              <a:rPr lang="it-IT" baseline="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Mettere: qualcosa </a:t>
            </a:r>
            <a:r>
              <a:rPr lang="it-IT" dirty="0" err="1" smtClean="0"/>
              <a:t>Bevacizumab</a:t>
            </a:r>
            <a:r>
              <a:rPr lang="it-IT" dirty="0" smtClean="0"/>
              <a:t> al volo; qualcosa su </a:t>
            </a:r>
            <a:r>
              <a:rPr lang="it-IT" dirty="0" err="1" smtClean="0"/>
              <a:t>folfiri-Beva</a:t>
            </a:r>
            <a:r>
              <a:rPr lang="it-IT" dirty="0" smtClean="0"/>
              <a:t>.</a:t>
            </a:r>
            <a:r>
              <a:rPr lang="it-IT" baseline="0" dirty="0" smtClean="0"/>
              <a:t> Altra </a:t>
            </a:r>
            <a:r>
              <a:rPr lang="it-IT" baseline="0" dirty="0" err="1" smtClean="0"/>
              <a:t>diapo</a:t>
            </a:r>
            <a:r>
              <a:rPr lang="it-IT" baseline="0" dirty="0" smtClean="0"/>
              <a:t>: perché </a:t>
            </a:r>
            <a:r>
              <a:rPr lang="it-IT" baseline="0" dirty="0" err="1" smtClean="0"/>
              <a:t>imp</a:t>
            </a:r>
            <a:r>
              <a:rPr lang="it-IT" baseline="0" dirty="0" smtClean="0"/>
              <a:t> interazione con RT? </a:t>
            </a:r>
            <a:r>
              <a:rPr lang="it-IT" baseline="0" dirty="0" err="1" smtClean="0"/>
              <a:t>Overgaard-Willett</a:t>
            </a:r>
            <a:r>
              <a:rPr lang="it-IT" baseline="0" dirty="0" smtClean="0"/>
              <a:t>; poi OBIETTIVO studio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latin typeface="Arial" charset="0"/>
                <a:cs typeface="Arial" charset="0"/>
              </a:rPr>
              <a:t>La vera rivoluzione nell’approccio sistemico alla malattia metastatica del colon-retto è stata rappresentata dalla registrazione, da parte del FDA, nel 2004, del BEVACIZUMAB, inibitore del VEGF che ha contribuito significativamente al miglioramento delle risposte e della stabilizzazione della malattia metastatica.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Da </a:t>
            </a:r>
            <a:r>
              <a:rPr lang="it-IT" dirty="0" err="1" smtClean="0"/>
              <a:t>overgaard</a:t>
            </a:r>
            <a:r>
              <a:rPr lang="it-IT" baseline="0" dirty="0" smtClean="0"/>
              <a:t> ricordiamo come i modificatori dell’ipossia siano </a:t>
            </a:r>
            <a:r>
              <a:rPr lang="it-IT" baseline="0" dirty="0" err="1" smtClean="0"/>
              <a:t>importanti…e</a:t>
            </a:r>
            <a:r>
              <a:rPr lang="it-IT" baseline="0" dirty="0" smtClean="0"/>
              <a:t> recenti studi fase </a:t>
            </a:r>
            <a:r>
              <a:rPr lang="it-IT" baseline="0" dirty="0" err="1" smtClean="0"/>
              <a:t>1</a:t>
            </a:r>
            <a:r>
              <a:rPr lang="it-IT" baseline="0" dirty="0" smtClean="0"/>
              <a:t> </a:t>
            </a:r>
            <a:r>
              <a:rPr lang="it-IT" baseline="0" dirty="0" err="1" smtClean="0"/>
              <a:t>2</a:t>
            </a:r>
            <a:r>
              <a:rPr lang="it-IT" baseline="0" dirty="0" smtClean="0"/>
              <a:t> nel </a:t>
            </a:r>
            <a:r>
              <a:rPr lang="it-IT" baseline="0" dirty="0" err="1" smtClean="0"/>
              <a:t>k</a:t>
            </a:r>
            <a:r>
              <a:rPr lang="it-IT" baseline="0" dirty="0" smtClean="0"/>
              <a:t> retto </a:t>
            </a:r>
            <a:r>
              <a:rPr lang="it-IT" baseline="0" dirty="0" err="1" smtClean="0"/>
              <a:t>loc</a:t>
            </a:r>
            <a:r>
              <a:rPr lang="it-IT" baseline="0" dirty="0" smtClean="0"/>
              <a:t> avanzato in </a:t>
            </a:r>
            <a:r>
              <a:rPr lang="it-IT" baseline="0" dirty="0" err="1" smtClean="0"/>
              <a:t>nad</a:t>
            </a:r>
            <a:r>
              <a:rPr lang="it-IT" baseline="0" dirty="0" smtClean="0"/>
              <a:t> confermerebbero tale </a:t>
            </a:r>
            <a:r>
              <a:rPr lang="it-IT" baseline="0" dirty="0" err="1" smtClean="0"/>
              <a:t>sinergia…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1200" dirty="0" smtClean="0"/>
              <a:t>Obiettivo</a:t>
            </a:r>
            <a:r>
              <a:rPr lang="it-IT" sz="1200" baseline="0" dirty="0" smtClean="0"/>
              <a:t> dello studio; collegamento con background: TESTARE l’ipotesi di sinergia reciproca tra un trattamento </a:t>
            </a:r>
            <a:r>
              <a:rPr lang="it-IT" sz="1200" baseline="0" dirty="0" err="1" smtClean="0"/>
              <a:t>poli-CT</a:t>
            </a:r>
            <a:r>
              <a:rPr lang="it-IT" sz="1200" baseline="0" dirty="0" smtClean="0"/>
              <a:t> e RT che si esplicherebbe mediante un effetto </a:t>
            </a:r>
            <a:r>
              <a:rPr lang="it-IT" sz="1200" baseline="0" dirty="0" err="1" smtClean="0"/>
              <a:t>radio-sensibiizzante</a:t>
            </a:r>
            <a:r>
              <a:rPr lang="it-IT" sz="1200" baseline="0" dirty="0" smtClean="0"/>
              <a:t>, da un lato, e di </a:t>
            </a:r>
            <a:r>
              <a:rPr lang="it-IT" sz="1200" baseline="0" dirty="0" err="1" smtClean="0"/>
              <a:t>chemo-enhancement</a:t>
            </a:r>
            <a:r>
              <a:rPr lang="it-IT" sz="1200" baseline="0" dirty="0" smtClean="0"/>
              <a:t>, dall’altra    IMP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margin of 10 mm from GTV to CTV was given; CTV-PTV enlargement was also 10 mm. By the start of the second cycle of chemotherapy, low-dose radiation was delivered at a dose per fraction of 20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 fractions per day, 2 days per drug administration; fractions had to be separated by at least 6-hour interval. A minimum of 3 concomitant cycles were planned, so that the smallest total dose delivered could be no less than 480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cGy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59F13-8ADD-D04C-92D2-1B59B87B429B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CB8625A-A662-BA49-BB78-6CBDF33CC995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7DA0214-A715-D643-B7BB-5F623BD7B77D}" type="slidenum">
              <a:rPr lang="it-IT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8738" y="152400"/>
            <a:ext cx="8964612" cy="3495517"/>
          </a:xfrm>
        </p:spPr>
        <p:txBody>
          <a:bodyPr/>
          <a:lstStyle/>
          <a:p>
            <a: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latin typeface="Verdana"/>
                <a:ea typeface="Times New Roman" charset="0"/>
                <a:cs typeface="Verdana"/>
              </a:rPr>
            </a:br>
            <a: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Esperienza preliminare </a:t>
            </a:r>
            <a:b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di un trattamento con</a:t>
            </a:r>
            <a:b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Radioterapia a basse dosi e</a:t>
            </a:r>
            <a:b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8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Bevacizumab</a:t>
            </a:r>
            <a: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concomitante</a:t>
            </a:r>
            <a:br>
              <a:rPr lang="it-IT" sz="28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/>
            </a:r>
            <a:b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err="1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RA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dio</a:t>
            </a:r>
            <a:r>
              <a:rPr lang="it-IT" sz="2400" b="1" i="1" dirty="0" err="1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CHE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moterapy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with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L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ow 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fractionation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in 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metastatic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colo-rectal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err="1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cancer</a:t>
            </a:r>
            <a:r>
              <a:rPr lang="it-IT" sz="24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[RACHEL </a:t>
            </a:r>
            <a:r>
              <a:rPr lang="it-IT" sz="2400" b="1" i="1" dirty="0" err="1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–</a:t>
            </a:r>
            <a:r>
              <a:rPr lang="it-IT" sz="2400" b="1" i="1" dirty="0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 </a:t>
            </a:r>
            <a:r>
              <a:rPr lang="it-IT" sz="2400" b="1" i="1" dirty="0" err="1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mCRC</a:t>
            </a:r>
            <a:r>
              <a:rPr lang="it-IT" sz="2400" b="1" i="1" dirty="0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>]</a:t>
            </a:r>
            <a: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36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/>
            </a:r>
            <a:br>
              <a:rPr lang="it-IT" sz="36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  <a:t/>
            </a:r>
            <a:br>
              <a:rPr lang="it-IT" sz="3200" b="1" i="1" dirty="0" smtClean="0">
                <a:solidFill>
                  <a:schemeClr val="tx1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Times New Roman" charset="0"/>
                <a:cs typeface="Verdana"/>
              </a:rPr>
            </a:br>
            <a:endParaRPr lang="it-IT" sz="3200" dirty="0">
              <a:solidFill>
                <a:srgbClr val="FF0000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7650" y="3771900"/>
            <a:ext cx="87122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it-IT" sz="1400" i="1" dirty="0" err="1">
                <a:latin typeface="Arial (Corpo)"/>
                <a:cs typeface="Arial (Corpo)"/>
              </a:rPr>
              <a:t>Bonomo</a:t>
            </a:r>
            <a:r>
              <a:rPr lang="it-IT" sz="1400" i="1" dirty="0">
                <a:latin typeface="Arial (Corpo)"/>
                <a:cs typeface="Arial (Corpo)"/>
              </a:rPr>
              <a:t> Pierluigi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Tambaro</a:t>
            </a:r>
            <a:r>
              <a:rPr lang="it-IT" sz="1400" i="1" dirty="0" smtClean="0">
                <a:latin typeface="Arial (Corpo)"/>
                <a:cs typeface="Arial (Corpo)"/>
              </a:rPr>
              <a:t> Rosa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Massaccesi</a:t>
            </a:r>
            <a:r>
              <a:rPr lang="it-IT" sz="1400" i="1" dirty="0" smtClean="0">
                <a:latin typeface="Arial (Corpo)"/>
                <a:cs typeface="Arial (Corpo)"/>
              </a:rPr>
              <a:t> Mariangela </a:t>
            </a:r>
            <a:r>
              <a:rPr lang="it-IT" sz="1400" i="1" baseline="30000" dirty="0" err="1" smtClean="0">
                <a:latin typeface="Arial (Corpo)"/>
                <a:cs typeface="Arial (Corpo)"/>
              </a:rPr>
              <a:t>1</a:t>
            </a:r>
            <a:r>
              <a:rPr lang="it-IT" sz="1400" i="1" dirty="0" smtClean="0">
                <a:latin typeface="Arial (Corpo)"/>
                <a:cs typeface="Arial (Corpo)"/>
              </a:rPr>
              <a:t>, Macchia </a:t>
            </a:r>
            <a:r>
              <a:rPr lang="it-IT" sz="1400" i="1" dirty="0">
                <a:latin typeface="Arial (Corpo)"/>
                <a:cs typeface="Arial (Corpo)"/>
              </a:rPr>
              <a:t>Gabriella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>
                <a:latin typeface="Arial (Corpo)"/>
                <a:cs typeface="Arial (Corpo)"/>
              </a:rPr>
              <a:t>, </a:t>
            </a:r>
            <a:r>
              <a:rPr lang="it-IT" sz="1400" i="1" dirty="0" err="1">
                <a:latin typeface="Arial (Corpo)"/>
                <a:cs typeface="Arial (Corpo)"/>
              </a:rPr>
              <a:t>Deodato</a:t>
            </a:r>
            <a:r>
              <a:rPr lang="it-IT" sz="1400" i="1" dirty="0">
                <a:latin typeface="Arial (Corpo)"/>
                <a:cs typeface="Arial (Corpo)"/>
              </a:rPr>
              <a:t> Francesco </a:t>
            </a:r>
            <a:r>
              <a:rPr lang="it-IT" sz="1400" i="1" baseline="30000" dirty="0" err="1" smtClean="0">
                <a:latin typeface="Arial (Corpo)"/>
                <a:cs typeface="Arial (Corpo)"/>
              </a:rPr>
              <a:t>1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Picardi</a:t>
            </a:r>
            <a:r>
              <a:rPr lang="it-IT" sz="1400" i="1" dirty="0" smtClean="0">
                <a:latin typeface="Arial (Corpo)"/>
                <a:cs typeface="Arial (Corpo)"/>
              </a:rPr>
              <a:t> Vincenzo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>
                <a:latin typeface="Arial (Corpo)"/>
                <a:cs typeface="Arial (Corpo)"/>
              </a:rPr>
              <a:t>,</a:t>
            </a:r>
            <a:r>
              <a:rPr lang="it-IT" sz="1400" i="1" dirty="0" smtClean="0">
                <a:latin typeface="Arial (Corpo)"/>
                <a:cs typeface="Arial (Corpo)"/>
              </a:rPr>
              <a:t> </a:t>
            </a:r>
            <a:r>
              <a:rPr lang="it-IT" sz="1400" i="1" dirty="0" err="1" smtClean="0">
                <a:latin typeface="Arial (Corpo)"/>
                <a:cs typeface="Arial (Corpo)"/>
              </a:rPr>
              <a:t>Montoro</a:t>
            </a:r>
            <a:r>
              <a:rPr lang="it-IT" sz="1400" i="1" dirty="0" smtClean="0">
                <a:latin typeface="Arial (Corpo)"/>
                <a:cs typeface="Arial (Corpo)"/>
              </a:rPr>
              <a:t> Caterina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>
                <a:latin typeface="Arial (Corpo)"/>
                <a:cs typeface="Arial (Corpo)"/>
              </a:rPr>
              <a:t>, </a:t>
            </a:r>
            <a:r>
              <a:rPr lang="it-IT" sz="1400" i="1" dirty="0" err="1">
                <a:latin typeface="Arial (Corpo)"/>
                <a:cs typeface="Arial (Corpo)"/>
              </a:rPr>
              <a:t>Mignogna</a:t>
            </a:r>
            <a:r>
              <a:rPr lang="it-IT" sz="1400" i="1" dirty="0">
                <a:latin typeface="Arial (Corpo)"/>
                <a:cs typeface="Arial (Corpo)"/>
              </a:rPr>
              <a:t> Samantha</a:t>
            </a:r>
            <a:r>
              <a:rPr lang="it-IT" sz="1400" i="1" dirty="0" smtClean="0">
                <a:latin typeface="Arial (Corpo)"/>
                <a:cs typeface="Arial (Corpo)"/>
              </a:rPr>
              <a:t>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Vaccarella</a:t>
            </a:r>
            <a:r>
              <a:rPr lang="it-IT" sz="1400" i="1" dirty="0" smtClean="0">
                <a:latin typeface="Arial (Corpo)"/>
                <a:cs typeface="Arial (Corpo)"/>
              </a:rPr>
              <a:t> Maria Pia </a:t>
            </a:r>
            <a:r>
              <a:rPr lang="it-IT" sz="1400" i="1" baseline="30000" dirty="0" err="1">
                <a:latin typeface="Arial (Corpo)"/>
                <a:cs typeface="Arial (Corpo)"/>
              </a:rPr>
              <a:t>1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Tomei</a:t>
            </a:r>
            <a:r>
              <a:rPr lang="it-IT" sz="1400" i="1" dirty="0" smtClean="0">
                <a:latin typeface="Arial (Corpo)"/>
                <a:cs typeface="Arial (Corpo)"/>
              </a:rPr>
              <a:t> Federica </a:t>
            </a:r>
            <a:r>
              <a:rPr lang="it-IT" sz="1400" i="1" baseline="30000" dirty="0" err="1">
                <a:latin typeface="Arial (Corpo)"/>
                <a:cs typeface="Arial (Corpo)"/>
              </a:rPr>
              <a:t>2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</a:p>
          <a:p>
            <a:pPr algn="just"/>
            <a:r>
              <a:rPr lang="it-IT" sz="1400" i="1" dirty="0" smtClean="0">
                <a:latin typeface="Arial (Corpo)"/>
                <a:cs typeface="Arial (Corpo)"/>
              </a:rPr>
              <a:t>Di </a:t>
            </a:r>
            <a:r>
              <a:rPr lang="it-IT" sz="1400" i="1" dirty="0" err="1" smtClean="0">
                <a:latin typeface="Arial (Corpo)"/>
                <a:cs typeface="Arial (Corpo)"/>
              </a:rPr>
              <a:t>Lullo</a:t>
            </a:r>
            <a:r>
              <a:rPr lang="it-IT" sz="1400" i="1" dirty="0" smtClean="0">
                <a:latin typeface="Arial (Corpo)"/>
                <a:cs typeface="Arial (Corpo)"/>
              </a:rPr>
              <a:t> Liberato </a:t>
            </a:r>
            <a:r>
              <a:rPr lang="it-IT" sz="1400" i="1" baseline="30000" dirty="0" err="1">
                <a:latin typeface="Arial (Corpo)"/>
                <a:cs typeface="Arial (Corpo)"/>
              </a:rPr>
              <a:t>2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Travaglini</a:t>
            </a:r>
            <a:r>
              <a:rPr lang="it-IT" sz="1400" i="1" dirty="0" smtClean="0">
                <a:latin typeface="Arial (Corpo)"/>
                <a:cs typeface="Arial (Corpo)"/>
              </a:rPr>
              <a:t> Carmine </a:t>
            </a:r>
            <a:r>
              <a:rPr lang="it-IT" sz="1400" i="1" baseline="30000" dirty="0" err="1">
                <a:latin typeface="Arial (Corpo)"/>
                <a:cs typeface="Arial (Corpo)"/>
              </a:rPr>
              <a:t>3</a:t>
            </a:r>
            <a:r>
              <a:rPr lang="it-IT" sz="1400" i="1" dirty="0">
                <a:latin typeface="Arial (Corpo)"/>
                <a:cs typeface="Arial (Corpo)"/>
              </a:rPr>
              <a:t>,</a:t>
            </a:r>
            <a:r>
              <a:rPr lang="it-IT" sz="1400" i="1" dirty="0" smtClean="0">
                <a:latin typeface="Arial (Corpo)"/>
                <a:cs typeface="Arial (Corpo)"/>
              </a:rPr>
              <a:t> </a:t>
            </a:r>
            <a:r>
              <a:rPr lang="it-IT" sz="1400" i="1" dirty="0" err="1" smtClean="0">
                <a:latin typeface="Arial (Corpo)"/>
                <a:cs typeface="Arial (Corpo)"/>
              </a:rPr>
              <a:t>Valentini</a:t>
            </a:r>
            <a:r>
              <a:rPr lang="it-IT" sz="1400" i="1" dirty="0" smtClean="0">
                <a:latin typeface="Arial (Corpo)"/>
                <a:cs typeface="Arial (Corpo)"/>
              </a:rPr>
              <a:t> Vincenzo </a:t>
            </a:r>
            <a:r>
              <a:rPr lang="it-IT" sz="1400" i="1" baseline="30000" dirty="0" err="1">
                <a:latin typeface="Arial (Corpo)"/>
                <a:cs typeface="Arial (Corpo)"/>
              </a:rPr>
              <a:t>4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 smtClean="0">
                <a:latin typeface="Arial (Corpo)"/>
                <a:cs typeface="Arial (Corpo)"/>
              </a:rPr>
              <a:t>Cellini</a:t>
            </a:r>
            <a:r>
              <a:rPr lang="it-IT" sz="1400" i="1" dirty="0" smtClean="0">
                <a:latin typeface="Arial (Corpo)"/>
                <a:cs typeface="Arial (Corpo)"/>
              </a:rPr>
              <a:t> </a:t>
            </a:r>
            <a:r>
              <a:rPr lang="it-IT" sz="1400" i="1" dirty="0" err="1" smtClean="0">
                <a:latin typeface="Arial (Corpo)"/>
                <a:cs typeface="Arial (Corpo)"/>
              </a:rPr>
              <a:t>Numa</a:t>
            </a:r>
            <a:r>
              <a:rPr lang="it-IT" sz="1400" i="1" dirty="0" smtClean="0">
                <a:latin typeface="Arial (Corpo)"/>
                <a:cs typeface="Arial (Corpo)"/>
              </a:rPr>
              <a:t> </a:t>
            </a:r>
            <a:r>
              <a:rPr lang="it-IT" sz="1400" i="1" baseline="30000" dirty="0" err="1" smtClean="0">
                <a:latin typeface="Arial (Corpo)"/>
                <a:cs typeface="Arial (Corpo)"/>
              </a:rPr>
              <a:t>4</a:t>
            </a:r>
            <a:r>
              <a:rPr lang="it-IT" sz="1400" i="1" dirty="0" smtClean="0">
                <a:latin typeface="Arial (Corpo)"/>
                <a:cs typeface="Arial (Corpo)"/>
              </a:rPr>
              <a:t>, </a:t>
            </a:r>
            <a:r>
              <a:rPr lang="it-IT" sz="1400" i="1" dirty="0" err="1">
                <a:latin typeface="Arial (Corpo)"/>
                <a:cs typeface="Arial (Corpo)"/>
              </a:rPr>
              <a:t>Morganti</a:t>
            </a:r>
            <a:r>
              <a:rPr lang="it-IT" sz="1400" i="1" dirty="0">
                <a:latin typeface="Arial (Corpo)"/>
                <a:cs typeface="Arial (Corpo)"/>
              </a:rPr>
              <a:t> Alessio Giuseppe </a:t>
            </a:r>
            <a:r>
              <a:rPr lang="it-IT" sz="1400" i="1" baseline="30000" dirty="0" err="1" smtClean="0">
                <a:latin typeface="Arial (Corpo)"/>
                <a:cs typeface="Arial (Corpo)"/>
              </a:rPr>
              <a:t>1</a:t>
            </a:r>
            <a:r>
              <a:rPr lang="it-IT" sz="1400" i="1" baseline="30000" dirty="0" smtClean="0">
                <a:latin typeface="Arial (Corpo)"/>
                <a:cs typeface="Arial (Corpo)"/>
              </a:rPr>
              <a:t> </a:t>
            </a:r>
            <a:endParaRPr lang="it-IT" sz="1400" i="1" dirty="0" smtClean="0">
              <a:latin typeface="Arial (Corpo)"/>
              <a:cs typeface="Arial (Corpo)"/>
            </a:endParaRPr>
          </a:p>
          <a:p>
            <a:pPr algn="just"/>
            <a:r>
              <a:rPr lang="it-IT" sz="1400" i="1" dirty="0" err="1" smtClean="0">
                <a:latin typeface="Arial (Corpo)"/>
                <a:cs typeface="Arial (Corpo)"/>
              </a:rPr>
              <a:t> </a:t>
            </a:r>
            <a:endParaRPr lang="it-IT" sz="1400" i="1" dirty="0" smtClean="0">
              <a:latin typeface="Arial (Corpo)"/>
              <a:cs typeface="Arial (Corpo)"/>
            </a:endParaRPr>
          </a:p>
          <a:p>
            <a:pPr algn="just"/>
            <a:r>
              <a:rPr lang="it-IT" sz="1200" i="1" dirty="0">
                <a:latin typeface="Arial (Corpo)"/>
                <a:cs typeface="Arial (Corpo)"/>
              </a:rPr>
              <a:t>Unità Operativa di </a:t>
            </a:r>
            <a:r>
              <a:rPr lang="it-IT" sz="1200" i="1" dirty="0" smtClean="0">
                <a:latin typeface="Arial (Corpo)"/>
                <a:cs typeface="Arial (Corpo)"/>
              </a:rPr>
              <a:t>Radioterapia, Unità Operativa di Terapie Palliative - Dipartimento </a:t>
            </a:r>
            <a:r>
              <a:rPr lang="it-IT" sz="1200" i="1" dirty="0">
                <a:latin typeface="Arial (Corpo)"/>
                <a:cs typeface="Arial (Corpo)"/>
              </a:rPr>
              <a:t>di </a:t>
            </a:r>
            <a:r>
              <a:rPr lang="it-IT" sz="1200" i="1" dirty="0" smtClean="0">
                <a:latin typeface="Arial (Corpo)"/>
                <a:cs typeface="Arial (Corpo)"/>
              </a:rPr>
              <a:t>Oncologia</a:t>
            </a:r>
            <a:r>
              <a:rPr lang="it-IT" sz="1200" i="1" baseline="30000" dirty="0" smtClean="0">
                <a:latin typeface="Arial (Corpo)"/>
                <a:cs typeface="Arial (Corpo)"/>
              </a:rPr>
              <a:t>1</a:t>
            </a:r>
            <a:r>
              <a:rPr lang="it-IT" sz="1200" i="1" dirty="0" smtClean="0">
                <a:latin typeface="Arial (Corpo)"/>
                <a:cs typeface="Arial (Corpo)"/>
              </a:rPr>
              <a:t>, </a:t>
            </a:r>
            <a:r>
              <a:rPr lang="it-IT" sz="1200" i="1" dirty="0">
                <a:latin typeface="Arial (Corpo)"/>
                <a:cs typeface="Arial (Corpo)"/>
              </a:rPr>
              <a:t>Università Cattolica del Sacro Cuore, Centro di Ricerca e Formazione ad Alta Tecnologia nelle Scienze </a:t>
            </a:r>
            <a:r>
              <a:rPr lang="it-IT" sz="1200" i="1" dirty="0" err="1">
                <a:latin typeface="Arial (Corpo)"/>
                <a:cs typeface="Arial (Corpo)"/>
              </a:rPr>
              <a:t>Biomediche</a:t>
            </a:r>
            <a:r>
              <a:rPr lang="it-IT" sz="1200" i="1" dirty="0">
                <a:latin typeface="Arial (Corpo)"/>
                <a:cs typeface="Arial (Corpo)"/>
              </a:rPr>
              <a:t> “Giovanni Paolo II”, Campobasso; Unità Operativa di </a:t>
            </a:r>
            <a:r>
              <a:rPr lang="it-IT" sz="1200" i="1" dirty="0" smtClean="0">
                <a:latin typeface="Arial (Corpo)"/>
                <a:cs typeface="Arial (Corpo)"/>
              </a:rPr>
              <a:t>Oncologia</a:t>
            </a:r>
            <a:r>
              <a:rPr lang="it-IT" sz="1200" i="1" baseline="30000" dirty="0">
                <a:latin typeface="Arial (Corpo)"/>
                <a:cs typeface="Arial (Corpo)"/>
              </a:rPr>
              <a:t>2</a:t>
            </a:r>
            <a:r>
              <a:rPr lang="it-IT" sz="1200" i="1" dirty="0" smtClean="0">
                <a:latin typeface="Arial (Corpo)"/>
                <a:cs typeface="Arial (Corpo)"/>
              </a:rPr>
              <a:t>, </a:t>
            </a:r>
            <a:r>
              <a:rPr lang="it-IT" sz="1200" i="1" dirty="0">
                <a:latin typeface="Arial (Corpo)"/>
                <a:cs typeface="Arial (Corpo)"/>
              </a:rPr>
              <a:t>Presidio Ospedaliero </a:t>
            </a:r>
            <a:r>
              <a:rPr lang="it-IT" sz="1200" i="1" dirty="0" smtClean="0">
                <a:latin typeface="Arial (Corpo)"/>
                <a:cs typeface="Arial (Corpo)"/>
              </a:rPr>
              <a:t>“F. </a:t>
            </a:r>
            <a:r>
              <a:rPr lang="it-IT" sz="1200" i="1" dirty="0" err="1" smtClean="0">
                <a:latin typeface="Arial (Corpo)"/>
                <a:cs typeface="Arial (Corpo)"/>
              </a:rPr>
              <a:t>Veneziale</a:t>
            </a:r>
            <a:r>
              <a:rPr lang="it-IT" sz="1200" i="1" dirty="0" smtClean="0">
                <a:latin typeface="Arial (Corpo)"/>
                <a:cs typeface="Arial (Corpo)"/>
              </a:rPr>
              <a:t>”</a:t>
            </a:r>
            <a:r>
              <a:rPr lang="it-IT" sz="1200" i="1" dirty="0">
                <a:latin typeface="Arial (Corpo)"/>
                <a:cs typeface="Arial (Corpo)"/>
              </a:rPr>
              <a:t>,</a:t>
            </a:r>
            <a:r>
              <a:rPr lang="it-IT" sz="1200" i="1" dirty="0" smtClean="0">
                <a:latin typeface="Arial (Corpo)"/>
                <a:cs typeface="Arial (Corpo)"/>
              </a:rPr>
              <a:t> Isernia; Unità Operativa di Oncologia</a:t>
            </a:r>
            <a:r>
              <a:rPr lang="it-IT" sz="1200" i="1" baseline="30000" dirty="0" smtClean="0">
                <a:latin typeface="Arial (Corpo)"/>
                <a:cs typeface="Arial (Corpo)"/>
              </a:rPr>
              <a:t>3</a:t>
            </a:r>
            <a:r>
              <a:rPr lang="it-IT" sz="1200" i="1" dirty="0" smtClean="0">
                <a:latin typeface="Arial (Corpo)"/>
                <a:cs typeface="Arial (Corpo)"/>
              </a:rPr>
              <a:t>, Presidio Ospedaliero “</a:t>
            </a:r>
            <a:r>
              <a:rPr lang="it-IT" sz="1200" i="1" dirty="0" err="1" smtClean="0">
                <a:latin typeface="Arial (Corpo)"/>
                <a:cs typeface="Arial (Corpo)"/>
              </a:rPr>
              <a:t>G.Vietri</a:t>
            </a:r>
            <a:r>
              <a:rPr lang="it-IT" sz="1200" i="1" dirty="0" smtClean="0">
                <a:latin typeface="Arial (Corpo)"/>
                <a:cs typeface="Arial (Corpo)"/>
              </a:rPr>
              <a:t>”, Larino; Unità Operativa di Radioterapia</a:t>
            </a:r>
            <a:r>
              <a:rPr lang="it-IT" sz="1200" i="1" baseline="30000" dirty="0" smtClean="0">
                <a:latin typeface="Arial (Corpo)"/>
                <a:cs typeface="Arial (Corpo)"/>
              </a:rPr>
              <a:t>4</a:t>
            </a:r>
            <a:r>
              <a:rPr lang="it-IT" sz="1200" i="1" dirty="0" smtClean="0">
                <a:latin typeface="Arial (Corpo)"/>
                <a:cs typeface="Arial (Corpo)"/>
              </a:rPr>
              <a:t>, Dipartimento di </a:t>
            </a:r>
            <a:r>
              <a:rPr lang="it-IT" sz="1200" i="1" dirty="0" err="1" smtClean="0">
                <a:latin typeface="Arial (Corpo)"/>
                <a:cs typeface="Arial (Corpo)"/>
              </a:rPr>
              <a:t>Bioimmagini</a:t>
            </a:r>
            <a:r>
              <a:rPr lang="it-IT" sz="1200" i="1" dirty="0" smtClean="0">
                <a:latin typeface="Arial (Corpo)"/>
                <a:cs typeface="Arial (Corpo)"/>
              </a:rPr>
              <a:t> e Scienze Radiologiche, Università Cattolica del Sacro Cuore, Roma.</a:t>
            </a:r>
            <a:endParaRPr lang="it-IT" sz="1200" i="1" dirty="0">
              <a:solidFill>
                <a:srgbClr val="FFFFFF"/>
              </a:solidFill>
              <a:latin typeface="Arial (Corpo)"/>
              <a:cs typeface="Arial (Corpo)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038" y="5552069"/>
            <a:ext cx="1693862" cy="121486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Risultati 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92" name="Text Box 8"/>
          <p:cNvSpPr txBox="1">
            <a:spLocks noChangeArrowheads="1"/>
          </p:cNvSpPr>
          <p:nvPr/>
        </p:nvSpPr>
        <p:spPr bwMode="auto">
          <a:xfrm>
            <a:off x="7295445" y="6553430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304800" y="1090113"/>
          <a:ext cx="3999516" cy="557282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68300"/>
                <a:gridCol w="635000"/>
                <a:gridCol w="506954"/>
                <a:gridCol w="699605"/>
                <a:gridCol w="835404"/>
                <a:gridCol w="954253"/>
              </a:tblGrid>
              <a:tr h="584955"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err="1" smtClean="0"/>
                        <a:t>Pz</a:t>
                      </a:r>
                      <a:endParaRPr lang="it-IT" sz="1100" i="1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/>
                        <a:t>Sesso</a:t>
                      </a:r>
                      <a:endParaRPr lang="it-IT" sz="1100" i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/>
                        <a:t>Età</a:t>
                      </a:r>
                      <a:endParaRPr lang="it-IT" sz="1100" i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/>
                        <a:t>Sito</a:t>
                      </a:r>
                      <a:endParaRPr lang="it-IT" sz="1100" i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/>
                        <a:t>Stadio</a:t>
                      </a:r>
                      <a:endParaRPr lang="it-IT" sz="1100" i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err="1" smtClean="0"/>
                        <a:t>N°</a:t>
                      </a:r>
                      <a:r>
                        <a:rPr lang="it-IT" sz="1100" i="1" baseline="0" dirty="0" smtClean="0"/>
                        <a:t> siti </a:t>
                      </a:r>
                    </a:p>
                    <a:p>
                      <a:pPr algn="ctr"/>
                      <a:r>
                        <a:rPr lang="it-IT" sz="1100" i="1" baseline="0" dirty="0" err="1" smtClean="0"/>
                        <a:t>M+</a:t>
                      </a:r>
                      <a:endParaRPr lang="it-IT" sz="1100" i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4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1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M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62</a:t>
                      </a:r>
                      <a:endParaRPr lang="it-IT" sz="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Retto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cT3N1bM1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r>
                        <a:rPr lang="it-IT" sz="600" dirty="0" smtClean="0"/>
                        <a:t> Fegato</a:t>
                      </a:r>
                    </a:p>
                    <a:p>
                      <a:pPr algn="ctr"/>
                      <a:r>
                        <a:rPr lang="it-IT" sz="600" dirty="0" err="1" smtClean="0"/>
                        <a:t>Pollmone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4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M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60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Colon </a:t>
                      </a:r>
                      <a:r>
                        <a:rPr lang="it-IT" sz="600" dirty="0" err="1" smtClean="0"/>
                        <a:t>sx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pT4N2b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1</a:t>
                      </a:r>
                      <a:r>
                        <a:rPr lang="it-IT" sz="600" dirty="0" smtClean="0"/>
                        <a:t> </a:t>
                      </a:r>
                    </a:p>
                    <a:p>
                      <a:pPr algn="ctr"/>
                      <a:r>
                        <a:rPr lang="it-IT" sz="600" dirty="0" err="1" smtClean="0"/>
                        <a:t>N</a:t>
                      </a:r>
                      <a:r>
                        <a:rPr lang="it-IT" sz="600" dirty="0" smtClean="0"/>
                        <a:t> </a:t>
                      </a:r>
                      <a:r>
                        <a:rPr lang="it-IT" sz="600" dirty="0" err="1" smtClean="0"/>
                        <a:t>paraortici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41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3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F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59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Colon </a:t>
                      </a:r>
                      <a:r>
                        <a:rPr lang="it-IT" sz="600" dirty="0" err="1" smtClean="0"/>
                        <a:t>trasv</a:t>
                      </a:r>
                      <a:r>
                        <a:rPr lang="it-IT" sz="600" dirty="0" smtClean="0"/>
                        <a:t>.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pT4bN0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</a:t>
                      </a:r>
                    </a:p>
                    <a:p>
                      <a:pPr algn="ctr"/>
                      <a:r>
                        <a:rPr lang="it-IT" sz="600" dirty="0" smtClean="0"/>
                        <a:t>Peritoneo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41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4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F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47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Colon </a:t>
                      </a:r>
                      <a:r>
                        <a:rPr lang="it-IT" sz="600" dirty="0" err="1" smtClean="0"/>
                        <a:t>dx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pT2N1c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 </a:t>
                      </a:r>
                    </a:p>
                    <a:p>
                      <a:pPr algn="ctr"/>
                      <a:r>
                        <a:rPr lang="it-IT" sz="600" dirty="0" err="1" smtClean="0"/>
                        <a:t>N</a:t>
                      </a:r>
                      <a:r>
                        <a:rPr lang="it-IT" sz="600" dirty="0" smtClean="0"/>
                        <a:t> addominali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348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5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F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64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Retto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pT3N1b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baseline="0" dirty="0" smtClean="0"/>
                        <a:t>Polmone</a:t>
                      </a:r>
                    </a:p>
                    <a:p>
                      <a:pPr algn="ctr"/>
                      <a:r>
                        <a:rPr lang="it-IT" sz="600" baseline="0" dirty="0" err="1" smtClean="0"/>
                        <a:t>N</a:t>
                      </a:r>
                      <a:r>
                        <a:rPr lang="it-IT" sz="600" baseline="0" dirty="0" smtClean="0"/>
                        <a:t> </a:t>
                      </a:r>
                      <a:r>
                        <a:rPr lang="it-IT" sz="600" baseline="0" dirty="0" err="1" smtClean="0"/>
                        <a:t>paraortici</a:t>
                      </a:r>
                      <a:endParaRPr lang="it-IT" sz="600" baseline="0" dirty="0" smtClean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6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F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64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Retto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pT3N1b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baseline="0" dirty="0" smtClean="0"/>
                        <a:t>Polmone</a:t>
                      </a:r>
                    </a:p>
                    <a:p>
                      <a:pPr algn="ctr"/>
                      <a:r>
                        <a:rPr lang="it-IT" sz="600" baseline="0" dirty="0" err="1" smtClean="0"/>
                        <a:t>N</a:t>
                      </a:r>
                      <a:r>
                        <a:rPr lang="it-IT" sz="600" baseline="0" dirty="0" smtClean="0"/>
                        <a:t> </a:t>
                      </a:r>
                      <a:r>
                        <a:rPr lang="it-IT" sz="600" baseline="0" dirty="0" err="1" smtClean="0"/>
                        <a:t>paraortici</a:t>
                      </a:r>
                      <a:endParaRPr lang="it-IT" sz="600" baseline="0" dirty="0" smtClean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7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F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63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Colon </a:t>
                      </a:r>
                      <a:r>
                        <a:rPr lang="it-IT" sz="600" dirty="0" err="1" smtClean="0"/>
                        <a:t>sx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pT3N1bM1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2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 </a:t>
                      </a:r>
                    </a:p>
                    <a:p>
                      <a:pPr algn="ctr"/>
                      <a:r>
                        <a:rPr lang="it-IT" sz="600" dirty="0" err="1" smtClean="0"/>
                        <a:t>N</a:t>
                      </a:r>
                      <a:r>
                        <a:rPr lang="it-IT" sz="600" dirty="0" smtClean="0"/>
                        <a:t> addominali</a:t>
                      </a:r>
                    </a:p>
                    <a:p>
                      <a:pPr algn="ctr"/>
                      <a:endParaRPr lang="it-IT" sz="600" dirty="0" smtClean="0"/>
                    </a:p>
                    <a:p>
                      <a:pPr algn="ctr"/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8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M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58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Retto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pT3N2bM1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1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9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M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65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Retto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pT2N0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1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10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M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58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Retto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pT3N2a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1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11</a:t>
                      </a:r>
                      <a:endParaRPr lang="it-IT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F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65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Colon </a:t>
                      </a:r>
                      <a:r>
                        <a:rPr lang="it-IT" sz="600" dirty="0" err="1" smtClean="0"/>
                        <a:t>sx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smtClean="0"/>
                        <a:t>pT3N2a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600" dirty="0" err="1" smtClean="0"/>
                        <a:t>1</a:t>
                      </a:r>
                      <a:endParaRPr lang="it-IT" sz="600" dirty="0" smtClean="0"/>
                    </a:p>
                    <a:p>
                      <a:pPr algn="ctr"/>
                      <a:r>
                        <a:rPr lang="it-IT" sz="600" dirty="0" smtClean="0"/>
                        <a:t>Fegato</a:t>
                      </a:r>
                      <a:endParaRPr lang="it-IT" sz="6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4457700" y="2961640"/>
          <a:ext cx="45901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5084"/>
                <a:gridCol w="2295084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Caratteristica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 pazienti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Sesso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56% </a:t>
                      </a:r>
                      <a:r>
                        <a:rPr lang="it-IT" dirty="0" err="1" smtClean="0"/>
                        <a:t>F</a:t>
                      </a:r>
                      <a:r>
                        <a:rPr lang="it-IT" dirty="0" smtClean="0"/>
                        <a:t>; 44% </a:t>
                      </a:r>
                      <a:r>
                        <a:rPr lang="it-IT" dirty="0" err="1" smtClean="0"/>
                        <a:t>M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Età media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60,4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N°</a:t>
                      </a:r>
                      <a:r>
                        <a:rPr lang="it-IT" baseline="0" dirty="0" smtClean="0"/>
                        <a:t> siti metastatici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1</a:t>
                      </a:r>
                      <a:r>
                        <a:rPr lang="it-IT" dirty="0" smtClean="0"/>
                        <a:t>: 44% &gt;</a:t>
                      </a:r>
                      <a:r>
                        <a:rPr lang="it-IT" dirty="0" err="1" smtClean="0"/>
                        <a:t>1</a:t>
                      </a:r>
                      <a:r>
                        <a:rPr lang="it-IT" dirty="0" smtClean="0"/>
                        <a:t>: 56%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Risultati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92" name="Text Box 8"/>
          <p:cNvSpPr txBox="1">
            <a:spLocks noChangeArrowheads="1"/>
          </p:cNvSpPr>
          <p:nvPr/>
        </p:nvSpPr>
        <p:spPr bwMode="auto">
          <a:xfrm>
            <a:off x="7295445" y="6489930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38" name="Tabella 37"/>
          <p:cNvGraphicFramePr>
            <a:graphicFrameLocks noGrp="1"/>
          </p:cNvGraphicFramePr>
          <p:nvPr/>
        </p:nvGraphicFramePr>
        <p:xfrm>
          <a:off x="114299" y="1054100"/>
          <a:ext cx="7079545" cy="491489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66503"/>
                <a:gridCol w="903383"/>
                <a:gridCol w="884942"/>
                <a:gridCol w="780765"/>
                <a:gridCol w="915374"/>
                <a:gridCol w="1066675"/>
                <a:gridCol w="776961"/>
                <a:gridCol w="884942"/>
              </a:tblGrid>
              <a:tr h="618659">
                <a:tc>
                  <a:txBody>
                    <a:bodyPr/>
                    <a:lstStyle/>
                    <a:p>
                      <a:pPr algn="ctr"/>
                      <a:r>
                        <a:rPr lang="it-IT" sz="1000" b="1" baseline="0" dirty="0" smtClean="0"/>
                        <a:t>Target RT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/>
                        <a:t>Dim.</a:t>
                      </a:r>
                      <a:r>
                        <a:rPr lang="it-IT" sz="1000" b="1" baseline="0" dirty="0" smtClean="0"/>
                        <a:t>  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/>
                        <a:t>SUV basale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err="1" smtClean="0"/>
                        <a:t>N°</a:t>
                      </a:r>
                      <a:r>
                        <a:rPr lang="it-IT" sz="1000" b="1" dirty="0" smtClean="0"/>
                        <a:t> cicli 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/>
                        <a:t>Dose RT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/>
                        <a:t>Risposta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/>
                        <a:t>SUV post </a:t>
                      </a:r>
                      <a:r>
                        <a:rPr lang="it-IT" sz="1000" b="1" dirty="0" err="1" smtClean="0"/>
                        <a:t>tratt</a:t>
                      </a:r>
                      <a:r>
                        <a:rPr lang="it-IT" sz="1000" b="1" dirty="0" smtClean="0"/>
                        <a:t>.</a:t>
                      </a:r>
                      <a:endParaRPr lang="it-IT" sz="10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800" b="1" dirty="0" smtClean="0"/>
                    </a:p>
                    <a:p>
                      <a:pPr algn="ctr"/>
                      <a:r>
                        <a:rPr lang="it-IT" sz="800" b="1" dirty="0" err="1" smtClean="0"/>
                        <a:t>Valutaz</a:t>
                      </a:r>
                      <a:r>
                        <a:rPr lang="it-IT" sz="800" b="1" baseline="0" dirty="0" smtClean="0"/>
                        <a:t>. patologica</a:t>
                      </a:r>
                      <a:endParaRPr lang="it-IT" sz="8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Singola</a:t>
                      </a:r>
                      <a:r>
                        <a:rPr lang="it-IT" sz="800" baseline="0" dirty="0" smtClean="0"/>
                        <a:t> </a:t>
                      </a:r>
                      <a:r>
                        <a:rPr lang="it-IT" sz="800" baseline="0" dirty="0" err="1" smtClean="0"/>
                        <a:t>M+</a:t>
                      </a:r>
                      <a:r>
                        <a:rPr lang="it-IT" sz="800" baseline="0" dirty="0" smtClean="0"/>
                        <a:t> epatica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76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12.3 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Attesa </a:t>
                      </a:r>
                      <a:r>
                        <a:rPr lang="it-IT" sz="800" dirty="0" err="1" smtClean="0"/>
                        <a:t>restaging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 </a:t>
                      </a:r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</a:t>
                      </a:r>
                      <a:r>
                        <a:rPr lang="it-IT" sz="800" dirty="0" smtClean="0"/>
                        <a:t> </a:t>
                      </a:r>
                      <a:r>
                        <a:rPr lang="it-IT" sz="800" dirty="0" err="1" smtClean="0"/>
                        <a:t>paraortici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18 </a:t>
                      </a:r>
                      <a:r>
                        <a:rPr lang="it-IT" sz="800" dirty="0" err="1" smtClean="0"/>
                        <a:t>x</a:t>
                      </a:r>
                      <a:r>
                        <a:rPr lang="it-IT" sz="800" dirty="0" smtClean="0"/>
                        <a:t> 12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6.2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 smtClean="0"/>
                    </a:p>
                    <a:p>
                      <a:pPr algn="ctr"/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PR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pCR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algn="ctr"/>
                      <a:r>
                        <a:rPr lang="it-IT" sz="800" baseline="0" dirty="0" err="1" smtClean="0"/>
                        <a:t>M</a:t>
                      </a:r>
                      <a:r>
                        <a:rPr lang="it-IT" sz="800" baseline="0" dirty="0" smtClean="0"/>
                        <a:t> + fegato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55</a:t>
                      </a:r>
                      <a:r>
                        <a:rPr lang="it-IT" sz="800" baseline="0" dirty="0" smtClean="0"/>
                        <a:t> m</a:t>
                      </a:r>
                      <a:r>
                        <a:rPr lang="it-IT" sz="800" dirty="0" smtClean="0"/>
                        <a:t>m (confluenti)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17.3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6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800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PR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45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aseline="0" dirty="0" err="1" smtClean="0"/>
                        <a:t>M</a:t>
                      </a:r>
                      <a:r>
                        <a:rPr lang="it-IT" sz="800" baseline="0" dirty="0" smtClean="0"/>
                        <a:t> + fegato</a:t>
                      </a:r>
                      <a:endParaRPr lang="it-IT" sz="800" dirty="0" smtClean="0"/>
                    </a:p>
                    <a:p>
                      <a:pPr algn="ctr"/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80 </a:t>
                      </a:r>
                      <a:r>
                        <a:rPr lang="it-IT" sz="800" dirty="0" err="1" smtClean="0"/>
                        <a:t>x</a:t>
                      </a:r>
                      <a:r>
                        <a:rPr lang="it-IT" sz="800" dirty="0" smtClean="0"/>
                        <a:t> 53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2.4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PR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pCR</a:t>
                      </a:r>
                      <a:r>
                        <a:rPr lang="it-IT" sz="800" dirty="0" smtClean="0"/>
                        <a:t> 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algn="ctr"/>
                      <a:r>
                        <a:rPr lang="it-IT" sz="800" baseline="0" dirty="0" err="1" smtClean="0"/>
                        <a:t>M+</a:t>
                      </a:r>
                      <a:r>
                        <a:rPr lang="it-IT" sz="800" baseline="0" dirty="0" smtClean="0"/>
                        <a:t> </a:t>
                      </a:r>
                      <a:r>
                        <a:rPr lang="it-IT" sz="800" baseline="0" dirty="0" err="1" smtClean="0"/>
                        <a:t>lung</a:t>
                      </a:r>
                      <a:r>
                        <a:rPr lang="it-IT" sz="800" baseline="0" dirty="0" smtClean="0"/>
                        <a:t> singola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14 </a:t>
                      </a:r>
                      <a:r>
                        <a:rPr lang="it-IT" sz="800" dirty="0" err="1" smtClean="0"/>
                        <a:t>x</a:t>
                      </a:r>
                      <a:r>
                        <a:rPr lang="it-IT" sz="800" dirty="0" smtClean="0"/>
                        <a:t> 13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11.9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SD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11.5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90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</a:t>
                      </a:r>
                      <a:r>
                        <a:rPr lang="it-IT" sz="800" baseline="0" dirty="0" smtClean="0"/>
                        <a:t> </a:t>
                      </a:r>
                      <a:r>
                        <a:rPr lang="it-IT" sz="800" baseline="0" dirty="0" err="1" smtClean="0"/>
                        <a:t>paraortici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17 </a:t>
                      </a:r>
                      <a:r>
                        <a:rPr lang="it-IT" sz="800" dirty="0" err="1" smtClean="0"/>
                        <a:t>x</a:t>
                      </a:r>
                      <a:r>
                        <a:rPr lang="it-IT" sz="800" dirty="0" smtClean="0"/>
                        <a:t> 10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7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SD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4.6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/>
                        <a:t>Singola</a:t>
                      </a:r>
                      <a:r>
                        <a:rPr lang="it-IT" sz="800" baseline="0" dirty="0" smtClean="0"/>
                        <a:t> </a:t>
                      </a:r>
                      <a:r>
                        <a:rPr lang="it-IT" sz="800" baseline="0" dirty="0" err="1" smtClean="0"/>
                        <a:t>M+</a:t>
                      </a:r>
                      <a:r>
                        <a:rPr lang="it-IT" sz="800" baseline="0" dirty="0" smtClean="0"/>
                        <a:t> epatica</a:t>
                      </a:r>
                      <a:endParaRPr lang="it-IT" sz="800" dirty="0" smtClean="0"/>
                    </a:p>
                    <a:p>
                      <a:pPr algn="ctr"/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30 </a:t>
                      </a:r>
                      <a:r>
                        <a:rPr lang="it-IT" sz="800" dirty="0" err="1" smtClean="0"/>
                        <a:t>x</a:t>
                      </a:r>
                      <a:r>
                        <a:rPr lang="it-IT" sz="800" dirty="0" smtClean="0"/>
                        <a:t> 30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4.2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PR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3.1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Attesa val chirurgica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aseline="0" dirty="0" err="1" smtClean="0"/>
                        <a:t>M</a:t>
                      </a:r>
                      <a:r>
                        <a:rPr lang="it-IT" sz="800" baseline="0" dirty="0" smtClean="0"/>
                        <a:t> + fegato</a:t>
                      </a:r>
                      <a:endParaRPr lang="it-IT" sz="800" dirty="0" smtClean="0"/>
                    </a:p>
                    <a:p>
                      <a:pPr algn="ctr"/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22</a:t>
                      </a:r>
                      <a:r>
                        <a:rPr lang="it-IT" sz="800" baseline="0" dirty="0" smtClean="0"/>
                        <a:t> mm (multiple)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3.1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6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800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PD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/>
                        <a:t>Singola</a:t>
                      </a:r>
                      <a:r>
                        <a:rPr lang="it-IT" sz="800" baseline="0" dirty="0" smtClean="0"/>
                        <a:t> </a:t>
                      </a:r>
                      <a:r>
                        <a:rPr lang="it-IT" sz="800" baseline="0" dirty="0" err="1" smtClean="0"/>
                        <a:t>M+</a:t>
                      </a:r>
                      <a:r>
                        <a:rPr lang="it-IT" sz="800" baseline="0" dirty="0" smtClean="0"/>
                        <a:t> epatica</a:t>
                      </a:r>
                      <a:endParaRPr lang="it-IT" sz="800" dirty="0" smtClean="0"/>
                    </a:p>
                    <a:p>
                      <a:pPr algn="ctr"/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20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6.8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4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480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PR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2.6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P</a:t>
                      </a:r>
                      <a:r>
                        <a:rPr lang="it-IT" sz="800" baseline="0" dirty="0" smtClean="0"/>
                        <a:t> </a:t>
                      </a:r>
                      <a:r>
                        <a:rPr lang="it-IT" sz="800" baseline="0" dirty="0" err="1" smtClean="0"/>
                        <a:t>mic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Singola </a:t>
                      </a:r>
                      <a:r>
                        <a:rPr lang="it-IT" sz="800" dirty="0" err="1" smtClean="0"/>
                        <a:t>M+</a:t>
                      </a:r>
                      <a:r>
                        <a:rPr lang="it-IT" sz="800" baseline="0" dirty="0" smtClean="0"/>
                        <a:t> epatica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80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6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6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800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SD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6.2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6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aseline="0" dirty="0" err="1" smtClean="0"/>
                        <a:t>M</a:t>
                      </a:r>
                      <a:r>
                        <a:rPr lang="it-IT" sz="800" baseline="0" dirty="0" smtClean="0"/>
                        <a:t> + fegato</a:t>
                      </a:r>
                      <a:endParaRPr lang="it-IT" sz="800" dirty="0" smtClean="0"/>
                    </a:p>
                    <a:p>
                      <a:pPr algn="ctr"/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57 </a:t>
                      </a:r>
                      <a:r>
                        <a:rPr lang="it-IT" sz="800" dirty="0" err="1" smtClean="0"/>
                        <a:t>x</a:t>
                      </a:r>
                      <a:r>
                        <a:rPr lang="it-IT" sz="800" dirty="0" smtClean="0"/>
                        <a:t> 45 mm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2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 </a:t>
                      </a:r>
                      <a:r>
                        <a:rPr lang="it-IT" sz="800" dirty="0" err="1" smtClean="0"/>
                        <a:t>2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320 </a:t>
                      </a:r>
                      <a:r>
                        <a:rPr lang="it-IT" sz="800" dirty="0" err="1" smtClean="0"/>
                        <a:t>cGy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nv</a:t>
                      </a:r>
                      <a:endParaRPr lang="it-IT" sz="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445" y="1039313"/>
            <a:ext cx="1526645" cy="117659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100" y="2356566"/>
            <a:ext cx="1341790" cy="108889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0" y="3580177"/>
            <a:ext cx="1076500" cy="1158499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0" y="5960131"/>
            <a:ext cx="762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i="1" dirty="0" smtClean="0"/>
              <a:t>Target </a:t>
            </a:r>
            <a:r>
              <a:rPr lang="it-IT" sz="1200" i="1" dirty="0" smtClean="0"/>
              <a:t>: </a:t>
            </a:r>
            <a:r>
              <a:rPr lang="it-IT" sz="1200" i="1" dirty="0" err="1" smtClean="0"/>
              <a:t>4</a:t>
            </a:r>
            <a:r>
              <a:rPr lang="it-IT" sz="1200" i="1" dirty="0" smtClean="0"/>
              <a:t>/11 singola </a:t>
            </a:r>
            <a:r>
              <a:rPr lang="it-IT" sz="1200" i="1" dirty="0" err="1" smtClean="0"/>
              <a:t>M+</a:t>
            </a:r>
            <a:r>
              <a:rPr lang="it-IT" sz="1200" i="1" dirty="0" smtClean="0"/>
              <a:t> epatica, </a:t>
            </a:r>
            <a:r>
              <a:rPr lang="it-IT" sz="1200" i="1" dirty="0" err="1" smtClean="0"/>
              <a:t>4</a:t>
            </a:r>
            <a:r>
              <a:rPr lang="it-IT" sz="1200" i="1" dirty="0" smtClean="0"/>
              <a:t>/11 multiple </a:t>
            </a:r>
            <a:r>
              <a:rPr lang="it-IT" sz="1200" i="1" dirty="0" err="1" smtClean="0"/>
              <a:t>M+</a:t>
            </a:r>
            <a:r>
              <a:rPr lang="it-IT" sz="1200" i="1" dirty="0" smtClean="0"/>
              <a:t> epatiche, </a:t>
            </a:r>
          </a:p>
          <a:p>
            <a:pPr algn="ctr"/>
            <a:r>
              <a:rPr lang="it-IT" sz="1200" i="1" dirty="0" err="1" smtClean="0"/>
              <a:t>2</a:t>
            </a:r>
            <a:r>
              <a:rPr lang="it-IT" sz="1200" i="1" dirty="0" smtClean="0"/>
              <a:t>/11 </a:t>
            </a:r>
            <a:r>
              <a:rPr lang="it-IT" sz="1200" i="1" dirty="0" err="1" smtClean="0"/>
              <a:t>N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paraortici</a:t>
            </a:r>
            <a:r>
              <a:rPr lang="it-IT" sz="1200" i="1" dirty="0" smtClean="0"/>
              <a:t>, </a:t>
            </a:r>
            <a:r>
              <a:rPr lang="it-IT" sz="1200" i="1" dirty="0" err="1" smtClean="0"/>
              <a:t>1</a:t>
            </a:r>
            <a:r>
              <a:rPr lang="it-IT" sz="1200" i="1" dirty="0" smtClean="0"/>
              <a:t>/11 singola </a:t>
            </a:r>
            <a:r>
              <a:rPr lang="it-IT" sz="1200" i="1" dirty="0" err="1" smtClean="0"/>
              <a:t>M+</a:t>
            </a:r>
            <a:r>
              <a:rPr lang="it-IT" sz="1200" i="1" dirty="0" smtClean="0"/>
              <a:t> polmonare</a:t>
            </a:r>
          </a:p>
          <a:p>
            <a:pPr algn="ctr"/>
            <a:endParaRPr lang="it-IT" sz="1200" i="1" dirty="0" smtClean="0"/>
          </a:p>
          <a:p>
            <a:pPr algn="ctr"/>
            <a:r>
              <a:rPr lang="it-IT" sz="1400" b="1" i="1" dirty="0" smtClean="0"/>
              <a:t>Dose</a:t>
            </a:r>
            <a:r>
              <a:rPr lang="it-IT" sz="1200" i="1" dirty="0" smtClean="0"/>
              <a:t> : </a:t>
            </a:r>
            <a:r>
              <a:rPr lang="it-IT" sz="1200" i="1" dirty="0" err="1" smtClean="0"/>
              <a:t>range</a:t>
            </a:r>
            <a:r>
              <a:rPr lang="it-IT" sz="1200" i="1" dirty="0" smtClean="0"/>
              <a:t> 320 </a:t>
            </a:r>
            <a:r>
              <a:rPr lang="it-IT" sz="1200" i="1" dirty="0" err="1" smtClean="0"/>
              <a:t>cGy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–</a:t>
            </a:r>
            <a:r>
              <a:rPr lang="it-IT" sz="1200" i="1" dirty="0" smtClean="0"/>
              <a:t> 800 </a:t>
            </a:r>
            <a:r>
              <a:rPr lang="it-IT" sz="1200" i="1" dirty="0" err="1" smtClean="0"/>
              <a:t>cGy</a:t>
            </a:r>
            <a:r>
              <a:rPr lang="it-IT" sz="1200" i="1" dirty="0" smtClean="0"/>
              <a:t> (2-6 cicli)</a:t>
            </a:r>
            <a:endParaRPr lang="it-IT" sz="12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Risultati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92" name="Text Box 8"/>
          <p:cNvSpPr txBox="1">
            <a:spLocks noChangeArrowheads="1"/>
          </p:cNvSpPr>
          <p:nvPr/>
        </p:nvSpPr>
        <p:spPr bwMode="auto">
          <a:xfrm>
            <a:off x="7295445" y="6553430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231268" y="4296370"/>
            <a:ext cx="556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b="1" i="1" dirty="0" smtClean="0"/>
          </a:p>
          <a:p>
            <a:r>
              <a:rPr lang="it-IT" b="1" i="1" dirty="0" smtClean="0"/>
              <a:t> - neutropenia G4:  36%</a:t>
            </a:r>
          </a:p>
          <a:p>
            <a:endParaRPr lang="it-IT" b="1" i="1" dirty="0" smtClean="0"/>
          </a:p>
          <a:p>
            <a:r>
              <a:rPr lang="it-IT" b="1" i="1" dirty="0" smtClean="0"/>
              <a:t>- Non tossicità RT indotta</a:t>
            </a:r>
          </a:p>
          <a:p>
            <a:r>
              <a:rPr lang="it-IT" b="1" i="1" dirty="0" smtClean="0"/>
              <a:t> </a:t>
            </a:r>
            <a:endParaRPr lang="it-IT" b="1" i="1" dirty="0"/>
          </a:p>
        </p:txBody>
      </p:sp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241300" y="3170150"/>
          <a:ext cx="2959100" cy="35052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263650"/>
                <a:gridCol w="1695450"/>
              </a:tblGrid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Pz</a:t>
                      </a:r>
                      <a:endParaRPr lang="it-IT" sz="1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Tossicità</a:t>
                      </a:r>
                      <a:endParaRPr lang="it-IT" sz="18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1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Diarrea G1 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2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Diarrea G1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042">
                <a:tc>
                  <a:txBody>
                    <a:bodyPr/>
                    <a:lstStyle/>
                    <a:p>
                      <a:pPr algn="ctr"/>
                      <a:endParaRPr lang="it-IT" sz="1000" dirty="0" smtClean="0"/>
                    </a:p>
                    <a:p>
                      <a:pPr algn="ctr"/>
                      <a:r>
                        <a:rPr lang="it-IT" sz="1000" dirty="0" err="1" smtClean="0"/>
                        <a:t>3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 smtClean="0"/>
                    </a:p>
                    <a:p>
                      <a:pPr algn="ctr"/>
                      <a:r>
                        <a:rPr lang="it-IT" sz="1000" dirty="0" err="1" smtClean="0"/>
                        <a:t>Mucosite</a:t>
                      </a:r>
                      <a:r>
                        <a:rPr lang="it-IT" sz="1000" dirty="0" smtClean="0"/>
                        <a:t> G2</a:t>
                      </a:r>
                    </a:p>
                    <a:p>
                      <a:pPr algn="ctr"/>
                      <a:endParaRPr lang="it-IT" sz="1000" dirty="0" smtClean="0"/>
                    </a:p>
                    <a:p>
                      <a:pPr algn="ctr"/>
                      <a:r>
                        <a:rPr lang="it-IT" sz="1000" dirty="0" smtClean="0"/>
                        <a:t>Ipertensione G3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4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Neutropenia G4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5</a:t>
                      </a:r>
                      <a:endParaRPr lang="it-IT" sz="10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Neutropenia G4</a:t>
                      </a:r>
                      <a:endParaRPr lang="it-IT" sz="10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6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Neutropenia G4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7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Ipertensione G2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8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Diarrea G3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9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Diarrea G2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10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Diarrea G2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11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Neutropenia G4</a:t>
                      </a:r>
                      <a:endParaRPr lang="it-IT" sz="10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ella 13"/>
          <p:cNvGraphicFramePr>
            <a:graphicFrameLocks noGrp="1"/>
          </p:cNvGraphicFramePr>
          <p:nvPr/>
        </p:nvGraphicFramePr>
        <p:xfrm>
          <a:off x="241300" y="1090113"/>
          <a:ext cx="76073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50"/>
                <a:gridCol w="380365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Efficacia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Response</a:t>
                      </a:r>
                      <a:r>
                        <a:rPr lang="it-IT" baseline="0" dirty="0" smtClean="0"/>
                        <a:t> Rate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PR</a:t>
                      </a:r>
                      <a:r>
                        <a:rPr lang="it-IT" baseline="0" dirty="0" smtClean="0"/>
                        <a:t> in </a:t>
                      </a:r>
                      <a:r>
                        <a:rPr lang="it-IT" baseline="0" dirty="0" err="1" smtClean="0"/>
                        <a:t>5</a:t>
                      </a:r>
                      <a:r>
                        <a:rPr lang="it-IT" baseline="0" dirty="0" smtClean="0"/>
                        <a:t>/</a:t>
                      </a:r>
                      <a:r>
                        <a:rPr lang="it-IT" baseline="0" dirty="0" err="1" smtClean="0"/>
                        <a:t>9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pz</a:t>
                      </a:r>
                      <a:r>
                        <a:rPr lang="it-IT" baseline="0" dirty="0" smtClean="0"/>
                        <a:t> valutabili: 55.5%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Valutazione post-chirurgica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       </a:t>
                      </a:r>
                      <a:r>
                        <a:rPr lang="it-IT" dirty="0" err="1" smtClean="0"/>
                        <a:t>2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pCR</a:t>
                      </a:r>
                      <a:r>
                        <a:rPr lang="it-IT" dirty="0" smtClean="0"/>
                        <a:t>, </a:t>
                      </a:r>
                      <a:r>
                        <a:rPr lang="it-IT" dirty="0" err="1" smtClean="0"/>
                        <a:t>1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pPR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4190999" y="2335918"/>
          <a:ext cx="1886369" cy="173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Fotografia di Photo Editor" r:id="rId4" imgW="4963218" imgH="4563112" progId="">
                  <p:embed/>
                </p:oleObj>
              </mc:Choice>
              <mc:Fallback>
                <p:oleObj name="Fotografia di Photo Editor" r:id="rId4" imgW="4963218" imgH="456311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0999" y="2335918"/>
                        <a:ext cx="1886369" cy="173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952" y="2335918"/>
            <a:ext cx="1974147" cy="1734362"/>
          </a:xfrm>
          <a:prstGeom prst="rect">
            <a:avLst/>
          </a:prstGeom>
          <a:noFill/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 txBox="1">
            <a:spLocks/>
          </p:cNvSpPr>
          <p:nvPr/>
        </p:nvSpPr>
        <p:spPr bwMode="auto">
          <a:xfrm>
            <a:off x="0" y="25788"/>
            <a:ext cx="91440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3600" b="1" i="1" kern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Conclusion</a:t>
            </a:r>
            <a:r>
              <a:rPr lang="it-IT" sz="36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i</a:t>
            </a:r>
            <a:endParaRPr kumimoji="0" lang="it-IT" sz="3600" b="1" i="1" u="none" strike="noStrike" kern="0" cap="none" spc="0" normalizeH="0" baseline="0" noProof="0" dirty="0" smtClean="0">
              <a:ln>
                <a:noFill/>
              </a:ln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-1" y="1673613"/>
            <a:ext cx="9117013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/>
              <a:buChar char="•"/>
            </a:pPr>
            <a:r>
              <a:rPr lang="it-IT" dirty="0" smtClean="0"/>
              <a:t> </a:t>
            </a:r>
            <a:r>
              <a:rPr lang="it-IT" sz="2400" b="1" dirty="0" smtClean="0"/>
              <a:t>Associazione RT a basse dosi + </a:t>
            </a:r>
            <a:r>
              <a:rPr lang="it-IT" sz="2400" b="1" dirty="0" err="1" smtClean="0"/>
              <a:t>Folfiri</a:t>
            </a:r>
            <a:r>
              <a:rPr lang="it-IT" sz="2400" b="1" dirty="0" smtClean="0"/>
              <a:t> - </a:t>
            </a:r>
            <a:r>
              <a:rPr lang="it-IT" sz="2400" b="1" dirty="0" err="1" smtClean="0"/>
              <a:t>Bevacizumab</a:t>
            </a:r>
            <a:r>
              <a:rPr lang="it-IT" sz="2400" b="1" dirty="0" smtClean="0"/>
              <a:t> : fattibile </a:t>
            </a:r>
          </a:p>
          <a:p>
            <a:pPr algn="ctr"/>
            <a:endParaRPr lang="it-IT" sz="2400" b="1" dirty="0" smtClean="0"/>
          </a:p>
          <a:p>
            <a:pPr algn="ctr">
              <a:buFont typeface="Arial"/>
              <a:buChar char="•"/>
            </a:pPr>
            <a:r>
              <a:rPr lang="it-IT" sz="2400" b="1" dirty="0" smtClean="0"/>
              <a:t> Duplice </a:t>
            </a:r>
            <a:r>
              <a:rPr lang="it-IT" sz="2400" b="1" i="1" dirty="0" smtClean="0"/>
              <a:t>sinergia</a:t>
            </a:r>
            <a:r>
              <a:rPr lang="it-IT" sz="2400" b="1" dirty="0" smtClean="0"/>
              <a:t>: </a:t>
            </a:r>
          </a:p>
          <a:p>
            <a:pPr algn="ctr"/>
            <a:r>
              <a:rPr lang="it-IT" sz="2400" b="1" i="1" dirty="0" smtClean="0">
                <a:solidFill>
                  <a:srgbClr val="FF0000"/>
                </a:solidFill>
              </a:rPr>
              <a:t>chemio-potenziamento </a:t>
            </a:r>
            <a:r>
              <a:rPr lang="it-IT" sz="2400" b="1" dirty="0" smtClean="0"/>
              <a:t>della </a:t>
            </a:r>
            <a:r>
              <a:rPr lang="it-IT" sz="2400" b="1" dirty="0" err="1" smtClean="0"/>
              <a:t>Rt</a:t>
            </a:r>
            <a:r>
              <a:rPr lang="it-IT" sz="2400" b="1" dirty="0" smtClean="0"/>
              <a:t> a basse dosi ed effetto </a:t>
            </a:r>
            <a:r>
              <a:rPr lang="it-IT" sz="2400" b="1" i="1" dirty="0" smtClean="0">
                <a:solidFill>
                  <a:srgbClr val="FF0000"/>
                </a:solidFill>
              </a:rPr>
              <a:t>radio-sensibilizzante </a:t>
            </a:r>
            <a:r>
              <a:rPr lang="it-IT" sz="2400" b="1" dirty="0" smtClean="0"/>
              <a:t>del </a:t>
            </a:r>
            <a:r>
              <a:rPr lang="it-IT" sz="2400" b="1" dirty="0" err="1" smtClean="0"/>
              <a:t>Bevacizumab</a:t>
            </a:r>
            <a:endParaRPr lang="it-IT" sz="2400" b="1" dirty="0" smtClean="0"/>
          </a:p>
          <a:p>
            <a:pPr algn="ctr">
              <a:buFont typeface="Arial"/>
              <a:buChar char="•"/>
            </a:pPr>
            <a:endParaRPr lang="it-IT" sz="2400" b="1" dirty="0" smtClean="0"/>
          </a:p>
          <a:p>
            <a:pPr algn="ctr">
              <a:buFont typeface="Arial"/>
              <a:buChar char="•"/>
            </a:pPr>
            <a:r>
              <a:rPr lang="it-IT" sz="2400" b="1" dirty="0" smtClean="0"/>
              <a:t> Dati preliminari; necessità di ulteriori studi clinici per la validazione di questa nuova modalità di trattamento combinato</a:t>
            </a:r>
          </a:p>
          <a:p>
            <a:pPr algn="ctr"/>
            <a:endParaRPr lang="it-IT" sz="2400" b="1" dirty="0" smtClean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308145" y="6502630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 txBox="1">
            <a:spLocks/>
          </p:cNvSpPr>
          <p:nvPr/>
        </p:nvSpPr>
        <p:spPr bwMode="auto">
          <a:xfrm>
            <a:off x="0" y="25788"/>
            <a:ext cx="91440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3600" b="1" i="1" kern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Conclusion</a:t>
            </a:r>
            <a:r>
              <a:rPr lang="it-IT" sz="36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i </a:t>
            </a:r>
            <a:r>
              <a:rPr lang="it-IT" sz="36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–</a:t>
            </a:r>
            <a:r>
              <a:rPr lang="it-IT" sz="36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ASTRO 2010</a:t>
            </a:r>
            <a:endParaRPr kumimoji="0" lang="it-IT" sz="3600" b="1" i="1" u="none" strike="noStrike" kern="0" cap="none" spc="0" normalizeH="0" baseline="0" noProof="0" dirty="0" smtClean="0">
              <a:ln>
                <a:noFill/>
              </a:ln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225801" y="6184324"/>
            <a:ext cx="5918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courtesy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of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Navesh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K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.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Sharma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,</a:t>
            </a:r>
          </a:p>
          <a:p>
            <a:pPr algn="r"/>
            <a:r>
              <a:rPr lang="en-US" sz="1200" b="1" i="1" dirty="0" smtClean="0">
                <a:solidFill>
                  <a:srgbClr val="FFFFFF"/>
                </a:solidFill>
                <a:latin typeface="+mj-lt"/>
                <a:cs typeface=""/>
              </a:rPr>
              <a:t>University of Maryland Medical Center, </a:t>
            </a:r>
          </a:p>
          <a:p>
            <a:pPr algn="r"/>
            <a:r>
              <a:rPr lang="en-US" sz="1200" b="1" i="1" dirty="0" smtClean="0">
                <a:solidFill>
                  <a:srgbClr val="FFFFFF"/>
                </a:solidFill>
                <a:latin typeface="+mj-lt"/>
                <a:cs typeface=""/>
              </a:rPr>
              <a:t>Johns Hopkins University Hospital 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 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–</a:t>
            </a:r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+mj-lt"/>
                <a:cs typeface=""/>
              </a:rPr>
              <a:t> ASTRO 2010  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+mj-lt"/>
              <a:cs typeface="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100" y="11557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00"/>
                </a:solidFill>
              </a:rPr>
              <a:t>Low Dose Upper Abdominal Radiation Therapy (LD-UART) Potentiates </a:t>
            </a:r>
            <a:r>
              <a:rPr lang="en-US" b="1" i="1" dirty="0" err="1" smtClean="0">
                <a:solidFill>
                  <a:srgbClr val="FFFF00"/>
                </a:solidFill>
              </a:rPr>
              <a:t>Gemcitabine</a:t>
            </a:r>
            <a:r>
              <a:rPr lang="en-US" b="1" i="1" dirty="0" smtClean="0">
                <a:solidFill>
                  <a:srgbClr val="FFFF00"/>
                </a:solidFill>
              </a:rPr>
              <a:t> in Patients with Advanced, </a:t>
            </a:r>
            <a:r>
              <a:rPr lang="en-US" b="1" i="1" dirty="0" err="1" smtClean="0">
                <a:solidFill>
                  <a:srgbClr val="FFFF00"/>
                </a:solidFill>
              </a:rPr>
              <a:t>Unresectable</a:t>
            </a:r>
            <a:r>
              <a:rPr lang="en-US" b="1" i="1" dirty="0" smtClean="0">
                <a:solidFill>
                  <a:srgbClr val="FFFF00"/>
                </a:solidFill>
              </a:rPr>
              <a:t> Pancreatic Cancer (PC): </a:t>
            </a:r>
          </a:p>
          <a:p>
            <a:pPr algn="ctr"/>
            <a:r>
              <a:rPr lang="en-US" b="1" i="1" dirty="0" smtClean="0">
                <a:solidFill>
                  <a:srgbClr val="FFFF00"/>
                </a:solidFill>
              </a:rPr>
              <a:t>Final Results from a Phase II Multi-Institutional Study</a:t>
            </a:r>
            <a:endParaRPr lang="en-US" b="1" i="1" dirty="0">
              <a:solidFill>
                <a:srgbClr val="FFFF00"/>
              </a:solidFill>
            </a:endParaRP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6553200" y="3019425"/>
          <a:ext cx="236220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9" name="Image" r:id="rId4" imgW="4571429" imgH="4012698" progId="">
                  <p:embed/>
                </p:oleObj>
              </mc:Choice>
              <mc:Fallback>
                <p:oleObj name="Image" r:id="rId4" imgW="4571429" imgH="4012698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3019425"/>
                        <a:ext cx="2362200" cy="207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2628900"/>
            <a:ext cx="660136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buFont typeface="Arial"/>
              <a:buChar char="•"/>
            </a:pPr>
            <a:r>
              <a:rPr lang="it-IT" sz="1600" b="1" i="1" dirty="0" smtClean="0"/>
              <a:t> </a:t>
            </a:r>
            <a:r>
              <a:rPr lang="it-IT" sz="1600" b="1" i="1" dirty="0" smtClean="0">
                <a:solidFill>
                  <a:srgbClr val="FF6600"/>
                </a:solidFill>
              </a:rPr>
              <a:t>38 </a:t>
            </a:r>
            <a:r>
              <a:rPr lang="it-IT" sz="1600" b="1" i="1" dirty="0" err="1" smtClean="0">
                <a:solidFill>
                  <a:srgbClr val="FF6600"/>
                </a:solidFill>
              </a:rPr>
              <a:t>pts</a:t>
            </a:r>
            <a:r>
              <a:rPr lang="it-IT" sz="1600" b="1" i="1" dirty="0" smtClean="0">
                <a:solidFill>
                  <a:srgbClr val="FF6600"/>
                </a:solidFill>
              </a:rPr>
              <a:t>  </a:t>
            </a:r>
            <a:r>
              <a:rPr lang="it-IT" sz="1600" b="1" i="1" dirty="0" err="1" smtClean="0"/>
              <a:t>unresectable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pancreatic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cancer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with</a:t>
            </a:r>
            <a:r>
              <a:rPr lang="it-IT" sz="1600" b="1" i="1" dirty="0" smtClean="0"/>
              <a:t>/</a:t>
            </a:r>
            <a:r>
              <a:rPr lang="it-IT" sz="1600" b="1" i="1" dirty="0" err="1" smtClean="0"/>
              <a:t>without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metastatic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disease</a:t>
            </a:r>
            <a:endParaRPr lang="it-IT" sz="1600" b="1" i="1" dirty="0" smtClean="0"/>
          </a:p>
          <a:p>
            <a:pPr fontAlgn="t">
              <a:buFont typeface="Arial"/>
              <a:buChar char="•"/>
            </a:pPr>
            <a:endParaRPr lang="it-IT" sz="1600" b="1" i="1" dirty="0" smtClean="0"/>
          </a:p>
          <a:p>
            <a:pPr fontAlgn="t">
              <a:buFont typeface="Arial"/>
              <a:buChar char="•"/>
            </a:pPr>
            <a:r>
              <a:rPr lang="it-IT" sz="1600" b="1" i="1" dirty="0" smtClean="0"/>
              <a:t> </a:t>
            </a:r>
            <a:r>
              <a:rPr lang="it-IT" sz="1600" b="1" i="1" dirty="0" err="1" smtClean="0"/>
              <a:t>Absence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of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progression</a:t>
            </a:r>
            <a:r>
              <a:rPr lang="it-IT" sz="1600" b="1" i="1" dirty="0" smtClean="0"/>
              <a:t> (CR+PR+SD): </a:t>
            </a:r>
            <a:r>
              <a:rPr lang="it-IT" sz="1600" b="1" i="1" dirty="0" smtClean="0">
                <a:solidFill>
                  <a:srgbClr val="FF6600"/>
                </a:solidFill>
              </a:rPr>
              <a:t>61%</a:t>
            </a:r>
          </a:p>
          <a:p>
            <a:pPr fontAlgn="t"/>
            <a:r>
              <a:rPr lang="it-IT" sz="1600" b="1" i="1" dirty="0" smtClean="0"/>
              <a:t>   - In </a:t>
            </a:r>
            <a:r>
              <a:rPr lang="it-IT" sz="1600" b="1" i="1" dirty="0" err="1" smtClean="0"/>
              <a:t>patients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without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metastatic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disease</a:t>
            </a:r>
            <a:r>
              <a:rPr lang="it-IT" sz="1600" b="1" i="1" dirty="0" smtClean="0"/>
              <a:t> </a:t>
            </a:r>
            <a:r>
              <a:rPr lang="it-IT" sz="1600" b="1" i="1" dirty="0" smtClean="0">
                <a:solidFill>
                  <a:srgbClr val="FF6600"/>
                </a:solidFill>
              </a:rPr>
              <a:t>69%</a:t>
            </a:r>
            <a:r>
              <a:rPr lang="it-IT" sz="1600" b="1" i="1" dirty="0" smtClean="0"/>
              <a:t> </a:t>
            </a:r>
          </a:p>
          <a:p>
            <a:pPr fontAlgn="t"/>
            <a:r>
              <a:rPr lang="it-IT" sz="1600" b="1" i="1" dirty="0" smtClean="0"/>
              <a:t>                       (OS at  </a:t>
            </a:r>
            <a:r>
              <a:rPr lang="it-IT" sz="1600" b="1" i="1" dirty="0" err="1" smtClean="0"/>
              <a:t>1</a:t>
            </a:r>
            <a:r>
              <a:rPr lang="it-IT" sz="1600" b="1" i="1" dirty="0" smtClean="0"/>
              <a:t> </a:t>
            </a:r>
            <a:r>
              <a:rPr lang="it-IT" sz="1600" b="1" i="1" dirty="0" err="1" smtClean="0"/>
              <a:t>year</a:t>
            </a:r>
            <a:r>
              <a:rPr lang="it-IT" sz="1600" b="1" i="1" dirty="0" smtClean="0"/>
              <a:t>: 55%)</a:t>
            </a:r>
          </a:p>
          <a:p>
            <a:pPr algn="ctr" fontAlgn="t">
              <a:buFont typeface="Arial"/>
              <a:buChar char="•"/>
            </a:pPr>
            <a:endParaRPr lang="it-IT" sz="1600" b="1" i="1" dirty="0" smtClean="0"/>
          </a:p>
          <a:p>
            <a:pPr algn="ctr">
              <a:buFont typeface="Arial"/>
              <a:buChar char="•"/>
            </a:pPr>
            <a:r>
              <a:rPr lang="it-IT" sz="1600" b="1" i="1" dirty="0" smtClean="0"/>
              <a:t>  </a:t>
            </a:r>
            <a:r>
              <a:rPr lang="en-US" sz="1600" b="1" i="1" dirty="0" smtClean="0"/>
              <a:t>LD-UART + full dose </a:t>
            </a:r>
            <a:r>
              <a:rPr lang="en-US" sz="1600" b="1" i="1" dirty="0" err="1" smtClean="0"/>
              <a:t>Gemcitabine</a:t>
            </a:r>
            <a:r>
              <a:rPr lang="en-US" sz="1600" b="1" i="1" dirty="0" smtClean="0"/>
              <a:t> offers a </a:t>
            </a:r>
          </a:p>
          <a:p>
            <a:pPr algn="ctr"/>
            <a:r>
              <a:rPr lang="en-US" sz="1600" b="1" i="1" dirty="0" smtClean="0"/>
              <a:t>novel and </a:t>
            </a:r>
            <a:r>
              <a:rPr lang="en-US" sz="1600" b="1" i="1" dirty="0" smtClean="0">
                <a:solidFill>
                  <a:srgbClr val="FF6600"/>
                </a:solidFill>
              </a:rPr>
              <a:t>effective paradigm </a:t>
            </a:r>
            <a:r>
              <a:rPr lang="en-US" sz="1600" b="1" i="1" dirty="0" smtClean="0"/>
              <a:t>for the treatment of </a:t>
            </a:r>
          </a:p>
          <a:p>
            <a:pPr algn="ctr"/>
            <a:r>
              <a:rPr lang="en-US" sz="1600" b="1" i="1" dirty="0" smtClean="0"/>
              <a:t>poor prognostic pancreatic cancer</a:t>
            </a:r>
          </a:p>
          <a:p>
            <a:pPr algn="ctr">
              <a:buFont typeface="Arial"/>
              <a:buChar char="•"/>
            </a:pPr>
            <a:endParaRPr lang="en-US" sz="1600" b="1" i="1" dirty="0" smtClean="0"/>
          </a:p>
          <a:p>
            <a:pPr algn="ctr">
              <a:buFont typeface="Arial"/>
              <a:buChar char="•"/>
            </a:pPr>
            <a:r>
              <a:rPr lang="en-US" sz="1600" b="1" i="1" dirty="0" smtClean="0"/>
              <a:t> Potential therapeutic benefit is magnified in </a:t>
            </a:r>
            <a:r>
              <a:rPr lang="en-US" sz="1600" b="1" i="1" dirty="0" err="1" smtClean="0">
                <a:solidFill>
                  <a:srgbClr val="FF6600"/>
                </a:solidFill>
              </a:rPr>
              <a:t>unresectable</a:t>
            </a:r>
            <a:r>
              <a:rPr lang="en-US" sz="1600" b="1" i="1" dirty="0" smtClean="0">
                <a:solidFill>
                  <a:srgbClr val="FF6600"/>
                </a:solidFill>
              </a:rPr>
              <a:t>, non-metastatic patients </a:t>
            </a:r>
            <a:r>
              <a:rPr lang="en-US" sz="1600" b="1" i="1" dirty="0" smtClean="0"/>
              <a:t>with OS superior to other reported regimens using </a:t>
            </a:r>
            <a:r>
              <a:rPr lang="en-US" sz="1600" b="1" i="1" dirty="0" err="1" smtClean="0"/>
              <a:t>Gemcitabine</a:t>
            </a:r>
            <a:r>
              <a:rPr lang="en-US" sz="1600" b="1" i="1" dirty="0" smtClean="0"/>
              <a:t> alone and with manageable toxicity</a:t>
            </a:r>
            <a:endParaRPr lang="it-IT" sz="1600" b="1" i="1" dirty="0" smtClean="0"/>
          </a:p>
          <a:p>
            <a:pPr fontAlgn="t"/>
            <a:endParaRPr lang="it-IT" b="1" dirty="0" smtClean="0"/>
          </a:p>
          <a:p>
            <a:pPr fontAlgn="t"/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RT a basse dosi - Background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178778" y="6154085"/>
            <a:ext cx="39311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i="1" dirty="0" err="1" smtClean="0"/>
              <a:t>Joiner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CM</a:t>
            </a:r>
            <a:r>
              <a:rPr lang="it-IT" sz="1200" i="1" dirty="0" smtClean="0"/>
              <a:t> 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 IJRBP 2001</a:t>
            </a:r>
          </a:p>
          <a:p>
            <a:pPr algn="r"/>
            <a:endParaRPr lang="it-IT" sz="1200" i="1" dirty="0" smtClean="0"/>
          </a:p>
          <a:p>
            <a:pPr algn="r"/>
            <a:r>
              <a:rPr lang="it-IT" sz="1200" i="1" dirty="0" err="1" smtClean="0"/>
              <a:t>Marples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B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</a:t>
            </a:r>
            <a:r>
              <a:rPr lang="it-IT" sz="1200" i="1" dirty="0" err="1" smtClean="0"/>
              <a:t>Radiat</a:t>
            </a:r>
            <a:r>
              <a:rPr lang="it-IT" sz="1200" i="1" dirty="0" smtClean="0"/>
              <a:t>. </a:t>
            </a:r>
            <a:r>
              <a:rPr lang="it-IT" sz="1200" i="1" dirty="0" err="1" smtClean="0"/>
              <a:t>Res</a:t>
            </a:r>
            <a:r>
              <a:rPr lang="it-IT" sz="1200" i="1" dirty="0" smtClean="0"/>
              <a:t>. 2004</a:t>
            </a:r>
            <a:endParaRPr lang="it-IT" sz="1200" i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lum bright="-11000"/>
            <a:alphaModFix/>
          </a:blip>
          <a:srcRect/>
          <a:stretch>
            <a:fillRect/>
          </a:stretch>
        </p:blipFill>
        <p:spPr bwMode="auto">
          <a:xfrm>
            <a:off x="4732625" y="2681113"/>
            <a:ext cx="4129154" cy="1950152"/>
          </a:xfrm>
          <a:prstGeom prst="rect">
            <a:avLst/>
          </a:prstGeom>
          <a:noFill/>
          <a:ln w="762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8" name="Immagin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8381" y="1273881"/>
            <a:ext cx="3700286" cy="5169466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1233488" y="2847975"/>
            <a:ext cx="792162" cy="1081088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4782697" y="3165474"/>
            <a:ext cx="805303" cy="1622425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131888" y="5911850"/>
            <a:ext cx="576262" cy="2159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4732625" y="5270500"/>
            <a:ext cx="3849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>
                <a:solidFill>
                  <a:srgbClr val="008000"/>
                </a:solidFill>
              </a:rPr>
              <a:t>HRS: </a:t>
            </a:r>
            <a:r>
              <a:rPr lang="it-IT" b="1" i="1" dirty="0" err="1" smtClean="0">
                <a:solidFill>
                  <a:srgbClr val="008000"/>
                </a:solidFill>
              </a:rPr>
              <a:t>Hyper-radiosensitivity</a:t>
            </a:r>
            <a:endParaRPr lang="it-IT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RT a basse dosi - Background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lum bright="-28000" contrast="32000"/>
          </a:blip>
          <a:stretch>
            <a:fillRect/>
          </a:stretch>
        </p:blipFill>
        <p:spPr>
          <a:xfrm>
            <a:off x="296334" y="4741333"/>
            <a:ext cx="5460999" cy="1908496"/>
          </a:xfrm>
          <a:prstGeom prst="rect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lum bright="-2000" contrast="-11000"/>
          </a:blip>
          <a:stretch>
            <a:fillRect/>
          </a:stretch>
        </p:blipFill>
        <p:spPr>
          <a:xfrm>
            <a:off x="558910" y="1072022"/>
            <a:ext cx="3501521" cy="3398780"/>
          </a:xfrm>
          <a:prstGeom prst="rect">
            <a:avLst/>
          </a:prstGeom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lum bright="-2000"/>
          </a:blip>
          <a:srcRect/>
          <a:stretch>
            <a:fillRect/>
          </a:stretch>
        </p:blipFill>
        <p:spPr bwMode="auto">
          <a:xfrm>
            <a:off x="5145708" y="1090113"/>
            <a:ext cx="3603868" cy="3423162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145708" y="6155225"/>
            <a:ext cx="39311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i="1" dirty="0" smtClean="0"/>
              <a:t>Arnold SM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 IJRBP 2004</a:t>
            </a:r>
          </a:p>
          <a:p>
            <a:pPr algn="r"/>
            <a:endParaRPr lang="it-IT" sz="1200" i="1" dirty="0" smtClean="0"/>
          </a:p>
          <a:p>
            <a:pPr algn="r"/>
            <a:r>
              <a:rPr lang="it-IT" sz="1200" i="1" dirty="0" err="1" smtClean="0"/>
              <a:t>Valentini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V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IJRBP 2010</a:t>
            </a:r>
            <a:endParaRPr lang="it-IT" sz="1200" i="1" dirty="0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508110" y="1879600"/>
            <a:ext cx="1003190" cy="1777999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6235810" y="2425700"/>
            <a:ext cx="1003190" cy="1777999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4775200" y="1021222"/>
            <a:ext cx="2019300" cy="807578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Bevacizumab</a:t>
            </a:r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 - Background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239889" y="4148667"/>
          <a:ext cx="5859110" cy="241011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585129"/>
                <a:gridCol w="1344426"/>
                <a:gridCol w="1940738"/>
                <a:gridCol w="988817"/>
              </a:tblGrid>
              <a:tr h="437196">
                <a:tc>
                  <a:txBody>
                    <a:bodyPr/>
                    <a:lstStyle/>
                    <a:p>
                      <a:pPr algn="ctr"/>
                      <a:r>
                        <a:rPr lang="it-IT" sz="1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ENDPOINT</a:t>
                      </a:r>
                      <a:endParaRPr lang="it-IT" sz="1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FOLFIRI+PLACEBO</a:t>
                      </a:r>
                      <a:endParaRPr lang="it-IT" sz="1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i="1" dirty="0" err="1" smtClean="0">
                          <a:solidFill>
                            <a:srgbClr val="FF0000"/>
                          </a:solidFill>
                        </a:rPr>
                        <a:t>FOLFIRI+BEVACIZUMAB</a:t>
                      </a:r>
                      <a:endParaRPr lang="it-IT" sz="10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it-IT" sz="1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VALUE</a:t>
                      </a:r>
                      <a:endParaRPr lang="it-IT" sz="1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23426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Median</a:t>
                      </a:r>
                      <a:r>
                        <a:rPr lang="it-IT" sz="1000" dirty="0" smtClean="0"/>
                        <a:t> </a:t>
                      </a:r>
                      <a:r>
                        <a:rPr lang="it-IT" sz="1000" dirty="0" err="1" smtClean="0"/>
                        <a:t>Survival</a:t>
                      </a:r>
                      <a:r>
                        <a:rPr lang="it-IT" sz="1000" dirty="0" smtClean="0"/>
                        <a:t> (mesi)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15.6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20.3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&lt;0.001</a:t>
                      </a:r>
                      <a:endParaRPr lang="it-IT" sz="1000" dirty="0"/>
                    </a:p>
                  </a:txBody>
                  <a:tcPr/>
                </a:tc>
              </a:tr>
              <a:tr h="523426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Progression-free</a:t>
                      </a:r>
                      <a:r>
                        <a:rPr lang="it-IT" sz="1000" baseline="0" dirty="0" smtClean="0"/>
                        <a:t> </a:t>
                      </a:r>
                      <a:r>
                        <a:rPr lang="it-IT" sz="1000" baseline="0" dirty="0" err="1" smtClean="0"/>
                        <a:t>Survival</a:t>
                      </a:r>
                      <a:r>
                        <a:rPr lang="it-IT" sz="1000" baseline="0" dirty="0" smtClean="0"/>
                        <a:t> (mesi)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6.2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10.6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&lt;0.001</a:t>
                      </a:r>
                      <a:endParaRPr lang="it-IT" sz="1000" dirty="0"/>
                    </a:p>
                  </a:txBody>
                  <a:tcPr/>
                </a:tc>
              </a:tr>
              <a:tr h="926062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 smtClean="0"/>
                        <a:t>Overall</a:t>
                      </a:r>
                      <a:r>
                        <a:rPr lang="it-IT" sz="1000" dirty="0" smtClean="0"/>
                        <a:t> </a:t>
                      </a:r>
                      <a:r>
                        <a:rPr lang="it-IT" sz="1000" dirty="0" err="1" smtClean="0"/>
                        <a:t>Response</a:t>
                      </a:r>
                      <a:r>
                        <a:rPr lang="it-IT" sz="1000" baseline="0" dirty="0" smtClean="0"/>
                        <a:t> Rate (%)</a:t>
                      </a:r>
                    </a:p>
                    <a:p>
                      <a:pPr algn="ctr"/>
                      <a:r>
                        <a:rPr lang="it-IT" sz="1000" baseline="0" dirty="0" smtClean="0"/>
                        <a:t>CR</a:t>
                      </a:r>
                    </a:p>
                    <a:p>
                      <a:pPr algn="ctr"/>
                      <a:r>
                        <a:rPr lang="it-IT" sz="1000" baseline="0" dirty="0" smtClean="0"/>
                        <a:t>PR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34.8</a:t>
                      </a:r>
                    </a:p>
                    <a:p>
                      <a:pPr algn="ctr"/>
                      <a:endParaRPr lang="it-IT" sz="1000" dirty="0" smtClean="0"/>
                    </a:p>
                    <a:p>
                      <a:pPr algn="ctr"/>
                      <a:r>
                        <a:rPr lang="it-IT" sz="1000" dirty="0" smtClean="0"/>
                        <a:t>2.2</a:t>
                      </a:r>
                    </a:p>
                    <a:p>
                      <a:pPr algn="ctr"/>
                      <a:r>
                        <a:rPr lang="it-IT" sz="1000" dirty="0" smtClean="0"/>
                        <a:t>32.6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44.8</a:t>
                      </a:r>
                    </a:p>
                    <a:p>
                      <a:pPr algn="ctr"/>
                      <a:endParaRPr lang="it-IT" sz="1000" dirty="0" smtClean="0"/>
                    </a:p>
                    <a:p>
                      <a:pPr algn="ctr"/>
                      <a:r>
                        <a:rPr lang="it-IT" sz="1000" dirty="0" smtClean="0"/>
                        <a:t>3.7</a:t>
                      </a:r>
                    </a:p>
                    <a:p>
                      <a:pPr algn="ctr"/>
                      <a:r>
                        <a:rPr lang="it-IT" sz="1000" dirty="0" smtClean="0"/>
                        <a:t>41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0.004</a:t>
                      </a:r>
                      <a:endParaRPr lang="it-IT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152" y="2654300"/>
            <a:ext cx="3372556" cy="1217868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lum bright="-11000" contrast="20000"/>
          </a:blip>
          <a:srcRect l="3482" b="15401"/>
          <a:stretch>
            <a:fillRect/>
          </a:stretch>
        </p:blipFill>
        <p:spPr>
          <a:xfrm>
            <a:off x="239889" y="1433013"/>
            <a:ext cx="4128911" cy="1979657"/>
          </a:xfrm>
          <a:prstGeom prst="rect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202152" y="6197558"/>
            <a:ext cx="39311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i="1" dirty="0" err="1" smtClean="0"/>
              <a:t>Hurwitz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H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 </a:t>
            </a:r>
            <a:r>
              <a:rPr lang="it-IT" sz="1200" i="1" dirty="0" err="1" smtClean="0"/>
              <a:t>N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Eng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J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Med</a:t>
            </a:r>
            <a:r>
              <a:rPr lang="it-IT" sz="1200" i="1" dirty="0" smtClean="0"/>
              <a:t> 2004</a:t>
            </a:r>
          </a:p>
          <a:p>
            <a:pPr algn="r"/>
            <a:endParaRPr lang="it-IT" sz="1200" i="1" dirty="0" smtClean="0"/>
          </a:p>
          <a:p>
            <a:pPr algn="r"/>
            <a:r>
              <a:rPr lang="it-IT" sz="1200" i="1" dirty="0" err="1" smtClean="0"/>
              <a:t>Saltz</a:t>
            </a:r>
            <a:r>
              <a:rPr lang="it-IT" sz="1200" i="1" dirty="0" smtClean="0"/>
              <a:t> LB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</a:t>
            </a:r>
            <a:r>
              <a:rPr lang="it-IT" sz="1200" i="1" dirty="0" err="1" smtClean="0"/>
              <a:t>J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Clin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Oncol</a:t>
            </a:r>
            <a:r>
              <a:rPr lang="it-IT" sz="1200" i="1" dirty="0" smtClean="0"/>
              <a:t> 2008</a:t>
            </a:r>
            <a:endParaRPr lang="it-IT" sz="1200" i="1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641710" y="2654299"/>
            <a:ext cx="1003190" cy="1016001"/>
          </a:xfrm>
          <a:prstGeom prst="ellips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 dirty="0">
              <a:solidFill>
                <a:srgbClr val="2929FF"/>
              </a:solidFill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3644900" y="4508501"/>
            <a:ext cx="1003190" cy="1460500"/>
          </a:xfrm>
          <a:prstGeom prst="ellips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 dirty="0">
              <a:solidFill>
                <a:srgbClr val="2929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Bevacizumab</a:t>
            </a:r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 - Background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lum bright="-11000" contrast="20000"/>
          </a:blip>
          <a:srcRect l="3482" b="15401"/>
          <a:stretch>
            <a:fillRect/>
          </a:stretch>
        </p:blipFill>
        <p:spPr>
          <a:xfrm>
            <a:off x="221676" y="1090113"/>
            <a:ext cx="4128911" cy="1979657"/>
          </a:xfrm>
          <a:prstGeom prst="rect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202152" y="6197558"/>
            <a:ext cx="39311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i="1" dirty="0" err="1" smtClean="0"/>
              <a:t>Hurwitz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H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 </a:t>
            </a:r>
            <a:r>
              <a:rPr lang="it-IT" sz="1200" i="1" dirty="0" err="1" smtClean="0"/>
              <a:t>N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Eng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J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Med</a:t>
            </a:r>
            <a:r>
              <a:rPr lang="it-IT" sz="1200" i="1" dirty="0" smtClean="0"/>
              <a:t> 2004</a:t>
            </a:r>
          </a:p>
          <a:p>
            <a:pPr algn="r"/>
            <a:endParaRPr lang="it-IT" sz="1200" i="1" dirty="0" smtClean="0"/>
          </a:p>
          <a:p>
            <a:pPr algn="r"/>
            <a:r>
              <a:rPr lang="it-IT" sz="1200" i="1" dirty="0" err="1" smtClean="0"/>
              <a:t>Saltz</a:t>
            </a:r>
            <a:r>
              <a:rPr lang="it-IT" sz="1200" i="1" dirty="0" smtClean="0"/>
              <a:t> LB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</a:t>
            </a:r>
            <a:r>
              <a:rPr lang="it-IT" sz="1200" i="1" dirty="0" err="1" smtClean="0"/>
              <a:t>J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Clin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Oncol</a:t>
            </a:r>
            <a:r>
              <a:rPr lang="it-IT" sz="1200" i="1" dirty="0" smtClean="0"/>
              <a:t> 2008</a:t>
            </a:r>
            <a:endParaRPr lang="it-IT" sz="1200" i="1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rcRect b="5490"/>
          <a:stretch>
            <a:fillRect/>
          </a:stretch>
        </p:blipFill>
        <p:spPr>
          <a:xfrm>
            <a:off x="4790971" y="2774500"/>
            <a:ext cx="4035529" cy="3326665"/>
          </a:xfrm>
          <a:prstGeom prst="rect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276" y="3625012"/>
            <a:ext cx="3905824" cy="2304436"/>
          </a:xfrm>
          <a:prstGeom prst="rect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Per 11"/>
          <p:cNvSpPr/>
          <p:nvPr/>
        </p:nvSpPr>
        <p:spPr>
          <a:xfrm>
            <a:off x="7242528" y="3625012"/>
            <a:ext cx="1099256" cy="914400"/>
          </a:xfrm>
          <a:prstGeom prst="mathMultiply">
            <a:avLst/>
          </a:prstGeom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4704335" y="1611765"/>
            <a:ext cx="3977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Bevacizumab</a:t>
            </a:r>
            <a:r>
              <a:rPr lang="it-IT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</a:p>
          <a:p>
            <a:pPr algn="ctr"/>
            <a:r>
              <a:rPr lang="it-IT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effetto radio-sensibilizzante</a:t>
            </a:r>
            <a:endParaRPr lang="it-IT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2641710" y="2266499"/>
            <a:ext cx="1003190" cy="1016001"/>
          </a:xfrm>
          <a:prstGeom prst="ellips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 dirty="0">
              <a:solidFill>
                <a:srgbClr val="2929FF"/>
              </a:solidFill>
            </a:endParaRPr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>
            <a:off x="2489200" y="3784599"/>
            <a:ext cx="1003190" cy="101600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 dirty="0">
              <a:solidFill>
                <a:srgbClr val="2929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Bevacizumab</a:t>
            </a:r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 + RT - Background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rcRect l="4310"/>
          <a:stretch>
            <a:fillRect/>
          </a:stretch>
        </p:blipFill>
        <p:spPr>
          <a:xfrm>
            <a:off x="7428089" y="2639516"/>
            <a:ext cx="1409700" cy="12954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522" y="4452792"/>
            <a:ext cx="1447800" cy="12954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aphicFrame>
        <p:nvGraphicFramePr>
          <p:cNvPr id="14" name="Tabella 13"/>
          <p:cNvGraphicFramePr>
            <a:graphicFrameLocks noGrp="1"/>
          </p:cNvGraphicFramePr>
          <p:nvPr/>
        </p:nvGraphicFramePr>
        <p:xfrm>
          <a:off x="253999" y="2170293"/>
          <a:ext cx="6553200" cy="384528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10640"/>
                <a:gridCol w="1310640"/>
                <a:gridCol w="2839721"/>
                <a:gridCol w="1092199"/>
              </a:tblGrid>
              <a:tr h="651366"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>
                          <a:solidFill>
                            <a:srgbClr val="FFFF00"/>
                          </a:solidFill>
                        </a:rPr>
                        <a:t>TRIAL</a:t>
                      </a:r>
                      <a:endParaRPr lang="it-IT" sz="1100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>
                          <a:solidFill>
                            <a:srgbClr val="FFFF00"/>
                          </a:solidFill>
                        </a:rPr>
                        <a:t>PZ (</a:t>
                      </a:r>
                      <a:r>
                        <a:rPr lang="it-IT" sz="1100" i="1" dirty="0" err="1" smtClean="0">
                          <a:solidFill>
                            <a:srgbClr val="FFFF00"/>
                          </a:solidFill>
                        </a:rPr>
                        <a:t>N</a:t>
                      </a:r>
                      <a:r>
                        <a:rPr lang="it-IT" sz="1100" i="1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  <a:endParaRPr lang="it-IT" sz="1100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smtClean="0">
                          <a:solidFill>
                            <a:srgbClr val="FFFF00"/>
                          </a:solidFill>
                        </a:rPr>
                        <a:t>RTCT concomitante + </a:t>
                      </a:r>
                      <a:r>
                        <a:rPr lang="it-IT" sz="1100" i="1" dirty="0" err="1" smtClean="0">
                          <a:solidFill>
                            <a:srgbClr val="FFFF00"/>
                          </a:solidFill>
                        </a:rPr>
                        <a:t>Bevacizumab</a:t>
                      </a:r>
                      <a:endParaRPr lang="it-IT" sz="1100" i="1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it-IT" sz="1100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i="1" dirty="0" err="1" smtClean="0">
                          <a:solidFill>
                            <a:srgbClr val="FFFF00"/>
                          </a:solidFill>
                        </a:rPr>
                        <a:t>pCR</a:t>
                      </a:r>
                      <a:r>
                        <a:rPr lang="it-IT" sz="1100" i="1" dirty="0" smtClean="0">
                          <a:solidFill>
                            <a:srgbClr val="FFFF00"/>
                          </a:solidFill>
                        </a:rPr>
                        <a:t> (%)</a:t>
                      </a:r>
                      <a:endParaRPr lang="it-IT" sz="1100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755025"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err="1" smtClean="0"/>
                        <a:t>Willet</a:t>
                      </a:r>
                      <a:r>
                        <a:rPr lang="it-IT" sz="800" baseline="0" dirty="0" err="1" smtClean="0"/>
                        <a:t>t</a:t>
                      </a:r>
                      <a:endParaRPr lang="it-IT" sz="800" baseline="0" dirty="0" smtClean="0"/>
                    </a:p>
                    <a:p>
                      <a:pPr algn="ctr"/>
                      <a:r>
                        <a:rPr lang="it-IT" sz="800" baseline="0" dirty="0" smtClean="0"/>
                        <a:t> (2008)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25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Preoperative</a:t>
                      </a:r>
                      <a:r>
                        <a:rPr lang="it-IT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RT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1.8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50.4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it-IT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5-FU: 225 mg/m2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continuous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infusion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Bevacizumab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mg/m2 d–14,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15, 29 </a:t>
                      </a:r>
                    </a:p>
                    <a:p>
                      <a:pPr algn="ctr"/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Surgery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7–9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weeks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completion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RT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20</a:t>
                      </a:r>
                      <a:endParaRPr lang="it-IT" sz="800" dirty="0"/>
                    </a:p>
                  </a:txBody>
                  <a:tcPr/>
                </a:tc>
              </a:tr>
              <a:tr h="755025"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err="1" smtClean="0"/>
                        <a:t>Crane</a:t>
                      </a:r>
                      <a:r>
                        <a:rPr lang="it-IT" sz="800" dirty="0" smtClean="0"/>
                        <a:t> </a:t>
                      </a:r>
                    </a:p>
                    <a:p>
                      <a:pPr algn="ctr"/>
                      <a:r>
                        <a:rPr lang="it-IT" sz="800" dirty="0" smtClean="0"/>
                        <a:t>(2008)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25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Preoperative</a:t>
                      </a:r>
                      <a:r>
                        <a:rPr lang="it-IT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RT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1.8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50.4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Capecitabine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900 mg/m2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bid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it-IT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t-IT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Bevacizumab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mg/m2 d1, 15, 29 </a:t>
                      </a:r>
                    </a:p>
                    <a:p>
                      <a:pPr algn="ctr"/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Surgery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6–11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weeks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7.3)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RT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32</a:t>
                      </a:r>
                      <a:endParaRPr lang="it-IT" sz="800" dirty="0"/>
                    </a:p>
                  </a:txBody>
                  <a:tcPr/>
                </a:tc>
              </a:tr>
              <a:tr h="648365"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err="1" smtClean="0"/>
                        <a:t>Marijnen</a:t>
                      </a:r>
                      <a:r>
                        <a:rPr lang="it-IT" sz="800" dirty="0" smtClean="0"/>
                        <a:t> </a:t>
                      </a:r>
                    </a:p>
                    <a:p>
                      <a:pPr algn="ctr"/>
                      <a:r>
                        <a:rPr lang="it-IT" sz="800" dirty="0" smtClean="0"/>
                        <a:t>(2008)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23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Preoperative</a:t>
                      </a:r>
                      <a:r>
                        <a:rPr lang="it-IT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RT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2.0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50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Capecitabine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825 mg/m2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bid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Bevacizumab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mg/m2 d–14,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15, 29</a:t>
                      </a:r>
                    </a:p>
                    <a:p>
                      <a:pPr algn="ctr"/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Surgery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6–10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weeks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thereafter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err="1" smtClean="0"/>
                        <a:t>9</a:t>
                      </a:r>
                      <a:endParaRPr lang="it-IT" sz="800" dirty="0"/>
                    </a:p>
                  </a:txBody>
                  <a:tcPr/>
                </a:tc>
              </a:tr>
              <a:tr h="1035504"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err="1" smtClean="0"/>
                        <a:t>DiPetrillo</a:t>
                      </a:r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(2008)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23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biweekly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courses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bevacizumab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mg/m2 and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modified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FOLFOX6,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followed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it-IT" sz="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it-IT" sz="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bevacizumab</a:t>
                      </a:r>
                      <a:r>
                        <a:rPr lang="it-IT" sz="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mg/m2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biweekly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oxaliplatin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50 mg/</a:t>
                      </a:r>
                      <a:r>
                        <a:rPr lang="it-IT" sz="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m2 weekly, 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5-FU 200 mg/m2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continuous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infusion</a:t>
                      </a:r>
                      <a:r>
                        <a:rPr lang="it-IT" sz="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</a:t>
                      </a:r>
                    </a:p>
                    <a:p>
                      <a:pPr algn="ctr"/>
                      <a:r>
                        <a:rPr lang="it-IT" sz="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concurrent </a:t>
                      </a:r>
                      <a:r>
                        <a:rPr lang="it-IT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50.4 </a:t>
                      </a:r>
                      <a:r>
                        <a:rPr lang="it-IT" sz="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it-IT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b="1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pelvic</a:t>
                      </a:r>
                      <a:r>
                        <a:rPr lang="it-IT" sz="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irradiation</a:t>
                      </a:r>
                    </a:p>
                    <a:p>
                      <a:pPr algn="ctr"/>
                      <a:r>
                        <a:rPr lang="it-IT" sz="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Surgery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4–8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weeks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completion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it-IT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RT</a:t>
                      </a:r>
                      <a:endParaRPr lang="it-IT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35</a:t>
                      </a:r>
                      <a:endParaRPr lang="it-IT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1157110" y="2377906"/>
            <a:ext cx="69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chemeClr val="accent2"/>
                </a:solidFill>
              </a:rPr>
              <a:t>RT + modificatori ipossia VS  RT: </a:t>
            </a:r>
            <a:endParaRPr lang="it-IT" sz="2800" b="1" i="1" dirty="0">
              <a:solidFill>
                <a:schemeClr val="accent2"/>
              </a:solidFill>
            </a:endParaRPr>
          </a:p>
        </p:txBody>
      </p:sp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2142409" y="3232520"/>
          <a:ext cx="4447477" cy="1635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923"/>
                <a:gridCol w="1385601"/>
                <a:gridCol w="1224953"/>
              </a:tblGrid>
              <a:tr h="62382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ENDPOINT</a:t>
                      </a:r>
                      <a:endParaRPr lang="it-IT" sz="12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ODDS RATIO</a:t>
                      </a:r>
                      <a:endParaRPr lang="it-IT" sz="1200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95% </a:t>
                      </a:r>
                      <a:r>
                        <a:rPr lang="it-IT" sz="1200" dirty="0" err="1" smtClean="0"/>
                        <a:t>CI</a:t>
                      </a:r>
                      <a:endParaRPr lang="it-IT" sz="1200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99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Controllo</a:t>
                      </a:r>
                      <a:r>
                        <a:rPr lang="it-IT" sz="1200" baseline="0" dirty="0" smtClean="0"/>
                        <a:t> locale</a:t>
                      </a:r>
                      <a:endParaRPr lang="it-IT" sz="12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0.77</a:t>
                      </a:r>
                      <a:endParaRPr lang="it-IT" sz="1200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0.71-0.84</a:t>
                      </a:r>
                      <a:endParaRPr lang="it-IT" sz="1200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99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Sopravvivenza</a:t>
                      </a:r>
                      <a:endParaRPr lang="it-IT" sz="12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0.87</a:t>
                      </a:r>
                      <a:endParaRPr lang="it-IT" sz="1200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0.80-0.95</a:t>
                      </a:r>
                      <a:endParaRPr lang="it-IT" sz="1200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202152" y="6197558"/>
            <a:ext cx="39311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i="1" dirty="0" err="1" smtClean="0"/>
              <a:t>Overgaard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J</a:t>
            </a:r>
            <a:r>
              <a:rPr lang="it-IT" sz="1200" i="1" dirty="0" smtClean="0"/>
              <a:t>, </a:t>
            </a:r>
            <a:r>
              <a:rPr lang="it-IT" sz="1200" i="1" dirty="0" err="1" smtClean="0"/>
              <a:t>J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Clin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Oncol</a:t>
            </a:r>
            <a:r>
              <a:rPr lang="it-IT" sz="1200" i="1" dirty="0" smtClean="0"/>
              <a:t> 2007</a:t>
            </a:r>
          </a:p>
          <a:p>
            <a:pPr algn="r"/>
            <a:endParaRPr lang="it-IT" sz="1200" i="1" dirty="0" smtClean="0"/>
          </a:p>
          <a:p>
            <a:pPr algn="r"/>
            <a:r>
              <a:rPr lang="it-IT" sz="1200" i="1" dirty="0" err="1" smtClean="0"/>
              <a:t>Marquardt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F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et</a:t>
            </a:r>
            <a:r>
              <a:rPr lang="it-IT" sz="1200" i="1" dirty="0" smtClean="0"/>
              <a:t> al, </a:t>
            </a:r>
            <a:r>
              <a:rPr lang="it-IT" sz="1200" i="1" dirty="0" err="1" smtClean="0"/>
              <a:t>Strahlenther</a:t>
            </a:r>
            <a:r>
              <a:rPr lang="it-IT" sz="1200" i="1" dirty="0" smtClean="0"/>
              <a:t> </a:t>
            </a:r>
            <a:r>
              <a:rPr lang="it-IT" sz="1200" i="1" dirty="0" err="1" smtClean="0"/>
              <a:t>Onkol</a:t>
            </a:r>
            <a:r>
              <a:rPr lang="it-IT" sz="1200" i="1" dirty="0" smtClean="0"/>
              <a:t> 2009</a:t>
            </a:r>
            <a:endParaRPr lang="it-IT" sz="12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 txBox="1">
            <a:spLocks/>
          </p:cNvSpPr>
          <p:nvPr/>
        </p:nvSpPr>
        <p:spPr bwMode="auto">
          <a:xfrm>
            <a:off x="0" y="237065"/>
            <a:ext cx="9144000" cy="157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="1" i="1" kern="0" noProof="0" dirty="0" err="1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RA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dio</a:t>
            </a:r>
            <a:r>
              <a:rPr lang="it-IT" sz="3200" b="1" i="1" kern="0" noProof="0" dirty="0" err="1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CHE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motherapy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with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</a:t>
            </a:r>
            <a:r>
              <a:rPr lang="it-IT" sz="3200" b="1" i="1" kern="0" noProof="0" dirty="0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L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ow</a:t>
            </a:r>
            <a:r>
              <a:rPr lang="it-IT" sz="3200" b="1" i="1" kern="0" noProof="0" dirty="0" smtClean="0">
                <a:solidFill>
                  <a:srgbClr val="FF0000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fractionation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in 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metastatic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colo-rectal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</a:t>
            </a:r>
            <a:r>
              <a:rPr lang="it-IT" sz="3200" b="1" i="1" kern="0" noProof="0" dirty="0" err="1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cancer</a:t>
            </a:r>
            <a:r>
              <a:rPr lang="it-IT" sz="3200" b="1" i="1" kern="0" noProof="0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rPr>
              <a:t> : obiettivo dello studio</a:t>
            </a:r>
            <a:endParaRPr kumimoji="0" lang="it-IT" sz="3200" b="1" i="1" u="none" strike="noStrike" kern="0" cap="none" spc="0" normalizeH="0" baseline="0" noProof="0" dirty="0" smtClean="0">
              <a:ln>
                <a:noFill/>
              </a:ln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0" y="2229556"/>
            <a:ext cx="8991600" cy="292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i="1" dirty="0" smtClean="0"/>
          </a:p>
          <a:p>
            <a:pPr algn="ctr"/>
            <a:endParaRPr lang="it-IT" sz="2000" i="1" dirty="0" smtClean="0"/>
          </a:p>
          <a:p>
            <a:pPr algn="ctr">
              <a:buFont typeface="Arial"/>
              <a:buChar char="•"/>
            </a:pPr>
            <a:r>
              <a:rPr lang="it-IT" sz="2400" i="1" dirty="0" smtClean="0"/>
              <a:t> Valutazione di fattibilità dell’associazione di RT a basse dosi nel trattamento di prima linea</a:t>
            </a:r>
          </a:p>
          <a:p>
            <a:pPr algn="ctr"/>
            <a:r>
              <a:rPr lang="it-IT" sz="2400" i="1" dirty="0" smtClean="0"/>
              <a:t> (</a:t>
            </a:r>
            <a:r>
              <a:rPr lang="it-IT" sz="2400" i="1" dirty="0" err="1" smtClean="0"/>
              <a:t>Folfiri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–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Bevacizumab</a:t>
            </a:r>
            <a:r>
              <a:rPr lang="it-IT" sz="2400" i="1" dirty="0" smtClean="0"/>
              <a:t>) del </a:t>
            </a:r>
          </a:p>
          <a:p>
            <a:pPr algn="ctr"/>
            <a:r>
              <a:rPr lang="it-IT" sz="2400" i="1" dirty="0" smtClean="0"/>
              <a:t>cancro </a:t>
            </a:r>
            <a:r>
              <a:rPr lang="it-IT" sz="2400" i="1" dirty="0" err="1" smtClean="0"/>
              <a:t>colorettale</a:t>
            </a:r>
            <a:r>
              <a:rPr lang="it-IT" sz="2400" i="1" dirty="0" smtClean="0"/>
              <a:t> metastatico</a:t>
            </a:r>
          </a:p>
          <a:p>
            <a:pPr algn="ctr">
              <a:buFont typeface="Arial"/>
              <a:buChar char="•"/>
            </a:pPr>
            <a:endParaRPr lang="it-IT" sz="2400" i="1" dirty="0" smtClean="0"/>
          </a:p>
          <a:p>
            <a:pPr algn="ctr">
              <a:buFont typeface="Arial"/>
              <a:buChar char="•"/>
            </a:pPr>
            <a:r>
              <a:rPr lang="it-IT" sz="2400" i="1" dirty="0" smtClean="0"/>
              <a:t> Valutazione di efficacia/risposta clinica 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95445" y="6389742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0" y="914400"/>
            <a:ext cx="9144000" cy="6463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it-IT" dirty="0" smtClean="0"/>
              <a:t> </a:t>
            </a:r>
            <a:r>
              <a:rPr lang="it-IT" sz="1400" b="1" i="1" dirty="0" smtClean="0"/>
              <a:t>Criteri inclusione</a:t>
            </a:r>
            <a:r>
              <a:rPr lang="it-IT" sz="1400" dirty="0" smtClean="0"/>
              <a:t>: </a:t>
            </a:r>
          </a:p>
          <a:p>
            <a:pPr>
              <a:buFont typeface="Arial"/>
              <a:buChar char="•"/>
            </a:pPr>
            <a:endParaRPr lang="it-IT" sz="1400" dirty="0" smtClean="0"/>
          </a:p>
          <a:p>
            <a:pPr lvl="1" algn="just"/>
            <a:r>
              <a:rPr lang="it-IT" sz="1400" dirty="0" smtClean="0"/>
              <a:t> - pazienti affetti da cancro </a:t>
            </a:r>
            <a:r>
              <a:rPr lang="it-IT" sz="1400" dirty="0" err="1" smtClean="0"/>
              <a:t>colorettale</a:t>
            </a:r>
            <a:r>
              <a:rPr lang="it-IT" sz="1400" dirty="0" smtClean="0"/>
              <a:t> metastatico, accertato </a:t>
            </a:r>
            <a:r>
              <a:rPr lang="it-IT" sz="1400" dirty="0" err="1" smtClean="0"/>
              <a:t>istologicamente</a:t>
            </a:r>
            <a:endParaRPr lang="it-IT" sz="1400" dirty="0" smtClean="0"/>
          </a:p>
          <a:p>
            <a:pPr lvl="1"/>
            <a:endParaRPr lang="it-IT" sz="1400" dirty="0" smtClean="0"/>
          </a:p>
          <a:p>
            <a:pPr lvl="1"/>
            <a:r>
              <a:rPr lang="it-IT" sz="1400" dirty="0" smtClean="0"/>
              <a:t> - età &gt; 18 anni</a:t>
            </a:r>
          </a:p>
          <a:p>
            <a:pPr lvl="1"/>
            <a:endParaRPr lang="it-IT" sz="1400" dirty="0" smtClean="0"/>
          </a:p>
          <a:p>
            <a:pPr lvl="1"/>
            <a:r>
              <a:rPr lang="it-IT" sz="1400" dirty="0" smtClean="0"/>
              <a:t> -  </a:t>
            </a:r>
            <a:r>
              <a:rPr lang="it-IT" sz="1400" dirty="0" err="1" smtClean="0"/>
              <a:t>PS=</a:t>
            </a:r>
            <a:r>
              <a:rPr lang="it-IT" sz="1400" dirty="0" smtClean="0"/>
              <a:t> 0,1 (ECOG)</a:t>
            </a:r>
          </a:p>
          <a:p>
            <a:pPr lvl="1"/>
            <a:endParaRPr lang="it-IT" sz="1400" dirty="0" smtClean="0"/>
          </a:p>
          <a:p>
            <a:pPr lvl="1"/>
            <a:r>
              <a:rPr lang="it-IT" sz="1400" dirty="0" smtClean="0"/>
              <a:t> - adeguata funzionalità epatica, renale e midollare</a:t>
            </a:r>
          </a:p>
          <a:p>
            <a:pPr>
              <a:buFont typeface="Arial"/>
              <a:buChar char="•"/>
            </a:pPr>
            <a:endParaRPr lang="it-IT" sz="1400" dirty="0" smtClean="0"/>
          </a:p>
          <a:p>
            <a:pPr>
              <a:buFont typeface="Arial"/>
              <a:buChar char="•"/>
            </a:pPr>
            <a:r>
              <a:rPr lang="it-IT" sz="1400" dirty="0" smtClean="0"/>
              <a:t> </a:t>
            </a:r>
            <a:r>
              <a:rPr lang="it-IT" sz="1400" b="1" i="1" dirty="0" smtClean="0"/>
              <a:t>Criteri esclusione</a:t>
            </a:r>
            <a:r>
              <a:rPr lang="it-IT" sz="1400" dirty="0" smtClean="0"/>
              <a:t>: </a:t>
            </a:r>
          </a:p>
          <a:p>
            <a:endParaRPr lang="it-IT" sz="1400" dirty="0" smtClean="0"/>
          </a:p>
          <a:p>
            <a:pPr lvl="1"/>
            <a:r>
              <a:rPr lang="it-IT" sz="1400" dirty="0" smtClean="0"/>
              <a:t> -  precedenti trattamenti chemioterapici per malattia metastatica</a:t>
            </a:r>
          </a:p>
          <a:p>
            <a:pPr lvl="1"/>
            <a:endParaRPr lang="it-IT" sz="1400" dirty="0" smtClean="0"/>
          </a:p>
          <a:p>
            <a:pPr lvl="1"/>
            <a:r>
              <a:rPr lang="it-IT" sz="1400" dirty="0" smtClean="0"/>
              <a:t> - diatesi emorragica pregressa</a:t>
            </a:r>
          </a:p>
          <a:p>
            <a:pPr lvl="1"/>
            <a:r>
              <a:rPr lang="it-IT" sz="1400" dirty="0" smtClean="0"/>
              <a:t> </a:t>
            </a:r>
          </a:p>
          <a:p>
            <a:pPr lvl="1"/>
            <a:r>
              <a:rPr lang="it-IT" sz="1400" dirty="0" smtClean="0"/>
              <a:t> - episodi trombo-embolici pregressi</a:t>
            </a:r>
          </a:p>
          <a:p>
            <a:pPr lvl="1"/>
            <a:endParaRPr lang="it-IT" sz="1400" dirty="0" smtClean="0"/>
          </a:p>
          <a:p>
            <a:pPr>
              <a:buFont typeface="Arial"/>
              <a:buChar char="•"/>
            </a:pPr>
            <a:r>
              <a:rPr lang="it-IT" sz="1400" dirty="0" smtClean="0"/>
              <a:t> </a:t>
            </a:r>
            <a:r>
              <a:rPr lang="it-IT" sz="1400" b="1" i="1" dirty="0" err="1" smtClean="0"/>
              <a:t>Imaging</a:t>
            </a:r>
            <a:r>
              <a:rPr lang="it-IT" sz="1400" b="1" i="1" dirty="0" smtClean="0"/>
              <a:t>: </a:t>
            </a:r>
          </a:p>
          <a:p>
            <a:endParaRPr lang="it-IT" sz="1400" dirty="0" smtClean="0"/>
          </a:p>
          <a:p>
            <a:pPr lvl="1">
              <a:buFontTx/>
              <a:buChar char="-"/>
            </a:pPr>
            <a:r>
              <a:rPr lang="it-IT" sz="1400" dirty="0" err="1" smtClean="0"/>
              <a:t>Stadiazione</a:t>
            </a:r>
            <a:r>
              <a:rPr lang="it-IT" sz="1400" dirty="0" smtClean="0"/>
              <a:t> e valutazione risposta mediante TC total body con MDC; valutazione metabolica </a:t>
            </a:r>
            <a:r>
              <a:rPr lang="it-IT" sz="1400" dirty="0" err="1" smtClean="0"/>
              <a:t>baseline</a:t>
            </a:r>
            <a:r>
              <a:rPr lang="it-IT" sz="1400" dirty="0" smtClean="0"/>
              <a:t> con FDG-PET</a:t>
            </a:r>
          </a:p>
          <a:p>
            <a:pPr lvl="1">
              <a:buFontTx/>
              <a:buChar char="-"/>
            </a:pPr>
            <a:endParaRPr lang="it-IT" sz="1400" dirty="0" smtClean="0"/>
          </a:p>
          <a:p>
            <a:pPr lvl="1">
              <a:buFontTx/>
              <a:buChar char="-"/>
            </a:pPr>
            <a:endParaRPr lang="it-IT" sz="1400" dirty="0" smtClean="0"/>
          </a:p>
          <a:p>
            <a:pPr>
              <a:buFont typeface="Arial"/>
              <a:buChar char="•"/>
            </a:pPr>
            <a:r>
              <a:rPr lang="it-IT" sz="1400" dirty="0" smtClean="0"/>
              <a:t> Valutazione </a:t>
            </a:r>
            <a:r>
              <a:rPr lang="it-IT" sz="1400" b="1" i="1" dirty="0" smtClean="0"/>
              <a:t>tossicità acuta </a:t>
            </a:r>
            <a:r>
              <a:rPr lang="it-IT" sz="1400" dirty="0" smtClean="0"/>
              <a:t>secondo scala RTOG</a:t>
            </a:r>
          </a:p>
          <a:p>
            <a:pPr lvl="1"/>
            <a:endParaRPr lang="it-IT" sz="1400" dirty="0" smtClean="0"/>
          </a:p>
          <a:p>
            <a:pPr lvl="1"/>
            <a:endParaRPr lang="it-IT" sz="1400" dirty="0" smtClean="0"/>
          </a:p>
          <a:p>
            <a:pPr lvl="1"/>
            <a:endParaRPr lang="it-IT" sz="1400" dirty="0" smtClean="0"/>
          </a:p>
          <a:p>
            <a:pPr lvl="1"/>
            <a:endParaRPr lang="it-IT" dirty="0" smtClean="0"/>
          </a:p>
        </p:txBody>
      </p:sp>
      <p:sp>
        <p:nvSpPr>
          <p:cNvPr id="10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Materiali e Metodi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295445" y="6389742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>
            <a:spLocks noGrp="1"/>
          </p:cNvSpPr>
          <p:nvPr>
            <p:ph type="ctrTitle"/>
          </p:nvPr>
        </p:nvSpPr>
        <p:spPr>
          <a:xfrm>
            <a:off x="0" y="12957"/>
            <a:ext cx="9144000" cy="1077156"/>
          </a:xfrm>
        </p:spPr>
        <p:txBody>
          <a:bodyPr/>
          <a:lstStyle/>
          <a:p>
            <a:r>
              <a:rPr lang="it-IT" sz="3600" b="1" i="1" dirty="0" smtClean="0">
                <a:solidFill>
                  <a:srgbClr val="FFEE28"/>
                </a:solidFill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  <a:latin typeface="Verdana"/>
                <a:cs typeface="Verdana"/>
              </a:rPr>
              <a:t>Materiali e Metodi</a:t>
            </a:r>
            <a:endParaRPr lang="it-IT" sz="3600" b="1" i="1" dirty="0">
              <a:solidFill>
                <a:srgbClr val="FFEE28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0" y="97084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it-IT" dirty="0" smtClean="0"/>
              <a:t> </a:t>
            </a:r>
            <a:r>
              <a:rPr lang="it-IT" sz="1400" b="1" i="1" dirty="0" smtClean="0"/>
              <a:t>Chemioterapia</a:t>
            </a:r>
            <a:r>
              <a:rPr lang="it-IT" sz="1400" dirty="0" smtClean="0"/>
              <a:t>: </a:t>
            </a:r>
          </a:p>
          <a:p>
            <a:pPr>
              <a:buFont typeface="Arial"/>
              <a:buChar char="•"/>
            </a:pPr>
            <a:endParaRPr lang="it-IT" sz="1400" dirty="0" smtClean="0"/>
          </a:p>
          <a:p>
            <a:pPr lvl="1" algn="just"/>
            <a:r>
              <a:rPr lang="it-IT" sz="1400" dirty="0" smtClean="0"/>
              <a:t> - </a:t>
            </a:r>
            <a:r>
              <a:rPr lang="it-IT" sz="1400" dirty="0" err="1" smtClean="0"/>
              <a:t>Irinotecan</a:t>
            </a:r>
            <a:r>
              <a:rPr lang="it-IT" sz="1400" dirty="0" smtClean="0"/>
              <a:t> 180 mg/m</a:t>
            </a:r>
            <a:r>
              <a:rPr lang="it-IT" sz="1400" baseline="30000" dirty="0" smtClean="0"/>
              <a:t>2</a:t>
            </a:r>
            <a:r>
              <a:rPr lang="it-IT" sz="1400" dirty="0" smtClean="0"/>
              <a:t> </a:t>
            </a:r>
            <a:r>
              <a:rPr lang="it-IT" sz="1400" dirty="0" err="1" smtClean="0"/>
              <a:t>d</a:t>
            </a:r>
            <a:r>
              <a:rPr lang="it-IT" sz="1400" dirty="0" smtClean="0"/>
              <a:t> </a:t>
            </a:r>
            <a:r>
              <a:rPr lang="it-IT" sz="1400" dirty="0" err="1" smtClean="0"/>
              <a:t>1</a:t>
            </a:r>
            <a:r>
              <a:rPr lang="it-IT" sz="1400" dirty="0" smtClean="0"/>
              <a:t>; FA 100 mg/m</a:t>
            </a:r>
            <a:r>
              <a:rPr lang="it-IT" sz="1400" baseline="30000" dirty="0" smtClean="0"/>
              <a:t>2</a:t>
            </a:r>
            <a:r>
              <a:rPr lang="it-IT" sz="1400" dirty="0" smtClean="0"/>
              <a:t> d1, d2; 5-FU 400 mg/m</a:t>
            </a:r>
            <a:r>
              <a:rPr lang="it-IT" sz="1400" baseline="30000" dirty="0" smtClean="0"/>
              <a:t>2</a:t>
            </a:r>
            <a:r>
              <a:rPr lang="it-IT" sz="1400" dirty="0" smtClean="0"/>
              <a:t> bolo d1, d2; 5-FU 2400 mg/m</a:t>
            </a:r>
            <a:r>
              <a:rPr lang="it-IT" sz="1400" baseline="30000" dirty="0" smtClean="0"/>
              <a:t>2</a:t>
            </a:r>
            <a:r>
              <a:rPr lang="it-IT" sz="1400" dirty="0" smtClean="0"/>
              <a:t> d1, d2; </a:t>
            </a:r>
            <a:r>
              <a:rPr lang="it-IT" sz="1400" dirty="0" err="1" smtClean="0"/>
              <a:t>Bevacizumab</a:t>
            </a:r>
            <a:r>
              <a:rPr lang="it-IT" sz="1400" dirty="0" smtClean="0"/>
              <a:t> </a:t>
            </a:r>
            <a:r>
              <a:rPr lang="it-IT" sz="1400" dirty="0" err="1" smtClean="0"/>
              <a:t>5</a:t>
            </a:r>
            <a:r>
              <a:rPr lang="it-IT" sz="1400" dirty="0" smtClean="0"/>
              <a:t> mg/kg d1.  q14</a:t>
            </a:r>
          </a:p>
          <a:p>
            <a:pPr lvl="1"/>
            <a:endParaRPr lang="it-IT" sz="1400" dirty="0" smtClean="0"/>
          </a:p>
          <a:p>
            <a:pPr>
              <a:buFont typeface="Arial"/>
              <a:buChar char="•"/>
            </a:pPr>
            <a:r>
              <a:rPr lang="it-IT" sz="1400" dirty="0" smtClean="0"/>
              <a:t> </a:t>
            </a:r>
            <a:r>
              <a:rPr lang="it-IT" sz="1400" b="1" i="1" dirty="0" smtClean="0"/>
              <a:t>Radioterapia: </a:t>
            </a:r>
          </a:p>
          <a:p>
            <a:endParaRPr lang="it-IT" sz="1400" dirty="0" smtClean="0"/>
          </a:p>
          <a:p>
            <a:pPr lvl="1"/>
            <a:r>
              <a:rPr lang="it-IT" sz="1400" dirty="0" smtClean="0"/>
              <a:t> -  Volume: lesione/sito metastatico </a:t>
            </a:r>
            <a:r>
              <a:rPr lang="it-IT" sz="1400" dirty="0" err="1" smtClean="0"/>
              <a:t>ipercaptante</a:t>
            </a:r>
            <a:r>
              <a:rPr lang="it-IT" sz="1400" dirty="0" smtClean="0"/>
              <a:t> all’esame PET + 10 mm</a:t>
            </a:r>
          </a:p>
          <a:p>
            <a:pPr lvl="1"/>
            <a:endParaRPr lang="it-IT" sz="1400" dirty="0" smtClean="0"/>
          </a:p>
          <a:p>
            <a:pPr lvl="1"/>
            <a:r>
              <a:rPr lang="it-IT" sz="1400" dirty="0" smtClean="0"/>
              <a:t> - Tecnica: 3D; fasci AP-PA, fasci angolati</a:t>
            </a:r>
          </a:p>
          <a:p>
            <a:pPr lvl="1"/>
            <a:r>
              <a:rPr lang="it-IT" sz="1400" dirty="0" smtClean="0"/>
              <a:t> </a:t>
            </a:r>
          </a:p>
          <a:p>
            <a:pPr lvl="1"/>
            <a:r>
              <a:rPr lang="it-IT" sz="1400" dirty="0" smtClean="0"/>
              <a:t> - Frazionamento/dose: 20 </a:t>
            </a:r>
            <a:r>
              <a:rPr lang="it-IT" sz="1400" dirty="0" err="1" smtClean="0"/>
              <a:t>cGy</a:t>
            </a:r>
            <a:r>
              <a:rPr lang="it-IT" sz="1400" dirty="0" smtClean="0"/>
              <a:t> per 2vv/</a:t>
            </a:r>
            <a:r>
              <a:rPr lang="it-IT" sz="1400" dirty="0" err="1" smtClean="0"/>
              <a:t>die</a:t>
            </a:r>
            <a:r>
              <a:rPr lang="it-IT" sz="1400" dirty="0" smtClean="0"/>
              <a:t>, per </a:t>
            </a:r>
            <a:r>
              <a:rPr lang="it-IT" sz="1400" dirty="0" err="1" smtClean="0"/>
              <a:t>2</a:t>
            </a:r>
            <a:r>
              <a:rPr lang="it-IT" sz="1400" dirty="0" smtClean="0"/>
              <a:t> giorni consecutivi, ad ogni  somministrazione di CT</a:t>
            </a:r>
          </a:p>
          <a:p>
            <a:pPr lvl="1"/>
            <a:endParaRPr lang="it-IT" dirty="0" smtClean="0"/>
          </a:p>
        </p:txBody>
      </p:sp>
      <p:sp>
        <p:nvSpPr>
          <p:cNvPr id="45" name="Rettangolo 44"/>
          <p:cNvSpPr/>
          <p:nvPr/>
        </p:nvSpPr>
        <p:spPr>
          <a:xfrm>
            <a:off x="419816" y="5178775"/>
            <a:ext cx="1466025" cy="4092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Rettangolo 46"/>
          <p:cNvSpPr/>
          <p:nvPr/>
        </p:nvSpPr>
        <p:spPr>
          <a:xfrm>
            <a:off x="431106" y="5923837"/>
            <a:ext cx="1466025" cy="409222"/>
          </a:xfrm>
          <a:prstGeom prst="rect">
            <a:avLst/>
          </a:prstGeom>
          <a:solidFill>
            <a:srgbClr val="FFFF00"/>
          </a:solidFill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CasellaDiTesto 47"/>
          <p:cNvSpPr txBox="1"/>
          <p:nvPr/>
        </p:nvSpPr>
        <p:spPr>
          <a:xfrm>
            <a:off x="838999" y="5190443"/>
            <a:ext cx="522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1933"/>
                </a:solidFill>
              </a:rPr>
              <a:t>RT</a:t>
            </a:r>
            <a:endParaRPr lang="it-IT" b="1" dirty="0">
              <a:solidFill>
                <a:srgbClr val="001933"/>
              </a:solidFill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878511" y="593550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CT</a:t>
            </a:r>
            <a:endParaRPr lang="it-IT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2368964" y="4400054"/>
            <a:ext cx="733012" cy="409222"/>
          </a:xfrm>
          <a:prstGeom prst="rect">
            <a:avLst/>
          </a:prstGeom>
          <a:solidFill>
            <a:srgbClr val="FF6600"/>
          </a:solidFill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Rettangolo 52"/>
          <p:cNvSpPr/>
          <p:nvPr/>
        </p:nvSpPr>
        <p:spPr>
          <a:xfrm>
            <a:off x="3537356" y="4397233"/>
            <a:ext cx="733012" cy="409222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Rettangolo 53"/>
          <p:cNvSpPr/>
          <p:nvPr/>
        </p:nvSpPr>
        <p:spPr>
          <a:xfrm>
            <a:off x="7390495" y="4400054"/>
            <a:ext cx="733012" cy="409222"/>
          </a:xfrm>
          <a:prstGeom prst="rect">
            <a:avLst/>
          </a:prstGeom>
          <a:solidFill>
            <a:srgbClr val="FF6600"/>
          </a:solidFill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Rettangolo 54"/>
          <p:cNvSpPr/>
          <p:nvPr/>
        </p:nvSpPr>
        <p:spPr>
          <a:xfrm>
            <a:off x="6070677" y="4400054"/>
            <a:ext cx="733012" cy="409222"/>
          </a:xfrm>
          <a:prstGeom prst="rect">
            <a:avLst/>
          </a:prstGeom>
          <a:solidFill>
            <a:srgbClr val="FF6600"/>
          </a:solidFill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CasellaDiTesto 55"/>
          <p:cNvSpPr txBox="1"/>
          <p:nvPr/>
        </p:nvSpPr>
        <p:spPr>
          <a:xfrm>
            <a:off x="2485579" y="4411344"/>
            <a:ext cx="545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solidFill>
                  <a:srgbClr val="001933"/>
                </a:solidFill>
              </a:rPr>
              <a:t>D</a:t>
            </a:r>
            <a:r>
              <a:rPr lang="it-IT" sz="1600" dirty="0" smtClean="0">
                <a:solidFill>
                  <a:srgbClr val="001933"/>
                </a:solidFill>
              </a:rPr>
              <a:t> </a:t>
            </a:r>
            <a:r>
              <a:rPr lang="it-IT" sz="1600" dirty="0" err="1" smtClean="0">
                <a:solidFill>
                  <a:srgbClr val="001933"/>
                </a:solidFill>
              </a:rPr>
              <a:t>1</a:t>
            </a:r>
            <a:endParaRPr lang="it-IT" sz="1600" dirty="0">
              <a:solidFill>
                <a:srgbClr val="001933"/>
              </a:solidFill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3556221" y="4428446"/>
            <a:ext cx="742092" cy="369332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1933"/>
                </a:solidFill>
              </a:rPr>
              <a:t> </a:t>
            </a:r>
            <a:r>
              <a:rPr lang="it-IT" sz="1600" dirty="0" err="1" smtClean="0">
                <a:solidFill>
                  <a:srgbClr val="001933"/>
                </a:solidFill>
              </a:rPr>
              <a:t>D</a:t>
            </a:r>
            <a:r>
              <a:rPr lang="it-IT" sz="1600" dirty="0" smtClean="0">
                <a:solidFill>
                  <a:srgbClr val="001933"/>
                </a:solidFill>
              </a:rPr>
              <a:t> </a:t>
            </a:r>
            <a:r>
              <a:rPr lang="it-IT" sz="1600" dirty="0" err="1" smtClean="0">
                <a:solidFill>
                  <a:srgbClr val="001933"/>
                </a:solidFill>
              </a:rPr>
              <a:t>2</a:t>
            </a:r>
            <a:endParaRPr lang="it-IT" dirty="0">
              <a:solidFill>
                <a:srgbClr val="001933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6078465" y="4442557"/>
            <a:ext cx="675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solidFill>
                  <a:srgbClr val="001933"/>
                </a:solidFill>
              </a:rPr>
              <a:t>D</a:t>
            </a:r>
            <a:r>
              <a:rPr lang="it-IT" sz="1600" dirty="0" smtClean="0">
                <a:solidFill>
                  <a:srgbClr val="001933"/>
                </a:solidFill>
              </a:rPr>
              <a:t> 14</a:t>
            </a:r>
            <a:endParaRPr lang="it-IT" sz="1600" dirty="0">
              <a:solidFill>
                <a:srgbClr val="001933"/>
              </a:solidFill>
            </a:endParaRPr>
          </a:p>
        </p:txBody>
      </p:sp>
      <p:sp>
        <p:nvSpPr>
          <p:cNvPr id="59" name="CasellaDiTesto 58"/>
          <p:cNvSpPr txBox="1"/>
          <p:nvPr/>
        </p:nvSpPr>
        <p:spPr>
          <a:xfrm>
            <a:off x="7408856" y="4442557"/>
            <a:ext cx="675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solidFill>
                  <a:srgbClr val="001933"/>
                </a:solidFill>
              </a:rPr>
              <a:t>D</a:t>
            </a:r>
            <a:r>
              <a:rPr lang="it-IT" sz="1600" dirty="0" smtClean="0">
                <a:solidFill>
                  <a:srgbClr val="001933"/>
                </a:solidFill>
              </a:rPr>
              <a:t> 15</a:t>
            </a:r>
            <a:endParaRPr lang="it-IT" sz="1600" dirty="0">
              <a:solidFill>
                <a:srgbClr val="001933"/>
              </a:solidFill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2236799" y="520699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b="1" dirty="0" smtClean="0"/>
              <a:t>RT</a:t>
            </a:r>
            <a:endParaRPr lang="it-IT" sz="600" b="1" dirty="0"/>
          </a:p>
        </p:txBody>
      </p:sp>
      <p:cxnSp>
        <p:nvCxnSpPr>
          <p:cNvPr id="69" name="Connettore 1 68"/>
          <p:cNvCxnSpPr/>
          <p:nvPr/>
        </p:nvCxnSpPr>
        <p:spPr>
          <a:xfrm>
            <a:off x="2368964" y="5774267"/>
            <a:ext cx="643020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ttangolo 75"/>
          <p:cNvSpPr/>
          <p:nvPr/>
        </p:nvSpPr>
        <p:spPr>
          <a:xfrm>
            <a:off x="2829483" y="5215458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sp>
        <p:nvSpPr>
          <p:cNvPr id="77" name="CasellaDiTesto 76"/>
          <p:cNvSpPr txBox="1"/>
          <p:nvPr/>
        </p:nvSpPr>
        <p:spPr>
          <a:xfrm>
            <a:off x="2461649" y="5604927"/>
            <a:ext cx="4796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dirty="0" smtClean="0"/>
              <a:t>6-8 ore</a:t>
            </a:r>
            <a:endParaRPr lang="it-IT" sz="600" dirty="0"/>
          </a:p>
        </p:txBody>
      </p:sp>
      <p:sp>
        <p:nvSpPr>
          <p:cNvPr id="78" name="Rettangolo 77"/>
          <p:cNvSpPr/>
          <p:nvPr/>
        </p:nvSpPr>
        <p:spPr>
          <a:xfrm>
            <a:off x="3470856" y="5223919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sp>
        <p:nvSpPr>
          <p:cNvPr id="79" name="Rettangolo 78"/>
          <p:cNvSpPr/>
          <p:nvPr/>
        </p:nvSpPr>
        <p:spPr>
          <a:xfrm>
            <a:off x="4135086" y="522392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cxnSp>
        <p:nvCxnSpPr>
          <p:cNvPr id="80" name="Connettore 1 79"/>
          <p:cNvCxnSpPr/>
          <p:nvPr/>
        </p:nvCxnSpPr>
        <p:spPr>
          <a:xfrm>
            <a:off x="3675090" y="5772679"/>
            <a:ext cx="643020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CasellaDiTesto 80"/>
          <p:cNvSpPr txBox="1"/>
          <p:nvPr/>
        </p:nvSpPr>
        <p:spPr>
          <a:xfrm>
            <a:off x="3740202" y="5587997"/>
            <a:ext cx="4796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dirty="0" smtClean="0"/>
              <a:t>6-8 ore</a:t>
            </a:r>
            <a:endParaRPr lang="it-IT" sz="600" dirty="0"/>
          </a:p>
        </p:txBody>
      </p:sp>
      <p:sp>
        <p:nvSpPr>
          <p:cNvPr id="82" name="Rettangolo 81"/>
          <p:cNvSpPr/>
          <p:nvPr/>
        </p:nvSpPr>
        <p:spPr>
          <a:xfrm>
            <a:off x="5984048" y="522392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sp>
        <p:nvSpPr>
          <p:cNvPr id="83" name="Rettangolo 82"/>
          <p:cNvSpPr/>
          <p:nvPr/>
        </p:nvSpPr>
        <p:spPr>
          <a:xfrm>
            <a:off x="6700266" y="520699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cxnSp>
        <p:nvCxnSpPr>
          <p:cNvPr id="84" name="Connettore 1 83"/>
          <p:cNvCxnSpPr/>
          <p:nvPr/>
        </p:nvCxnSpPr>
        <p:spPr>
          <a:xfrm>
            <a:off x="6187864" y="5773473"/>
            <a:ext cx="643020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CasellaDiTesto 84"/>
          <p:cNvSpPr txBox="1"/>
          <p:nvPr/>
        </p:nvSpPr>
        <p:spPr>
          <a:xfrm>
            <a:off x="6269565" y="5587997"/>
            <a:ext cx="4796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dirty="0" smtClean="0"/>
              <a:t>6-8 ore</a:t>
            </a:r>
            <a:endParaRPr lang="it-IT" sz="600" dirty="0"/>
          </a:p>
        </p:txBody>
      </p:sp>
      <p:sp>
        <p:nvSpPr>
          <p:cNvPr id="86" name="Rettangolo 85"/>
          <p:cNvSpPr/>
          <p:nvPr/>
        </p:nvSpPr>
        <p:spPr>
          <a:xfrm>
            <a:off x="7295968" y="520699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sp>
        <p:nvSpPr>
          <p:cNvPr id="87" name="Rettangolo 86"/>
          <p:cNvSpPr/>
          <p:nvPr/>
        </p:nvSpPr>
        <p:spPr>
          <a:xfrm>
            <a:off x="7999832" y="520699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 smtClean="0"/>
              <a:t>RT</a:t>
            </a:r>
            <a:endParaRPr lang="it-IT" sz="600" dirty="0"/>
          </a:p>
        </p:txBody>
      </p:sp>
      <p:sp>
        <p:nvSpPr>
          <p:cNvPr id="88" name="CasellaDiTesto 87"/>
          <p:cNvSpPr txBox="1"/>
          <p:nvPr/>
        </p:nvSpPr>
        <p:spPr>
          <a:xfrm>
            <a:off x="7599738" y="5604927"/>
            <a:ext cx="4796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dirty="0" smtClean="0"/>
              <a:t>6-8 ore</a:t>
            </a:r>
            <a:endParaRPr lang="it-IT" sz="600" dirty="0"/>
          </a:p>
        </p:txBody>
      </p:sp>
      <p:cxnSp>
        <p:nvCxnSpPr>
          <p:cNvPr id="89" name="Connettore 1 88"/>
          <p:cNvCxnSpPr/>
          <p:nvPr/>
        </p:nvCxnSpPr>
        <p:spPr>
          <a:xfrm>
            <a:off x="7581698" y="5789593"/>
            <a:ext cx="643020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ttangolo 89"/>
          <p:cNvSpPr/>
          <p:nvPr/>
        </p:nvSpPr>
        <p:spPr>
          <a:xfrm>
            <a:off x="2497149" y="595629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b="1" dirty="0" smtClean="0"/>
              <a:t>CT</a:t>
            </a:r>
            <a:endParaRPr lang="it-IT" sz="600" b="1" dirty="0"/>
          </a:p>
        </p:txBody>
      </p:sp>
      <p:sp>
        <p:nvSpPr>
          <p:cNvPr id="91" name="Rettangolo 90"/>
          <p:cNvSpPr/>
          <p:nvPr/>
        </p:nvSpPr>
        <p:spPr>
          <a:xfrm>
            <a:off x="6310502" y="5956297"/>
            <a:ext cx="326454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b="1" dirty="0" smtClean="0"/>
              <a:t>CT</a:t>
            </a:r>
            <a:endParaRPr lang="it-IT" sz="600" b="1" dirty="0"/>
          </a:p>
        </p:txBody>
      </p:sp>
      <p:sp>
        <p:nvSpPr>
          <p:cNvPr id="92" name="Text Box 8"/>
          <p:cNvSpPr txBox="1">
            <a:spLocks noChangeArrowheads="1"/>
          </p:cNvSpPr>
          <p:nvPr/>
        </p:nvSpPr>
        <p:spPr bwMode="auto">
          <a:xfrm>
            <a:off x="7295445" y="6502630"/>
            <a:ext cx="17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it-IT" sz="1200" b="1" i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RACHEL - </a:t>
            </a:r>
            <a:r>
              <a:rPr lang="it-IT" sz="1200" b="1" i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mCRC</a:t>
            </a:r>
            <a:endParaRPr lang="it-IT" sz="1200" b="1" i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6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000099"/>
      </a:accent1>
      <a:accent2>
        <a:srgbClr val="00B000"/>
      </a:accent2>
      <a:accent3>
        <a:srgbClr val="AAAACA"/>
      </a:accent3>
      <a:accent4>
        <a:srgbClr val="DADADA"/>
      </a:accent4>
      <a:accent5>
        <a:srgbClr val="AAAACA"/>
      </a:accent5>
      <a:accent6>
        <a:srgbClr val="009F00"/>
      </a:accent6>
      <a:hlink>
        <a:srgbClr val="66CCFF"/>
      </a:hlink>
      <a:folHlink>
        <a:srgbClr val="FFE701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3">
        <a:dk1>
          <a:srgbClr val="003366"/>
        </a:dk1>
        <a:lt1>
          <a:srgbClr val="FFFFFF"/>
        </a:lt1>
        <a:dk2>
          <a:srgbClr val="0033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D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4">
        <a:dk1>
          <a:srgbClr val="003366"/>
        </a:dk1>
        <a:lt1>
          <a:srgbClr val="FFFFFF"/>
        </a:lt1>
        <a:dk2>
          <a:srgbClr val="3333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DAD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5">
        <a:dk1>
          <a:srgbClr val="003366"/>
        </a:dk1>
        <a:lt1>
          <a:srgbClr val="FFFFFF"/>
        </a:lt1>
        <a:dk2>
          <a:srgbClr val="000000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A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6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000099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AAACA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2146</Words>
  <Application>Microsoft Office PowerPoint</Application>
  <PresentationFormat>Presentazione su schermo (4:3)</PresentationFormat>
  <Paragraphs>475</Paragraphs>
  <Slides>14</Slides>
  <Notes>13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14</vt:i4>
      </vt:variant>
    </vt:vector>
  </HeadingPairs>
  <TitlesOfParts>
    <vt:vector size="17" baseType="lpstr">
      <vt:lpstr>Struttura predefinita</vt:lpstr>
      <vt:lpstr>Fotografia di Photo Editor</vt:lpstr>
      <vt:lpstr>Image</vt:lpstr>
      <vt:lpstr>     Esperienza preliminare  di un trattamento con  Radioterapia a basse dosi e  Bevacizumab concomitante   RAdioCHEmoterapy with Low fractionation in metastatic colo-rectal cancer [RACHEL – mCRC]     </vt:lpstr>
      <vt:lpstr>RT a basse dosi - Background</vt:lpstr>
      <vt:lpstr>RT a basse dosi - Background</vt:lpstr>
      <vt:lpstr>Bevacizumab - Background</vt:lpstr>
      <vt:lpstr>Bevacizumab - Background</vt:lpstr>
      <vt:lpstr>Bevacizumab + RT - Background</vt:lpstr>
      <vt:lpstr>Presentazione standard di PowerPoint</vt:lpstr>
      <vt:lpstr>Materiali e Metodi</vt:lpstr>
      <vt:lpstr>Materiali e Metodi</vt:lpstr>
      <vt:lpstr>Risultati </vt:lpstr>
      <vt:lpstr>Risultati</vt:lpstr>
      <vt:lpstr>Risultati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Radioterapia accelerata nel trattamento delle metastasi cerebrali: risultati di uno studio di fase I (SHort course Accelerated RadiatiON therapy – whole brain: SHARON-WB) </dc:title>
  <dc:creator>macbook</dc:creator>
  <cp:lastModifiedBy>tecno</cp:lastModifiedBy>
  <cp:revision>69</cp:revision>
  <dcterms:created xsi:type="dcterms:W3CDTF">2010-11-16T06:55:34Z</dcterms:created>
  <dcterms:modified xsi:type="dcterms:W3CDTF">2010-11-16T07:52:56Z</dcterms:modified>
</cp:coreProperties>
</file>