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804" r:id="rId2"/>
    <p:sldMasterId id="2147483816" r:id="rId3"/>
  </p:sldMasterIdLst>
  <p:notesMasterIdLst>
    <p:notesMasterId r:id="rId85"/>
  </p:notesMasterIdLst>
  <p:sldIdLst>
    <p:sldId id="371" r:id="rId4"/>
    <p:sldId id="257" r:id="rId5"/>
    <p:sldId id="258" r:id="rId6"/>
    <p:sldId id="260" r:id="rId7"/>
    <p:sldId id="261" r:id="rId8"/>
    <p:sldId id="263" r:id="rId9"/>
    <p:sldId id="264"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354" r:id="rId26"/>
    <p:sldId id="343" r:id="rId27"/>
    <p:sldId id="344" r:id="rId28"/>
    <p:sldId id="345" r:id="rId29"/>
    <p:sldId id="346" r:id="rId30"/>
    <p:sldId id="347" r:id="rId31"/>
    <p:sldId id="348" r:id="rId32"/>
    <p:sldId id="349" r:id="rId33"/>
    <p:sldId id="350" r:id="rId34"/>
    <p:sldId id="351" r:id="rId35"/>
    <p:sldId id="353" r:id="rId36"/>
    <p:sldId id="356" r:id="rId37"/>
    <p:sldId id="299" r:id="rId38"/>
    <p:sldId id="266" r:id="rId39"/>
    <p:sldId id="298" r:id="rId40"/>
    <p:sldId id="300" r:id="rId41"/>
    <p:sldId id="301" r:id="rId42"/>
    <p:sldId id="302" r:id="rId43"/>
    <p:sldId id="374" r:id="rId44"/>
    <p:sldId id="375" r:id="rId45"/>
    <p:sldId id="376" r:id="rId46"/>
    <p:sldId id="377" r:id="rId47"/>
    <p:sldId id="378" r:id="rId48"/>
    <p:sldId id="379" r:id="rId49"/>
    <p:sldId id="380" r:id="rId50"/>
    <p:sldId id="268" r:id="rId51"/>
    <p:sldId id="269" r:id="rId52"/>
    <p:sldId id="270" r:id="rId53"/>
    <p:sldId id="271" r:id="rId54"/>
    <p:sldId id="272" r:id="rId55"/>
    <p:sldId id="372" r:id="rId56"/>
    <p:sldId id="274" r:id="rId57"/>
    <p:sldId id="276" r:id="rId58"/>
    <p:sldId id="359" r:id="rId59"/>
    <p:sldId id="373" r:id="rId60"/>
    <p:sldId id="367" r:id="rId61"/>
    <p:sldId id="368" r:id="rId62"/>
    <p:sldId id="369" r:id="rId63"/>
    <p:sldId id="312" r:id="rId64"/>
    <p:sldId id="309" r:id="rId65"/>
    <p:sldId id="337" r:id="rId66"/>
    <p:sldId id="381" r:id="rId67"/>
    <p:sldId id="382" r:id="rId68"/>
    <p:sldId id="383" r:id="rId69"/>
    <p:sldId id="384" r:id="rId70"/>
    <p:sldId id="385" r:id="rId71"/>
    <p:sldId id="386" r:id="rId72"/>
    <p:sldId id="387" r:id="rId73"/>
    <p:sldId id="388" r:id="rId74"/>
    <p:sldId id="389" r:id="rId75"/>
    <p:sldId id="405" r:id="rId76"/>
    <p:sldId id="406" r:id="rId77"/>
    <p:sldId id="407" r:id="rId78"/>
    <p:sldId id="408" r:id="rId79"/>
    <p:sldId id="409" r:id="rId80"/>
    <p:sldId id="410" r:id="rId81"/>
    <p:sldId id="411" r:id="rId82"/>
    <p:sldId id="412" r:id="rId83"/>
    <p:sldId id="413" r:id="rId84"/>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6E1DD9"/>
    <a:srgbClr val="CE28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5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511F76-2FA8-4472-BF7B-1C4661B20AB4}" type="datetimeFigureOut">
              <a:rPr lang="it-IT" smtClean="0"/>
              <a:t>15/11/2010</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F9E86E-8488-41DA-8CCD-2AB0DBC91A0F}" type="slidenum">
              <a:rPr lang="it-IT" smtClean="0"/>
              <a:t>‹N›</a:t>
            </a:fld>
            <a:endParaRPr lang="it-IT"/>
          </a:p>
        </p:txBody>
      </p:sp>
    </p:spTree>
    <p:extLst>
      <p:ext uri="{BB962C8B-B14F-4D97-AF65-F5344CB8AC3E}">
        <p14:creationId xmlns:p14="http://schemas.microsoft.com/office/powerpoint/2010/main" val="1183819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CF9E86E-8488-41DA-8CCD-2AB0DBC91A0F}" type="slidenum">
              <a:rPr lang="it-IT" smtClean="0"/>
              <a:t>46</a:t>
            </a:fld>
            <a:endParaRPr lang="it-IT"/>
          </a:p>
        </p:txBody>
      </p:sp>
    </p:spTree>
    <p:extLst>
      <p:ext uri="{BB962C8B-B14F-4D97-AF65-F5344CB8AC3E}">
        <p14:creationId xmlns:p14="http://schemas.microsoft.com/office/powerpoint/2010/main" val="2283529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Titolo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17" name="Sottotito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a:p>
        </p:txBody>
      </p:sp>
      <p:sp>
        <p:nvSpPr>
          <p:cNvPr id="4" name="Segnaposto data 9"/>
          <p:cNvSpPr>
            <a:spLocks noGrp="1"/>
          </p:cNvSpPr>
          <p:nvPr>
            <p:ph type="dt" sz="half" idx="10"/>
          </p:nvPr>
        </p:nvSpPr>
        <p:spPr/>
        <p:txBody>
          <a:bodyPr/>
          <a:lstStyle>
            <a:lvl1pPr>
              <a:defRPr/>
            </a:lvl1pPr>
          </a:lstStyle>
          <a:p>
            <a:pPr>
              <a:defRPr/>
            </a:pPr>
            <a:fld id="{78BDEBA9-E22D-4105-8BE1-6B920ECD5605}"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B3EB3A58-02A9-4F3B-810E-297E179171A8}" type="slidenum">
              <a:rPr lang="it-IT"/>
              <a:pPr>
                <a:defRPr/>
              </a:pPr>
              <a:t>‹N›</a:t>
            </a:fld>
            <a:endParaRPr lang="it-IT"/>
          </a:p>
        </p:txBody>
      </p:sp>
    </p:spTree>
    <p:extLst>
      <p:ext uri="{BB962C8B-B14F-4D97-AF65-F5344CB8AC3E}">
        <p14:creationId xmlns:p14="http://schemas.microsoft.com/office/powerpoint/2010/main" val="2781077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FB8ED417-4FCD-41A5-9CA2-4FF7FF9A85B6}"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B49D2041-9053-4926-AD0D-FD8C4C75C02B}" type="slidenum">
              <a:rPr lang="it-IT"/>
              <a:pPr>
                <a:defRPr/>
              </a:pPr>
              <a:t>‹N›</a:t>
            </a:fld>
            <a:endParaRPr lang="it-IT"/>
          </a:p>
        </p:txBody>
      </p:sp>
    </p:spTree>
    <p:extLst>
      <p:ext uri="{BB962C8B-B14F-4D97-AF65-F5344CB8AC3E}">
        <p14:creationId xmlns:p14="http://schemas.microsoft.com/office/powerpoint/2010/main" val="478310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914401"/>
            <a:ext cx="2057400" cy="5211763"/>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914401"/>
            <a:ext cx="6019800" cy="521176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E867FE1B-5028-466B-8BF4-CB6434CFAEFA}"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6EB83FBD-55C5-460B-846E-93384BE1E10D}" type="slidenum">
              <a:rPr lang="it-IT"/>
              <a:pPr>
                <a:defRPr/>
              </a:pPr>
              <a:t>‹N›</a:t>
            </a:fld>
            <a:endParaRPr lang="it-IT"/>
          </a:p>
        </p:txBody>
      </p:sp>
    </p:spTree>
    <p:extLst>
      <p:ext uri="{BB962C8B-B14F-4D97-AF65-F5344CB8AC3E}">
        <p14:creationId xmlns:p14="http://schemas.microsoft.com/office/powerpoint/2010/main" val="3199364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Titolo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17" name="Sottotito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a:p>
        </p:txBody>
      </p:sp>
      <p:sp>
        <p:nvSpPr>
          <p:cNvPr id="4" name="Segnaposto data 9"/>
          <p:cNvSpPr>
            <a:spLocks noGrp="1"/>
          </p:cNvSpPr>
          <p:nvPr>
            <p:ph type="dt" sz="half" idx="10"/>
          </p:nvPr>
        </p:nvSpPr>
        <p:spPr/>
        <p:txBody>
          <a:bodyPr/>
          <a:lstStyle>
            <a:lvl1pPr>
              <a:defRPr/>
            </a:lvl1pPr>
          </a:lstStyle>
          <a:p>
            <a:pPr>
              <a:defRPr/>
            </a:pPr>
            <a:fld id="{B1C215DC-4AF2-4676-A26D-9771607EEC35}"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D1981F16-2971-4581-88EC-7B330C8E1F60}" type="slidenum">
              <a:rPr lang="it-IT"/>
              <a:pPr>
                <a:defRPr/>
              </a:pPr>
              <a:t>‹N›</a:t>
            </a:fld>
            <a:endParaRPr lang="it-IT"/>
          </a:p>
        </p:txBody>
      </p:sp>
    </p:spTree>
    <p:extLst>
      <p:ext uri="{BB962C8B-B14F-4D97-AF65-F5344CB8AC3E}">
        <p14:creationId xmlns:p14="http://schemas.microsoft.com/office/powerpoint/2010/main" val="3598334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1BDCBE18-89B8-4ED5-BC94-4B5FED9281BD}"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E2F804DC-B081-4D28-88FF-C2BD539C5C6F}" type="slidenum">
              <a:rPr lang="it-IT"/>
              <a:pPr>
                <a:defRPr/>
              </a:pPr>
              <a:t>‹N›</a:t>
            </a:fld>
            <a:endParaRPr lang="it-IT"/>
          </a:p>
        </p:txBody>
      </p:sp>
    </p:spTree>
    <p:extLst>
      <p:ext uri="{BB962C8B-B14F-4D97-AF65-F5344CB8AC3E}">
        <p14:creationId xmlns:p14="http://schemas.microsoft.com/office/powerpoint/2010/main" val="3159003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4" name="Segnaposto data 9"/>
          <p:cNvSpPr>
            <a:spLocks noGrp="1"/>
          </p:cNvSpPr>
          <p:nvPr>
            <p:ph type="dt" sz="half" idx="10"/>
          </p:nvPr>
        </p:nvSpPr>
        <p:spPr/>
        <p:txBody>
          <a:bodyPr/>
          <a:lstStyle>
            <a:lvl1pPr>
              <a:defRPr/>
            </a:lvl1pPr>
          </a:lstStyle>
          <a:p>
            <a:pPr>
              <a:defRPr/>
            </a:pPr>
            <a:fld id="{65A32DE8-22C8-46B8-9EDA-089E99EB7D18}"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40D9D698-2CA3-4436-BEE9-06182EB75604}" type="slidenum">
              <a:rPr lang="it-IT"/>
              <a:pPr>
                <a:defRPr/>
              </a:pPr>
              <a:t>‹N›</a:t>
            </a:fld>
            <a:endParaRPr lang="it-IT"/>
          </a:p>
        </p:txBody>
      </p:sp>
    </p:spTree>
    <p:extLst>
      <p:ext uri="{BB962C8B-B14F-4D97-AF65-F5344CB8AC3E}">
        <p14:creationId xmlns:p14="http://schemas.microsoft.com/office/powerpoint/2010/main" val="41821696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5F1ACF72-9840-4E06-B693-14DD7423D6D3}" type="datetimeFigureOut">
              <a:rPr lang="it-IT"/>
              <a:pPr>
                <a:defRPr/>
              </a:pPr>
              <a:t>15/11/2010</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13EF8896-F1CB-4FFF-8BA1-DBD0C5E4D1D7}" type="slidenum">
              <a:rPr lang="it-IT"/>
              <a:pPr>
                <a:defRPr/>
              </a:pPr>
              <a:t>‹N›</a:t>
            </a:fld>
            <a:endParaRPr lang="it-IT"/>
          </a:p>
        </p:txBody>
      </p:sp>
    </p:spTree>
    <p:extLst>
      <p:ext uri="{BB962C8B-B14F-4D97-AF65-F5344CB8AC3E}">
        <p14:creationId xmlns:p14="http://schemas.microsoft.com/office/powerpoint/2010/main" val="716179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Segnaposto tes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5" name="Segnaposto contenut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contenut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9"/>
          <p:cNvSpPr>
            <a:spLocks noGrp="1"/>
          </p:cNvSpPr>
          <p:nvPr>
            <p:ph type="dt" sz="half" idx="10"/>
          </p:nvPr>
        </p:nvSpPr>
        <p:spPr/>
        <p:txBody>
          <a:bodyPr/>
          <a:lstStyle>
            <a:lvl1pPr>
              <a:defRPr/>
            </a:lvl1pPr>
          </a:lstStyle>
          <a:p>
            <a:pPr>
              <a:defRPr/>
            </a:pPr>
            <a:fld id="{4609B2F7-1F8C-4A44-B905-5BBB7429FE0B}" type="datetimeFigureOut">
              <a:rPr lang="it-IT"/>
              <a:pPr>
                <a:defRPr/>
              </a:pPr>
              <a:t>15/11/2010</a:t>
            </a:fld>
            <a:endParaRPr lang="it-IT"/>
          </a:p>
        </p:txBody>
      </p:sp>
      <p:sp>
        <p:nvSpPr>
          <p:cNvPr id="8" name="Segnaposto piè di pagina 21"/>
          <p:cNvSpPr>
            <a:spLocks noGrp="1"/>
          </p:cNvSpPr>
          <p:nvPr>
            <p:ph type="ftr" sz="quarter" idx="11"/>
          </p:nvPr>
        </p:nvSpPr>
        <p:spPr/>
        <p:txBody>
          <a:bodyPr/>
          <a:lstStyle>
            <a:lvl1pPr>
              <a:defRPr/>
            </a:lvl1pPr>
          </a:lstStyle>
          <a:p>
            <a:pPr>
              <a:defRPr/>
            </a:pPr>
            <a:endParaRPr lang="it-IT"/>
          </a:p>
        </p:txBody>
      </p:sp>
      <p:sp>
        <p:nvSpPr>
          <p:cNvPr id="9" name="Segnaposto numero diapositiva 17"/>
          <p:cNvSpPr>
            <a:spLocks noGrp="1"/>
          </p:cNvSpPr>
          <p:nvPr>
            <p:ph type="sldNum" sz="quarter" idx="12"/>
          </p:nvPr>
        </p:nvSpPr>
        <p:spPr/>
        <p:txBody>
          <a:bodyPr/>
          <a:lstStyle>
            <a:lvl1pPr>
              <a:defRPr/>
            </a:lvl1pPr>
          </a:lstStyle>
          <a:p>
            <a:pPr>
              <a:defRPr/>
            </a:pPr>
            <a:fld id="{D88C4745-2627-45CC-9378-A03F30EFDD36}" type="slidenum">
              <a:rPr lang="it-IT"/>
              <a:pPr>
                <a:defRPr/>
              </a:pPr>
              <a:t>‹N›</a:t>
            </a:fld>
            <a:endParaRPr lang="it-IT"/>
          </a:p>
        </p:txBody>
      </p:sp>
    </p:spTree>
    <p:extLst>
      <p:ext uri="{BB962C8B-B14F-4D97-AF65-F5344CB8AC3E}">
        <p14:creationId xmlns:p14="http://schemas.microsoft.com/office/powerpoint/2010/main" val="13476189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data 9"/>
          <p:cNvSpPr>
            <a:spLocks noGrp="1"/>
          </p:cNvSpPr>
          <p:nvPr>
            <p:ph type="dt" sz="half" idx="10"/>
          </p:nvPr>
        </p:nvSpPr>
        <p:spPr/>
        <p:txBody>
          <a:bodyPr/>
          <a:lstStyle>
            <a:lvl1pPr>
              <a:defRPr/>
            </a:lvl1pPr>
          </a:lstStyle>
          <a:p>
            <a:pPr>
              <a:defRPr/>
            </a:pPr>
            <a:fld id="{B11BCDE5-C14F-40EB-ABB0-0D36715940A5}" type="datetimeFigureOut">
              <a:rPr lang="it-IT"/>
              <a:pPr>
                <a:defRPr/>
              </a:pPr>
              <a:t>15/11/2010</a:t>
            </a:fld>
            <a:endParaRPr lang="it-IT"/>
          </a:p>
        </p:txBody>
      </p:sp>
      <p:sp>
        <p:nvSpPr>
          <p:cNvPr id="4" name="Segnaposto piè di pagina 21"/>
          <p:cNvSpPr>
            <a:spLocks noGrp="1"/>
          </p:cNvSpPr>
          <p:nvPr>
            <p:ph type="ftr" sz="quarter" idx="11"/>
          </p:nvPr>
        </p:nvSpPr>
        <p:spPr/>
        <p:txBody>
          <a:bodyPr/>
          <a:lstStyle>
            <a:lvl1pPr>
              <a:defRPr/>
            </a:lvl1pPr>
          </a:lstStyle>
          <a:p>
            <a:pPr>
              <a:defRPr/>
            </a:pPr>
            <a:endParaRPr lang="it-IT"/>
          </a:p>
        </p:txBody>
      </p:sp>
      <p:sp>
        <p:nvSpPr>
          <p:cNvPr id="5" name="Segnaposto numero diapositiva 17"/>
          <p:cNvSpPr>
            <a:spLocks noGrp="1"/>
          </p:cNvSpPr>
          <p:nvPr>
            <p:ph type="sldNum" sz="quarter" idx="12"/>
          </p:nvPr>
        </p:nvSpPr>
        <p:spPr/>
        <p:txBody>
          <a:bodyPr/>
          <a:lstStyle>
            <a:lvl1pPr>
              <a:defRPr/>
            </a:lvl1pPr>
          </a:lstStyle>
          <a:p>
            <a:pPr>
              <a:defRPr/>
            </a:pPr>
            <a:fld id="{7B1920D0-9504-4A0A-9FFA-017D9CB5EB78}" type="slidenum">
              <a:rPr lang="it-IT"/>
              <a:pPr>
                <a:defRPr/>
              </a:pPr>
              <a:t>‹N›</a:t>
            </a:fld>
            <a:endParaRPr lang="it-IT"/>
          </a:p>
        </p:txBody>
      </p:sp>
    </p:spTree>
    <p:extLst>
      <p:ext uri="{BB962C8B-B14F-4D97-AF65-F5344CB8AC3E}">
        <p14:creationId xmlns:p14="http://schemas.microsoft.com/office/powerpoint/2010/main" val="40726627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9"/>
          <p:cNvSpPr>
            <a:spLocks noGrp="1"/>
          </p:cNvSpPr>
          <p:nvPr>
            <p:ph type="dt" sz="half" idx="10"/>
          </p:nvPr>
        </p:nvSpPr>
        <p:spPr/>
        <p:txBody>
          <a:bodyPr/>
          <a:lstStyle>
            <a:lvl1pPr>
              <a:defRPr/>
            </a:lvl1pPr>
          </a:lstStyle>
          <a:p>
            <a:pPr>
              <a:defRPr/>
            </a:pPr>
            <a:fld id="{0A700C6B-D55F-46C6-A8D9-8046556C0F3F}" type="datetimeFigureOut">
              <a:rPr lang="it-IT"/>
              <a:pPr>
                <a:defRPr/>
              </a:pPr>
              <a:t>15/11/2010</a:t>
            </a:fld>
            <a:endParaRPr lang="it-IT"/>
          </a:p>
        </p:txBody>
      </p:sp>
      <p:sp>
        <p:nvSpPr>
          <p:cNvPr id="3" name="Segnaposto piè di pagina 21"/>
          <p:cNvSpPr>
            <a:spLocks noGrp="1"/>
          </p:cNvSpPr>
          <p:nvPr>
            <p:ph type="ftr" sz="quarter" idx="11"/>
          </p:nvPr>
        </p:nvSpPr>
        <p:spPr/>
        <p:txBody>
          <a:bodyPr/>
          <a:lstStyle>
            <a:lvl1pPr>
              <a:defRPr/>
            </a:lvl1pPr>
          </a:lstStyle>
          <a:p>
            <a:pPr>
              <a:defRPr/>
            </a:pPr>
            <a:endParaRPr lang="it-IT"/>
          </a:p>
        </p:txBody>
      </p:sp>
      <p:sp>
        <p:nvSpPr>
          <p:cNvPr id="4" name="Segnaposto numero diapositiva 17"/>
          <p:cNvSpPr>
            <a:spLocks noGrp="1"/>
          </p:cNvSpPr>
          <p:nvPr>
            <p:ph type="sldNum" sz="quarter" idx="12"/>
          </p:nvPr>
        </p:nvSpPr>
        <p:spPr/>
        <p:txBody>
          <a:bodyPr/>
          <a:lstStyle>
            <a:lvl1pPr>
              <a:defRPr/>
            </a:lvl1pPr>
          </a:lstStyle>
          <a:p>
            <a:pPr>
              <a:defRPr/>
            </a:pPr>
            <a:fld id="{4DC5817F-F643-4348-BC34-FE1C387A3322}" type="slidenum">
              <a:rPr lang="it-IT"/>
              <a:pPr>
                <a:defRPr/>
              </a:pPr>
              <a:t>‹N›</a:t>
            </a:fld>
            <a:endParaRPr lang="it-IT"/>
          </a:p>
        </p:txBody>
      </p:sp>
    </p:spTree>
    <p:extLst>
      <p:ext uri="{BB962C8B-B14F-4D97-AF65-F5344CB8AC3E}">
        <p14:creationId xmlns:p14="http://schemas.microsoft.com/office/powerpoint/2010/main" val="19325754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it-IT" smtClean="0"/>
              <a:t>Fare clic per modificare stili del testo dello schema</a:t>
            </a:r>
          </a:p>
        </p:txBody>
      </p:sp>
      <p:sp>
        <p:nvSpPr>
          <p:cNvPr id="4" name="Segnaposto contenut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5FE70E49-7819-462F-84CE-0ADE6FAE6D6B}" type="datetimeFigureOut">
              <a:rPr lang="it-IT"/>
              <a:pPr>
                <a:defRPr/>
              </a:pPr>
              <a:t>15/11/2010</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AA02F0E3-5AB2-4260-B9B0-DAE2CD321ABB}" type="slidenum">
              <a:rPr lang="it-IT"/>
              <a:pPr>
                <a:defRPr/>
              </a:pPr>
              <a:t>‹N›</a:t>
            </a:fld>
            <a:endParaRPr lang="it-IT"/>
          </a:p>
        </p:txBody>
      </p:sp>
    </p:spTree>
    <p:extLst>
      <p:ext uri="{BB962C8B-B14F-4D97-AF65-F5344CB8AC3E}">
        <p14:creationId xmlns:p14="http://schemas.microsoft.com/office/powerpoint/2010/main" val="19890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A792DDAF-0CC2-4222-82F3-F92CDA72D7A4}"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B544294A-1569-46F4-9EE4-693BC5D75DAB}" type="slidenum">
              <a:rPr lang="it-IT"/>
              <a:pPr>
                <a:defRPr/>
              </a:pPr>
              <a:t>‹N›</a:t>
            </a:fld>
            <a:endParaRPr lang="it-IT"/>
          </a:p>
        </p:txBody>
      </p:sp>
    </p:spTree>
    <p:extLst>
      <p:ext uri="{BB962C8B-B14F-4D97-AF65-F5344CB8AC3E}">
        <p14:creationId xmlns:p14="http://schemas.microsoft.com/office/powerpoint/2010/main" val="23635385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5" name="Ritaglia e arrotonda singolo angolo rettangolo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 name="Triangolo rettangolo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Figura a mano libera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8" name="Figura a mano libera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2" name="Titolo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it-IT" smtClean="0"/>
              <a:t>Fare clic per modificare lo stile del titolo</a:t>
            </a:r>
            <a:endParaRPr lang="en-US"/>
          </a:p>
        </p:txBody>
      </p:sp>
      <p:sp>
        <p:nvSpPr>
          <p:cNvPr id="4" name="Segnaposto testo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it-IT" smtClean="0"/>
              <a:t>Fare clic per modificare stili del testo dello schema</a:t>
            </a:r>
          </a:p>
        </p:txBody>
      </p:sp>
      <p:sp>
        <p:nvSpPr>
          <p:cNvPr id="3" name="Segnaposto immagin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it-IT" noProof="0" smtClean="0"/>
              <a:t>Fare clic sull'icona per inserire un'immagine</a:t>
            </a:r>
            <a:endParaRPr lang="en-US" noProof="0" dirty="0"/>
          </a:p>
        </p:txBody>
      </p:sp>
      <p:sp>
        <p:nvSpPr>
          <p:cNvPr id="9" name="Segnaposto data 4"/>
          <p:cNvSpPr>
            <a:spLocks noGrp="1"/>
          </p:cNvSpPr>
          <p:nvPr>
            <p:ph type="dt" sz="half" idx="10"/>
          </p:nvPr>
        </p:nvSpPr>
        <p:spPr/>
        <p:txBody>
          <a:bodyPr/>
          <a:lstStyle>
            <a:lvl1pPr>
              <a:defRPr/>
            </a:lvl1pPr>
          </a:lstStyle>
          <a:p>
            <a:pPr>
              <a:defRPr/>
            </a:pPr>
            <a:fld id="{251629DA-9824-43A4-8073-757CCCB81822}" type="datetimeFigureOut">
              <a:rPr lang="it-IT"/>
              <a:pPr>
                <a:defRPr/>
              </a:pPr>
              <a:t>15/11/2010</a:t>
            </a:fld>
            <a:endParaRPr lang="it-IT"/>
          </a:p>
        </p:txBody>
      </p:sp>
      <p:sp>
        <p:nvSpPr>
          <p:cNvPr id="10" name="Segnaposto piè di pagina 5"/>
          <p:cNvSpPr>
            <a:spLocks noGrp="1"/>
          </p:cNvSpPr>
          <p:nvPr>
            <p:ph type="ftr" sz="quarter" idx="11"/>
          </p:nvPr>
        </p:nvSpPr>
        <p:spPr/>
        <p:txBody>
          <a:bodyPr/>
          <a:lstStyle>
            <a:lvl1pPr>
              <a:defRPr/>
            </a:lvl1pPr>
          </a:lstStyle>
          <a:p>
            <a:pPr>
              <a:defRPr/>
            </a:pPr>
            <a:endParaRPr lang="it-IT"/>
          </a:p>
        </p:txBody>
      </p:sp>
      <p:sp>
        <p:nvSpPr>
          <p:cNvPr id="11" name="Segnaposto numero diapositiva 6"/>
          <p:cNvSpPr>
            <a:spLocks noGrp="1"/>
          </p:cNvSpPr>
          <p:nvPr>
            <p:ph type="sldNum" sz="quarter" idx="12"/>
          </p:nvPr>
        </p:nvSpPr>
        <p:spPr>
          <a:xfrm>
            <a:off x="8077200" y="6356350"/>
            <a:ext cx="609600" cy="365125"/>
          </a:xfrm>
        </p:spPr>
        <p:txBody>
          <a:bodyPr/>
          <a:lstStyle>
            <a:lvl1pPr>
              <a:defRPr/>
            </a:lvl1pPr>
          </a:lstStyle>
          <a:p>
            <a:pPr>
              <a:defRPr/>
            </a:pPr>
            <a:fld id="{E24DB667-55E1-4FA6-82A0-E716EF84F900}" type="slidenum">
              <a:rPr lang="it-IT"/>
              <a:pPr>
                <a:defRPr/>
              </a:pPr>
              <a:t>‹N›</a:t>
            </a:fld>
            <a:endParaRPr lang="it-IT"/>
          </a:p>
        </p:txBody>
      </p:sp>
    </p:spTree>
    <p:extLst>
      <p:ext uri="{BB962C8B-B14F-4D97-AF65-F5344CB8AC3E}">
        <p14:creationId xmlns:p14="http://schemas.microsoft.com/office/powerpoint/2010/main" val="12370100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3718EDA4-0613-437B-ABDE-036EDA71D9C0}"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E1F451B4-AFF0-4E30-B5BB-4576AA2B83A4}" type="slidenum">
              <a:rPr lang="it-IT"/>
              <a:pPr>
                <a:defRPr/>
              </a:pPr>
              <a:t>‹N›</a:t>
            </a:fld>
            <a:endParaRPr lang="it-IT"/>
          </a:p>
        </p:txBody>
      </p:sp>
    </p:spTree>
    <p:extLst>
      <p:ext uri="{BB962C8B-B14F-4D97-AF65-F5344CB8AC3E}">
        <p14:creationId xmlns:p14="http://schemas.microsoft.com/office/powerpoint/2010/main" val="1785150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914401"/>
            <a:ext cx="2057400" cy="5211763"/>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914401"/>
            <a:ext cx="6019800" cy="521176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DDD3F9C1-C3FC-451D-A1D2-2F2BDEF39388}"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CAC094E4-5882-4C87-A3C6-6545D3202A03}" type="slidenum">
              <a:rPr lang="it-IT"/>
              <a:pPr>
                <a:defRPr/>
              </a:pPr>
              <a:t>‹N›</a:t>
            </a:fld>
            <a:endParaRPr lang="it-IT"/>
          </a:p>
        </p:txBody>
      </p:sp>
    </p:spTree>
    <p:extLst>
      <p:ext uri="{BB962C8B-B14F-4D97-AF65-F5344CB8AC3E}">
        <p14:creationId xmlns:p14="http://schemas.microsoft.com/office/powerpoint/2010/main" val="22821868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Titolo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17" name="Sottotito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a:p>
        </p:txBody>
      </p:sp>
      <p:sp>
        <p:nvSpPr>
          <p:cNvPr id="4" name="Segnaposto data 9"/>
          <p:cNvSpPr>
            <a:spLocks noGrp="1"/>
          </p:cNvSpPr>
          <p:nvPr>
            <p:ph type="dt" sz="half" idx="10"/>
          </p:nvPr>
        </p:nvSpPr>
        <p:spPr/>
        <p:txBody>
          <a:bodyPr/>
          <a:lstStyle>
            <a:lvl1pPr>
              <a:defRPr/>
            </a:lvl1pPr>
          </a:lstStyle>
          <a:p>
            <a:pPr>
              <a:defRPr/>
            </a:pPr>
            <a:fld id="{697D4C15-AF5B-42C4-ACFF-8EDEF131B043}"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ED800F5F-FF92-4629-80EF-6051E41BA4A6}" type="slidenum">
              <a:rPr lang="it-IT"/>
              <a:pPr>
                <a:defRPr/>
              </a:pPr>
              <a:t>‹N›</a:t>
            </a:fld>
            <a:endParaRPr lang="it-IT"/>
          </a:p>
        </p:txBody>
      </p:sp>
    </p:spTree>
    <p:extLst>
      <p:ext uri="{BB962C8B-B14F-4D97-AF65-F5344CB8AC3E}">
        <p14:creationId xmlns:p14="http://schemas.microsoft.com/office/powerpoint/2010/main" val="27071023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364E824C-E98B-462F-ABB1-B8003E48B8DA}"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8EE4F247-146C-4421-A0DB-A2AA43012D7D}" type="slidenum">
              <a:rPr lang="it-IT"/>
              <a:pPr>
                <a:defRPr/>
              </a:pPr>
              <a:t>‹N›</a:t>
            </a:fld>
            <a:endParaRPr lang="it-IT"/>
          </a:p>
        </p:txBody>
      </p:sp>
    </p:spTree>
    <p:extLst>
      <p:ext uri="{BB962C8B-B14F-4D97-AF65-F5344CB8AC3E}">
        <p14:creationId xmlns:p14="http://schemas.microsoft.com/office/powerpoint/2010/main" val="36368552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4" name="Segnaposto data 9"/>
          <p:cNvSpPr>
            <a:spLocks noGrp="1"/>
          </p:cNvSpPr>
          <p:nvPr>
            <p:ph type="dt" sz="half" idx="10"/>
          </p:nvPr>
        </p:nvSpPr>
        <p:spPr/>
        <p:txBody>
          <a:bodyPr/>
          <a:lstStyle>
            <a:lvl1pPr>
              <a:defRPr/>
            </a:lvl1pPr>
          </a:lstStyle>
          <a:p>
            <a:pPr>
              <a:defRPr/>
            </a:pPr>
            <a:fld id="{7C392BF0-874E-4CA5-84D5-1DD45E1CE71A}"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3CCADB72-E1E0-46FB-A91D-D112DA5D53BD}" type="slidenum">
              <a:rPr lang="it-IT"/>
              <a:pPr>
                <a:defRPr/>
              </a:pPr>
              <a:t>‹N›</a:t>
            </a:fld>
            <a:endParaRPr lang="it-IT"/>
          </a:p>
        </p:txBody>
      </p:sp>
    </p:spTree>
    <p:extLst>
      <p:ext uri="{BB962C8B-B14F-4D97-AF65-F5344CB8AC3E}">
        <p14:creationId xmlns:p14="http://schemas.microsoft.com/office/powerpoint/2010/main" val="2149581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83DBD519-33E7-4128-9DF3-762A1492C81A}" type="datetimeFigureOut">
              <a:rPr lang="it-IT"/>
              <a:pPr>
                <a:defRPr/>
              </a:pPr>
              <a:t>15/11/2010</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F3CC3A9F-1A1D-4E1B-A93B-6A1DAC75113C}" type="slidenum">
              <a:rPr lang="it-IT"/>
              <a:pPr>
                <a:defRPr/>
              </a:pPr>
              <a:t>‹N›</a:t>
            </a:fld>
            <a:endParaRPr lang="it-IT"/>
          </a:p>
        </p:txBody>
      </p:sp>
    </p:spTree>
    <p:extLst>
      <p:ext uri="{BB962C8B-B14F-4D97-AF65-F5344CB8AC3E}">
        <p14:creationId xmlns:p14="http://schemas.microsoft.com/office/powerpoint/2010/main" val="2325840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Segnaposto tes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5" name="Segnaposto contenut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contenut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9"/>
          <p:cNvSpPr>
            <a:spLocks noGrp="1"/>
          </p:cNvSpPr>
          <p:nvPr>
            <p:ph type="dt" sz="half" idx="10"/>
          </p:nvPr>
        </p:nvSpPr>
        <p:spPr/>
        <p:txBody>
          <a:bodyPr/>
          <a:lstStyle>
            <a:lvl1pPr>
              <a:defRPr/>
            </a:lvl1pPr>
          </a:lstStyle>
          <a:p>
            <a:pPr>
              <a:defRPr/>
            </a:pPr>
            <a:fld id="{DBBBFF8A-3B56-48E8-970C-250EBE7F124A}" type="datetimeFigureOut">
              <a:rPr lang="it-IT"/>
              <a:pPr>
                <a:defRPr/>
              </a:pPr>
              <a:t>15/11/2010</a:t>
            </a:fld>
            <a:endParaRPr lang="it-IT"/>
          </a:p>
        </p:txBody>
      </p:sp>
      <p:sp>
        <p:nvSpPr>
          <p:cNvPr id="8" name="Segnaposto piè di pagina 21"/>
          <p:cNvSpPr>
            <a:spLocks noGrp="1"/>
          </p:cNvSpPr>
          <p:nvPr>
            <p:ph type="ftr" sz="quarter" idx="11"/>
          </p:nvPr>
        </p:nvSpPr>
        <p:spPr/>
        <p:txBody>
          <a:bodyPr/>
          <a:lstStyle>
            <a:lvl1pPr>
              <a:defRPr/>
            </a:lvl1pPr>
          </a:lstStyle>
          <a:p>
            <a:pPr>
              <a:defRPr/>
            </a:pPr>
            <a:endParaRPr lang="it-IT"/>
          </a:p>
        </p:txBody>
      </p:sp>
      <p:sp>
        <p:nvSpPr>
          <p:cNvPr id="9" name="Segnaposto numero diapositiva 17"/>
          <p:cNvSpPr>
            <a:spLocks noGrp="1"/>
          </p:cNvSpPr>
          <p:nvPr>
            <p:ph type="sldNum" sz="quarter" idx="12"/>
          </p:nvPr>
        </p:nvSpPr>
        <p:spPr/>
        <p:txBody>
          <a:bodyPr/>
          <a:lstStyle>
            <a:lvl1pPr>
              <a:defRPr/>
            </a:lvl1pPr>
          </a:lstStyle>
          <a:p>
            <a:pPr>
              <a:defRPr/>
            </a:pPr>
            <a:fld id="{6C7229F5-F8CA-46D4-9316-618D466D9EDE}" type="slidenum">
              <a:rPr lang="it-IT"/>
              <a:pPr>
                <a:defRPr/>
              </a:pPr>
              <a:t>‹N›</a:t>
            </a:fld>
            <a:endParaRPr lang="it-IT"/>
          </a:p>
        </p:txBody>
      </p:sp>
    </p:spTree>
    <p:extLst>
      <p:ext uri="{BB962C8B-B14F-4D97-AF65-F5344CB8AC3E}">
        <p14:creationId xmlns:p14="http://schemas.microsoft.com/office/powerpoint/2010/main" val="37749154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data 9"/>
          <p:cNvSpPr>
            <a:spLocks noGrp="1"/>
          </p:cNvSpPr>
          <p:nvPr>
            <p:ph type="dt" sz="half" idx="10"/>
          </p:nvPr>
        </p:nvSpPr>
        <p:spPr/>
        <p:txBody>
          <a:bodyPr/>
          <a:lstStyle>
            <a:lvl1pPr>
              <a:defRPr/>
            </a:lvl1pPr>
          </a:lstStyle>
          <a:p>
            <a:pPr>
              <a:defRPr/>
            </a:pPr>
            <a:fld id="{C6E5BD16-7451-4B3E-93B0-5F6BEAB8AE3C}" type="datetimeFigureOut">
              <a:rPr lang="it-IT"/>
              <a:pPr>
                <a:defRPr/>
              </a:pPr>
              <a:t>15/11/2010</a:t>
            </a:fld>
            <a:endParaRPr lang="it-IT"/>
          </a:p>
        </p:txBody>
      </p:sp>
      <p:sp>
        <p:nvSpPr>
          <p:cNvPr id="4" name="Segnaposto piè di pagina 21"/>
          <p:cNvSpPr>
            <a:spLocks noGrp="1"/>
          </p:cNvSpPr>
          <p:nvPr>
            <p:ph type="ftr" sz="quarter" idx="11"/>
          </p:nvPr>
        </p:nvSpPr>
        <p:spPr/>
        <p:txBody>
          <a:bodyPr/>
          <a:lstStyle>
            <a:lvl1pPr>
              <a:defRPr/>
            </a:lvl1pPr>
          </a:lstStyle>
          <a:p>
            <a:pPr>
              <a:defRPr/>
            </a:pPr>
            <a:endParaRPr lang="it-IT"/>
          </a:p>
        </p:txBody>
      </p:sp>
      <p:sp>
        <p:nvSpPr>
          <p:cNvPr id="5" name="Segnaposto numero diapositiva 17"/>
          <p:cNvSpPr>
            <a:spLocks noGrp="1"/>
          </p:cNvSpPr>
          <p:nvPr>
            <p:ph type="sldNum" sz="quarter" idx="12"/>
          </p:nvPr>
        </p:nvSpPr>
        <p:spPr/>
        <p:txBody>
          <a:bodyPr/>
          <a:lstStyle>
            <a:lvl1pPr>
              <a:defRPr/>
            </a:lvl1pPr>
          </a:lstStyle>
          <a:p>
            <a:pPr>
              <a:defRPr/>
            </a:pPr>
            <a:fld id="{A688DAC9-12A5-49D4-8024-B84F0E60289A}" type="slidenum">
              <a:rPr lang="it-IT"/>
              <a:pPr>
                <a:defRPr/>
              </a:pPr>
              <a:t>‹N›</a:t>
            </a:fld>
            <a:endParaRPr lang="it-IT"/>
          </a:p>
        </p:txBody>
      </p:sp>
    </p:spTree>
    <p:extLst>
      <p:ext uri="{BB962C8B-B14F-4D97-AF65-F5344CB8AC3E}">
        <p14:creationId xmlns:p14="http://schemas.microsoft.com/office/powerpoint/2010/main" val="31702501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9"/>
          <p:cNvSpPr>
            <a:spLocks noGrp="1"/>
          </p:cNvSpPr>
          <p:nvPr>
            <p:ph type="dt" sz="half" idx="10"/>
          </p:nvPr>
        </p:nvSpPr>
        <p:spPr/>
        <p:txBody>
          <a:bodyPr/>
          <a:lstStyle>
            <a:lvl1pPr>
              <a:defRPr/>
            </a:lvl1pPr>
          </a:lstStyle>
          <a:p>
            <a:pPr>
              <a:defRPr/>
            </a:pPr>
            <a:fld id="{A5921685-72B2-47FA-8A57-2DC00C07280E}" type="datetimeFigureOut">
              <a:rPr lang="it-IT"/>
              <a:pPr>
                <a:defRPr/>
              </a:pPr>
              <a:t>15/11/2010</a:t>
            </a:fld>
            <a:endParaRPr lang="it-IT"/>
          </a:p>
        </p:txBody>
      </p:sp>
      <p:sp>
        <p:nvSpPr>
          <p:cNvPr id="3" name="Segnaposto piè di pagina 21"/>
          <p:cNvSpPr>
            <a:spLocks noGrp="1"/>
          </p:cNvSpPr>
          <p:nvPr>
            <p:ph type="ftr" sz="quarter" idx="11"/>
          </p:nvPr>
        </p:nvSpPr>
        <p:spPr/>
        <p:txBody>
          <a:bodyPr/>
          <a:lstStyle>
            <a:lvl1pPr>
              <a:defRPr/>
            </a:lvl1pPr>
          </a:lstStyle>
          <a:p>
            <a:pPr>
              <a:defRPr/>
            </a:pPr>
            <a:endParaRPr lang="it-IT"/>
          </a:p>
        </p:txBody>
      </p:sp>
      <p:sp>
        <p:nvSpPr>
          <p:cNvPr id="4" name="Segnaposto numero diapositiva 17"/>
          <p:cNvSpPr>
            <a:spLocks noGrp="1"/>
          </p:cNvSpPr>
          <p:nvPr>
            <p:ph type="sldNum" sz="quarter" idx="12"/>
          </p:nvPr>
        </p:nvSpPr>
        <p:spPr/>
        <p:txBody>
          <a:bodyPr/>
          <a:lstStyle>
            <a:lvl1pPr>
              <a:defRPr/>
            </a:lvl1pPr>
          </a:lstStyle>
          <a:p>
            <a:pPr>
              <a:defRPr/>
            </a:pPr>
            <a:fld id="{892D95F3-7414-4F70-A69F-25925F911CA2}" type="slidenum">
              <a:rPr lang="it-IT"/>
              <a:pPr>
                <a:defRPr/>
              </a:pPr>
              <a:t>‹N›</a:t>
            </a:fld>
            <a:endParaRPr lang="it-IT"/>
          </a:p>
        </p:txBody>
      </p:sp>
    </p:spTree>
    <p:extLst>
      <p:ext uri="{BB962C8B-B14F-4D97-AF65-F5344CB8AC3E}">
        <p14:creationId xmlns:p14="http://schemas.microsoft.com/office/powerpoint/2010/main" val="915403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4" name="Segnaposto data 9"/>
          <p:cNvSpPr>
            <a:spLocks noGrp="1"/>
          </p:cNvSpPr>
          <p:nvPr>
            <p:ph type="dt" sz="half" idx="10"/>
          </p:nvPr>
        </p:nvSpPr>
        <p:spPr/>
        <p:txBody>
          <a:bodyPr/>
          <a:lstStyle>
            <a:lvl1pPr>
              <a:defRPr/>
            </a:lvl1pPr>
          </a:lstStyle>
          <a:p>
            <a:pPr>
              <a:defRPr/>
            </a:pPr>
            <a:fld id="{2FD2F81A-F051-4DE4-9F8C-F84709AF451C}"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F135CF5B-D016-4BB7-8DF2-3C7F653C811F}" type="slidenum">
              <a:rPr lang="it-IT"/>
              <a:pPr>
                <a:defRPr/>
              </a:pPr>
              <a:t>‹N›</a:t>
            </a:fld>
            <a:endParaRPr lang="it-IT"/>
          </a:p>
        </p:txBody>
      </p:sp>
    </p:spTree>
    <p:extLst>
      <p:ext uri="{BB962C8B-B14F-4D97-AF65-F5344CB8AC3E}">
        <p14:creationId xmlns:p14="http://schemas.microsoft.com/office/powerpoint/2010/main" val="4352443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it-IT" smtClean="0"/>
              <a:t>Fare clic per modificare stili del testo dello schema</a:t>
            </a:r>
          </a:p>
        </p:txBody>
      </p:sp>
      <p:sp>
        <p:nvSpPr>
          <p:cNvPr id="4" name="Segnaposto contenut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724167EE-3EA3-44E9-B675-1CB18B175479}" type="datetimeFigureOut">
              <a:rPr lang="it-IT"/>
              <a:pPr>
                <a:defRPr/>
              </a:pPr>
              <a:t>15/11/2010</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434CC170-E5FD-4129-A170-05B0D9467BCA}" type="slidenum">
              <a:rPr lang="it-IT"/>
              <a:pPr>
                <a:defRPr/>
              </a:pPr>
              <a:t>‹N›</a:t>
            </a:fld>
            <a:endParaRPr lang="it-IT"/>
          </a:p>
        </p:txBody>
      </p:sp>
    </p:spTree>
    <p:extLst>
      <p:ext uri="{BB962C8B-B14F-4D97-AF65-F5344CB8AC3E}">
        <p14:creationId xmlns:p14="http://schemas.microsoft.com/office/powerpoint/2010/main" val="41509015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5" name="Ritaglia e arrotonda singolo angolo rettangolo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 name="Triangolo rettangolo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Figura a mano libera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8" name="Figura a mano libera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2" name="Titolo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it-IT" smtClean="0"/>
              <a:t>Fare clic per modificare lo stile del titolo</a:t>
            </a:r>
            <a:endParaRPr lang="en-US"/>
          </a:p>
        </p:txBody>
      </p:sp>
      <p:sp>
        <p:nvSpPr>
          <p:cNvPr id="4" name="Segnaposto testo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it-IT" smtClean="0"/>
              <a:t>Fare clic per modificare stili del testo dello schema</a:t>
            </a:r>
          </a:p>
        </p:txBody>
      </p:sp>
      <p:sp>
        <p:nvSpPr>
          <p:cNvPr id="3" name="Segnaposto immagin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it-IT" noProof="0" smtClean="0"/>
              <a:t>Fare clic sull'icona per inserire un'immagine</a:t>
            </a:r>
            <a:endParaRPr lang="en-US" noProof="0" dirty="0"/>
          </a:p>
        </p:txBody>
      </p:sp>
      <p:sp>
        <p:nvSpPr>
          <p:cNvPr id="9" name="Segnaposto data 4"/>
          <p:cNvSpPr>
            <a:spLocks noGrp="1"/>
          </p:cNvSpPr>
          <p:nvPr>
            <p:ph type="dt" sz="half" idx="10"/>
          </p:nvPr>
        </p:nvSpPr>
        <p:spPr/>
        <p:txBody>
          <a:bodyPr/>
          <a:lstStyle>
            <a:lvl1pPr>
              <a:defRPr/>
            </a:lvl1pPr>
          </a:lstStyle>
          <a:p>
            <a:pPr>
              <a:defRPr/>
            </a:pPr>
            <a:fld id="{C0687234-D3AC-4E1E-A822-269D2A514375}" type="datetimeFigureOut">
              <a:rPr lang="it-IT"/>
              <a:pPr>
                <a:defRPr/>
              </a:pPr>
              <a:t>15/11/2010</a:t>
            </a:fld>
            <a:endParaRPr lang="it-IT"/>
          </a:p>
        </p:txBody>
      </p:sp>
      <p:sp>
        <p:nvSpPr>
          <p:cNvPr id="10" name="Segnaposto piè di pagina 5"/>
          <p:cNvSpPr>
            <a:spLocks noGrp="1"/>
          </p:cNvSpPr>
          <p:nvPr>
            <p:ph type="ftr" sz="quarter" idx="11"/>
          </p:nvPr>
        </p:nvSpPr>
        <p:spPr/>
        <p:txBody>
          <a:bodyPr/>
          <a:lstStyle>
            <a:lvl1pPr>
              <a:defRPr/>
            </a:lvl1pPr>
          </a:lstStyle>
          <a:p>
            <a:pPr>
              <a:defRPr/>
            </a:pPr>
            <a:endParaRPr lang="it-IT"/>
          </a:p>
        </p:txBody>
      </p:sp>
      <p:sp>
        <p:nvSpPr>
          <p:cNvPr id="11" name="Segnaposto numero diapositiva 6"/>
          <p:cNvSpPr>
            <a:spLocks noGrp="1"/>
          </p:cNvSpPr>
          <p:nvPr>
            <p:ph type="sldNum" sz="quarter" idx="12"/>
          </p:nvPr>
        </p:nvSpPr>
        <p:spPr>
          <a:xfrm>
            <a:off x="8077200" y="6356350"/>
            <a:ext cx="609600" cy="365125"/>
          </a:xfrm>
        </p:spPr>
        <p:txBody>
          <a:bodyPr/>
          <a:lstStyle>
            <a:lvl1pPr>
              <a:defRPr/>
            </a:lvl1pPr>
          </a:lstStyle>
          <a:p>
            <a:pPr>
              <a:defRPr/>
            </a:pPr>
            <a:fld id="{F7DE0FAA-1666-4AE8-8813-88FDEA06CEDA}" type="slidenum">
              <a:rPr lang="it-IT"/>
              <a:pPr>
                <a:defRPr/>
              </a:pPr>
              <a:t>‹N›</a:t>
            </a:fld>
            <a:endParaRPr lang="it-IT"/>
          </a:p>
        </p:txBody>
      </p:sp>
    </p:spTree>
    <p:extLst>
      <p:ext uri="{BB962C8B-B14F-4D97-AF65-F5344CB8AC3E}">
        <p14:creationId xmlns:p14="http://schemas.microsoft.com/office/powerpoint/2010/main" val="3432017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E0A311D9-8CBA-4E25-BC9D-9F4812756F9E}"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CF981513-A4E1-483B-97AE-86EAF455CB39}" type="slidenum">
              <a:rPr lang="it-IT"/>
              <a:pPr>
                <a:defRPr/>
              </a:pPr>
              <a:t>‹N›</a:t>
            </a:fld>
            <a:endParaRPr lang="it-IT"/>
          </a:p>
        </p:txBody>
      </p:sp>
    </p:spTree>
    <p:extLst>
      <p:ext uri="{BB962C8B-B14F-4D97-AF65-F5344CB8AC3E}">
        <p14:creationId xmlns:p14="http://schemas.microsoft.com/office/powerpoint/2010/main" val="1048248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914401"/>
            <a:ext cx="2057400" cy="5211763"/>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914401"/>
            <a:ext cx="6019800" cy="521176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F2050D48-3B0E-4906-8EE0-341A3B48E2B6}" type="datetimeFigureOut">
              <a:rPr lang="it-IT"/>
              <a:pPr>
                <a:defRPr/>
              </a:pPr>
              <a:t>15/11/2010</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3C98E58F-832A-4BBB-BC6C-F713EAEC22B1}" type="slidenum">
              <a:rPr lang="it-IT"/>
              <a:pPr>
                <a:defRPr/>
              </a:pPr>
              <a:t>‹N›</a:t>
            </a:fld>
            <a:endParaRPr lang="it-IT"/>
          </a:p>
        </p:txBody>
      </p:sp>
    </p:spTree>
    <p:extLst>
      <p:ext uri="{BB962C8B-B14F-4D97-AF65-F5344CB8AC3E}">
        <p14:creationId xmlns:p14="http://schemas.microsoft.com/office/powerpoint/2010/main" val="2439749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30659F70-A2CA-466C-A759-4B07CA736F94}" type="datetimeFigureOut">
              <a:rPr lang="it-IT"/>
              <a:pPr>
                <a:defRPr/>
              </a:pPr>
              <a:t>15/11/2010</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7B080098-76F5-4BBB-8FC1-C2E046A4CC51}" type="slidenum">
              <a:rPr lang="it-IT"/>
              <a:pPr>
                <a:defRPr/>
              </a:pPr>
              <a:t>‹N›</a:t>
            </a:fld>
            <a:endParaRPr lang="it-IT"/>
          </a:p>
        </p:txBody>
      </p:sp>
    </p:spTree>
    <p:extLst>
      <p:ext uri="{BB962C8B-B14F-4D97-AF65-F5344CB8AC3E}">
        <p14:creationId xmlns:p14="http://schemas.microsoft.com/office/powerpoint/2010/main" val="1966810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Segnaposto tes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5" name="Segnaposto contenut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contenut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9"/>
          <p:cNvSpPr>
            <a:spLocks noGrp="1"/>
          </p:cNvSpPr>
          <p:nvPr>
            <p:ph type="dt" sz="half" idx="10"/>
          </p:nvPr>
        </p:nvSpPr>
        <p:spPr/>
        <p:txBody>
          <a:bodyPr/>
          <a:lstStyle>
            <a:lvl1pPr>
              <a:defRPr/>
            </a:lvl1pPr>
          </a:lstStyle>
          <a:p>
            <a:pPr>
              <a:defRPr/>
            </a:pPr>
            <a:fld id="{1B2600E2-DE04-4B3E-922C-E7D2BFF2E805}" type="datetimeFigureOut">
              <a:rPr lang="it-IT"/>
              <a:pPr>
                <a:defRPr/>
              </a:pPr>
              <a:t>15/11/2010</a:t>
            </a:fld>
            <a:endParaRPr lang="it-IT"/>
          </a:p>
        </p:txBody>
      </p:sp>
      <p:sp>
        <p:nvSpPr>
          <p:cNvPr id="8" name="Segnaposto piè di pagina 21"/>
          <p:cNvSpPr>
            <a:spLocks noGrp="1"/>
          </p:cNvSpPr>
          <p:nvPr>
            <p:ph type="ftr" sz="quarter" idx="11"/>
          </p:nvPr>
        </p:nvSpPr>
        <p:spPr/>
        <p:txBody>
          <a:bodyPr/>
          <a:lstStyle>
            <a:lvl1pPr>
              <a:defRPr/>
            </a:lvl1pPr>
          </a:lstStyle>
          <a:p>
            <a:pPr>
              <a:defRPr/>
            </a:pPr>
            <a:endParaRPr lang="it-IT"/>
          </a:p>
        </p:txBody>
      </p:sp>
      <p:sp>
        <p:nvSpPr>
          <p:cNvPr id="9" name="Segnaposto numero diapositiva 17"/>
          <p:cNvSpPr>
            <a:spLocks noGrp="1"/>
          </p:cNvSpPr>
          <p:nvPr>
            <p:ph type="sldNum" sz="quarter" idx="12"/>
          </p:nvPr>
        </p:nvSpPr>
        <p:spPr/>
        <p:txBody>
          <a:bodyPr/>
          <a:lstStyle>
            <a:lvl1pPr>
              <a:defRPr/>
            </a:lvl1pPr>
          </a:lstStyle>
          <a:p>
            <a:pPr>
              <a:defRPr/>
            </a:pPr>
            <a:fld id="{AA70A62F-03B8-4996-AACA-734F788A8401}" type="slidenum">
              <a:rPr lang="it-IT"/>
              <a:pPr>
                <a:defRPr/>
              </a:pPr>
              <a:t>‹N›</a:t>
            </a:fld>
            <a:endParaRPr lang="it-IT"/>
          </a:p>
        </p:txBody>
      </p:sp>
    </p:spTree>
    <p:extLst>
      <p:ext uri="{BB962C8B-B14F-4D97-AF65-F5344CB8AC3E}">
        <p14:creationId xmlns:p14="http://schemas.microsoft.com/office/powerpoint/2010/main" val="3531014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data 9"/>
          <p:cNvSpPr>
            <a:spLocks noGrp="1"/>
          </p:cNvSpPr>
          <p:nvPr>
            <p:ph type="dt" sz="half" idx="10"/>
          </p:nvPr>
        </p:nvSpPr>
        <p:spPr/>
        <p:txBody>
          <a:bodyPr/>
          <a:lstStyle>
            <a:lvl1pPr>
              <a:defRPr/>
            </a:lvl1pPr>
          </a:lstStyle>
          <a:p>
            <a:pPr>
              <a:defRPr/>
            </a:pPr>
            <a:fld id="{02B57A37-466C-4D3D-A86C-0BC2431123D1}" type="datetimeFigureOut">
              <a:rPr lang="it-IT"/>
              <a:pPr>
                <a:defRPr/>
              </a:pPr>
              <a:t>15/11/2010</a:t>
            </a:fld>
            <a:endParaRPr lang="it-IT"/>
          </a:p>
        </p:txBody>
      </p:sp>
      <p:sp>
        <p:nvSpPr>
          <p:cNvPr id="4" name="Segnaposto piè di pagina 21"/>
          <p:cNvSpPr>
            <a:spLocks noGrp="1"/>
          </p:cNvSpPr>
          <p:nvPr>
            <p:ph type="ftr" sz="quarter" idx="11"/>
          </p:nvPr>
        </p:nvSpPr>
        <p:spPr/>
        <p:txBody>
          <a:bodyPr/>
          <a:lstStyle>
            <a:lvl1pPr>
              <a:defRPr/>
            </a:lvl1pPr>
          </a:lstStyle>
          <a:p>
            <a:pPr>
              <a:defRPr/>
            </a:pPr>
            <a:endParaRPr lang="it-IT"/>
          </a:p>
        </p:txBody>
      </p:sp>
      <p:sp>
        <p:nvSpPr>
          <p:cNvPr id="5" name="Segnaposto numero diapositiva 17"/>
          <p:cNvSpPr>
            <a:spLocks noGrp="1"/>
          </p:cNvSpPr>
          <p:nvPr>
            <p:ph type="sldNum" sz="quarter" idx="12"/>
          </p:nvPr>
        </p:nvSpPr>
        <p:spPr/>
        <p:txBody>
          <a:bodyPr/>
          <a:lstStyle>
            <a:lvl1pPr>
              <a:defRPr/>
            </a:lvl1pPr>
          </a:lstStyle>
          <a:p>
            <a:pPr>
              <a:defRPr/>
            </a:pPr>
            <a:fld id="{770B1684-5E90-450C-9868-8BD1AD055105}" type="slidenum">
              <a:rPr lang="it-IT"/>
              <a:pPr>
                <a:defRPr/>
              </a:pPr>
              <a:t>‹N›</a:t>
            </a:fld>
            <a:endParaRPr lang="it-IT"/>
          </a:p>
        </p:txBody>
      </p:sp>
    </p:spTree>
    <p:extLst>
      <p:ext uri="{BB962C8B-B14F-4D97-AF65-F5344CB8AC3E}">
        <p14:creationId xmlns:p14="http://schemas.microsoft.com/office/powerpoint/2010/main" val="4279585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9"/>
          <p:cNvSpPr>
            <a:spLocks noGrp="1"/>
          </p:cNvSpPr>
          <p:nvPr>
            <p:ph type="dt" sz="half" idx="10"/>
          </p:nvPr>
        </p:nvSpPr>
        <p:spPr/>
        <p:txBody>
          <a:bodyPr/>
          <a:lstStyle>
            <a:lvl1pPr>
              <a:defRPr/>
            </a:lvl1pPr>
          </a:lstStyle>
          <a:p>
            <a:pPr>
              <a:defRPr/>
            </a:pPr>
            <a:fld id="{AA248C91-56B3-434A-BFB6-C813A59E3BA0}" type="datetimeFigureOut">
              <a:rPr lang="it-IT"/>
              <a:pPr>
                <a:defRPr/>
              </a:pPr>
              <a:t>15/11/2010</a:t>
            </a:fld>
            <a:endParaRPr lang="it-IT"/>
          </a:p>
        </p:txBody>
      </p:sp>
      <p:sp>
        <p:nvSpPr>
          <p:cNvPr id="3" name="Segnaposto piè di pagina 21"/>
          <p:cNvSpPr>
            <a:spLocks noGrp="1"/>
          </p:cNvSpPr>
          <p:nvPr>
            <p:ph type="ftr" sz="quarter" idx="11"/>
          </p:nvPr>
        </p:nvSpPr>
        <p:spPr/>
        <p:txBody>
          <a:bodyPr/>
          <a:lstStyle>
            <a:lvl1pPr>
              <a:defRPr/>
            </a:lvl1pPr>
          </a:lstStyle>
          <a:p>
            <a:pPr>
              <a:defRPr/>
            </a:pPr>
            <a:endParaRPr lang="it-IT"/>
          </a:p>
        </p:txBody>
      </p:sp>
      <p:sp>
        <p:nvSpPr>
          <p:cNvPr id="4" name="Segnaposto numero diapositiva 17"/>
          <p:cNvSpPr>
            <a:spLocks noGrp="1"/>
          </p:cNvSpPr>
          <p:nvPr>
            <p:ph type="sldNum" sz="quarter" idx="12"/>
          </p:nvPr>
        </p:nvSpPr>
        <p:spPr/>
        <p:txBody>
          <a:bodyPr/>
          <a:lstStyle>
            <a:lvl1pPr>
              <a:defRPr/>
            </a:lvl1pPr>
          </a:lstStyle>
          <a:p>
            <a:pPr>
              <a:defRPr/>
            </a:pPr>
            <a:fld id="{512689D9-BD4D-4378-A95C-C866A3BA9CA1}" type="slidenum">
              <a:rPr lang="it-IT"/>
              <a:pPr>
                <a:defRPr/>
              </a:pPr>
              <a:t>‹N›</a:t>
            </a:fld>
            <a:endParaRPr lang="it-IT"/>
          </a:p>
        </p:txBody>
      </p:sp>
    </p:spTree>
    <p:extLst>
      <p:ext uri="{BB962C8B-B14F-4D97-AF65-F5344CB8AC3E}">
        <p14:creationId xmlns:p14="http://schemas.microsoft.com/office/powerpoint/2010/main" val="184565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it-IT" smtClean="0"/>
              <a:t>Fare clic per modificare stili del testo dello schema</a:t>
            </a:r>
          </a:p>
        </p:txBody>
      </p:sp>
      <p:sp>
        <p:nvSpPr>
          <p:cNvPr id="4" name="Segnaposto contenut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4C5D7D43-A72C-48B6-A7D4-93E1C2668164}" type="datetimeFigureOut">
              <a:rPr lang="it-IT"/>
              <a:pPr>
                <a:defRPr/>
              </a:pPr>
              <a:t>15/11/2010</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34866FEB-C640-45F5-B9A6-BA093C54C15D}" type="slidenum">
              <a:rPr lang="it-IT"/>
              <a:pPr>
                <a:defRPr/>
              </a:pPr>
              <a:t>‹N›</a:t>
            </a:fld>
            <a:endParaRPr lang="it-IT"/>
          </a:p>
        </p:txBody>
      </p:sp>
    </p:spTree>
    <p:extLst>
      <p:ext uri="{BB962C8B-B14F-4D97-AF65-F5344CB8AC3E}">
        <p14:creationId xmlns:p14="http://schemas.microsoft.com/office/powerpoint/2010/main" val="599120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5" name="Ritaglia e arrotonda singolo angolo rettangolo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riangolo rettangolo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igura a mano libera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igura a mano libera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olo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it-IT" smtClean="0"/>
              <a:t>Fare clic per modificare lo stile del titolo</a:t>
            </a:r>
            <a:endParaRPr lang="en-US"/>
          </a:p>
        </p:txBody>
      </p:sp>
      <p:sp>
        <p:nvSpPr>
          <p:cNvPr id="4" name="Segnaposto testo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it-IT" smtClean="0"/>
              <a:t>Fare clic per modificare stili del testo dello schema</a:t>
            </a:r>
          </a:p>
        </p:txBody>
      </p:sp>
      <p:sp>
        <p:nvSpPr>
          <p:cNvPr id="3" name="Segnaposto immagin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it-IT" noProof="0" smtClean="0"/>
              <a:t>Fare clic sull'icona per inserire un'immagine</a:t>
            </a:r>
            <a:endParaRPr lang="en-US" noProof="0" dirty="0"/>
          </a:p>
        </p:txBody>
      </p:sp>
      <p:sp>
        <p:nvSpPr>
          <p:cNvPr id="9" name="Segnaposto data 4"/>
          <p:cNvSpPr>
            <a:spLocks noGrp="1"/>
          </p:cNvSpPr>
          <p:nvPr>
            <p:ph type="dt" sz="half" idx="10"/>
          </p:nvPr>
        </p:nvSpPr>
        <p:spPr/>
        <p:txBody>
          <a:bodyPr/>
          <a:lstStyle>
            <a:lvl1pPr>
              <a:defRPr/>
            </a:lvl1pPr>
          </a:lstStyle>
          <a:p>
            <a:pPr>
              <a:defRPr/>
            </a:pPr>
            <a:fld id="{BFC09577-827D-4DF0-B95C-7F1EEC55AA89}" type="datetimeFigureOut">
              <a:rPr lang="it-IT"/>
              <a:pPr>
                <a:defRPr/>
              </a:pPr>
              <a:t>15/11/2010</a:t>
            </a:fld>
            <a:endParaRPr lang="it-IT"/>
          </a:p>
        </p:txBody>
      </p:sp>
      <p:sp>
        <p:nvSpPr>
          <p:cNvPr id="10" name="Segnaposto piè di pagina 5"/>
          <p:cNvSpPr>
            <a:spLocks noGrp="1"/>
          </p:cNvSpPr>
          <p:nvPr>
            <p:ph type="ftr" sz="quarter" idx="11"/>
          </p:nvPr>
        </p:nvSpPr>
        <p:spPr/>
        <p:txBody>
          <a:bodyPr/>
          <a:lstStyle>
            <a:lvl1pPr>
              <a:defRPr/>
            </a:lvl1pPr>
          </a:lstStyle>
          <a:p>
            <a:pPr>
              <a:defRPr/>
            </a:pPr>
            <a:endParaRPr lang="it-IT"/>
          </a:p>
        </p:txBody>
      </p:sp>
      <p:sp>
        <p:nvSpPr>
          <p:cNvPr id="11" name="Segnaposto numero diapositiva 6"/>
          <p:cNvSpPr>
            <a:spLocks noGrp="1"/>
          </p:cNvSpPr>
          <p:nvPr>
            <p:ph type="sldNum" sz="quarter" idx="12"/>
          </p:nvPr>
        </p:nvSpPr>
        <p:spPr>
          <a:xfrm>
            <a:off x="8077200" y="6356350"/>
            <a:ext cx="609600" cy="365125"/>
          </a:xfrm>
        </p:spPr>
        <p:txBody>
          <a:bodyPr/>
          <a:lstStyle>
            <a:lvl1pPr>
              <a:defRPr/>
            </a:lvl1pPr>
          </a:lstStyle>
          <a:p>
            <a:pPr>
              <a:defRPr/>
            </a:pPr>
            <a:fld id="{A1122D82-EBE0-456A-8E02-FDA1D4DD1750}" type="slidenum">
              <a:rPr lang="it-IT"/>
              <a:pPr>
                <a:defRPr/>
              </a:pPr>
              <a:t>‹N›</a:t>
            </a:fld>
            <a:endParaRPr lang="it-IT"/>
          </a:p>
        </p:txBody>
      </p:sp>
    </p:spTree>
    <p:extLst>
      <p:ext uri="{BB962C8B-B14F-4D97-AF65-F5344CB8AC3E}">
        <p14:creationId xmlns:p14="http://schemas.microsoft.com/office/powerpoint/2010/main" val="271646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igura a mano libera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igura a mano libera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Segnaposto titolo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it-IT" smtClean="0"/>
              <a:t>Fare clic per modificare lo stile del titolo</a:t>
            </a:r>
            <a:endParaRPr lang="en-US" smtClean="0"/>
          </a:p>
        </p:txBody>
      </p:sp>
      <p:sp>
        <p:nvSpPr>
          <p:cNvPr id="1029" name="Segnaposto testo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10" name="Segnaposto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95C4D5BC-15CF-4A25-BCF5-20ABF1DAB113}" type="datetimeFigureOut">
              <a:rPr lang="it-IT"/>
              <a:pPr>
                <a:defRPr/>
              </a:pPr>
              <a:t>15/11/2010</a:t>
            </a:fld>
            <a:endParaRPr lang="it-IT"/>
          </a:p>
        </p:txBody>
      </p:sp>
      <p:sp>
        <p:nvSpPr>
          <p:cNvPr id="22" name="Segnaposto piè di pagina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it-IT"/>
          </a:p>
        </p:txBody>
      </p:sp>
      <p:sp>
        <p:nvSpPr>
          <p:cNvPr id="18" name="Segnaposto numero diapositiva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32075728-0E88-48F3-B368-0300D23A945B}" type="slidenum">
              <a:rPr lang="it-IT"/>
              <a:pPr>
                <a:defRPr/>
              </a:pPr>
              <a:t>‹N›</a:t>
            </a:fld>
            <a:endParaRPr lang="it-IT"/>
          </a:p>
        </p:txBody>
      </p:sp>
      <p:grpSp>
        <p:nvGrpSpPr>
          <p:cNvPr id="1033" name="Gruppo 1"/>
          <p:cNvGrpSpPr>
            <a:grpSpLocks/>
          </p:cNvGrpSpPr>
          <p:nvPr/>
        </p:nvGrpSpPr>
        <p:grpSpPr bwMode="auto">
          <a:xfrm>
            <a:off x="-19050" y="203200"/>
            <a:ext cx="9180513" cy="647700"/>
            <a:chOff x="-19045" y="216550"/>
            <a:chExt cx="9180548" cy="649224"/>
          </a:xfrm>
        </p:grpSpPr>
        <p:sp>
          <p:nvSpPr>
            <p:cNvPr id="12" name="Figura a mano libera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igura a mano libera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dk1" tx1="lt1" bg2="dk2" tx2="lt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61" r:id="rId9"/>
    <p:sldLayoutId id="2147483839" r:id="rId10"/>
    <p:sldLayoutId id="214748384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Arial" charset="0"/>
        </a:defRPr>
      </a:lvl2pPr>
      <a:lvl3pPr algn="l" rtl="0" eaLnBrk="0" fontAlgn="base" hangingPunct="0">
        <a:spcBef>
          <a:spcPct val="0"/>
        </a:spcBef>
        <a:spcAft>
          <a:spcPct val="0"/>
        </a:spcAft>
        <a:defRPr sz="5000">
          <a:solidFill>
            <a:schemeClr val="tx2"/>
          </a:solidFill>
          <a:latin typeface="Arial" charset="0"/>
        </a:defRPr>
      </a:lvl3pPr>
      <a:lvl4pPr algn="l" rtl="0" eaLnBrk="0" fontAlgn="base" hangingPunct="0">
        <a:spcBef>
          <a:spcPct val="0"/>
        </a:spcBef>
        <a:spcAft>
          <a:spcPct val="0"/>
        </a:spcAft>
        <a:defRPr sz="5000">
          <a:solidFill>
            <a:schemeClr val="tx2"/>
          </a:solidFill>
          <a:latin typeface="Arial" charset="0"/>
        </a:defRPr>
      </a:lvl4pPr>
      <a:lvl5pPr algn="l" rtl="0" eaLnBrk="0" fontAlgn="base" hangingPunct="0">
        <a:spcBef>
          <a:spcPct val="0"/>
        </a:spcBef>
        <a:spcAft>
          <a:spcPct val="0"/>
        </a:spcAft>
        <a:defRPr sz="5000">
          <a:solidFill>
            <a:schemeClr val="tx2"/>
          </a:solidFill>
          <a:latin typeface="Arial" charset="0"/>
        </a:defRPr>
      </a:lvl5pPr>
      <a:lvl6pPr marL="457200" algn="l" rtl="0" fontAlgn="base">
        <a:spcBef>
          <a:spcPct val="0"/>
        </a:spcBef>
        <a:spcAft>
          <a:spcPct val="0"/>
        </a:spcAft>
        <a:defRPr sz="5000">
          <a:solidFill>
            <a:schemeClr val="tx2"/>
          </a:solidFill>
          <a:latin typeface="Arial" charset="0"/>
        </a:defRPr>
      </a:lvl6pPr>
      <a:lvl7pPr marL="914400" algn="l" rtl="0" fontAlgn="base">
        <a:spcBef>
          <a:spcPct val="0"/>
        </a:spcBef>
        <a:spcAft>
          <a:spcPct val="0"/>
        </a:spcAft>
        <a:defRPr sz="5000">
          <a:solidFill>
            <a:schemeClr val="tx2"/>
          </a:solidFill>
          <a:latin typeface="Arial" charset="0"/>
        </a:defRPr>
      </a:lvl7pPr>
      <a:lvl8pPr marL="1371600" algn="l" rtl="0" fontAlgn="base">
        <a:spcBef>
          <a:spcPct val="0"/>
        </a:spcBef>
        <a:spcAft>
          <a:spcPct val="0"/>
        </a:spcAft>
        <a:defRPr sz="5000">
          <a:solidFill>
            <a:schemeClr val="tx2"/>
          </a:solidFill>
          <a:latin typeface="Arial" charset="0"/>
        </a:defRPr>
      </a:lvl8pPr>
      <a:lvl9pPr marL="1828800" algn="l" rtl="0" fontAlgn="base">
        <a:spcBef>
          <a:spcPct val="0"/>
        </a:spcBef>
        <a:spcAft>
          <a:spcPct val="0"/>
        </a:spcAft>
        <a:defRPr sz="5000">
          <a:solidFill>
            <a:schemeClr val="tx2"/>
          </a:solidFill>
          <a:latin typeface="Arial" charset="0"/>
        </a:defRPr>
      </a:lvl9pPr>
    </p:titleStyle>
    <p:bodyStyle>
      <a:lvl1pPr marL="273050" indent="-273050" algn="l" rtl="0" eaLnBrk="0" fontAlgn="base" hangingPunct="0">
        <a:spcBef>
          <a:spcPct val="20000"/>
        </a:spcBef>
        <a:spcAft>
          <a:spcPct val="0"/>
        </a:spcAft>
        <a:buClr>
          <a:srgbClr val="8CADAE"/>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8CADAE"/>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8C7B70"/>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igura a mano libera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8" name="Figura a mano libera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2052" name="Segnaposto titolo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it-IT" smtClean="0"/>
              <a:t>Fare clic per modificare lo stile del titolo</a:t>
            </a:r>
            <a:endParaRPr lang="en-US" smtClean="0"/>
          </a:p>
        </p:txBody>
      </p:sp>
      <p:sp>
        <p:nvSpPr>
          <p:cNvPr id="2053" name="Segnaposto testo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10" name="Segnaposto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C5D1D7">
                    <a:shade val="90000"/>
                  </a:srgbClr>
                </a:solidFill>
              </a:defRPr>
            </a:lvl1pPr>
          </a:lstStyle>
          <a:p>
            <a:pPr>
              <a:defRPr/>
            </a:pPr>
            <a:fld id="{2712EA8F-915C-4021-BB34-3E909F968967}" type="datetimeFigureOut">
              <a:rPr lang="it-IT"/>
              <a:pPr>
                <a:defRPr/>
              </a:pPr>
              <a:t>15/11/2010</a:t>
            </a:fld>
            <a:endParaRPr lang="it-IT"/>
          </a:p>
        </p:txBody>
      </p:sp>
      <p:sp>
        <p:nvSpPr>
          <p:cNvPr id="22" name="Segnaposto piè di pagina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C5D1D7">
                    <a:shade val="90000"/>
                  </a:srgbClr>
                </a:solidFill>
              </a:defRPr>
            </a:lvl1pPr>
          </a:lstStyle>
          <a:p>
            <a:pPr>
              <a:defRPr/>
            </a:pPr>
            <a:endParaRPr lang="it-IT"/>
          </a:p>
        </p:txBody>
      </p:sp>
      <p:sp>
        <p:nvSpPr>
          <p:cNvPr id="18" name="Segnaposto numero diapositiva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C5D1D7">
                    <a:shade val="90000"/>
                  </a:srgbClr>
                </a:solidFill>
              </a:defRPr>
            </a:lvl1pPr>
          </a:lstStyle>
          <a:p>
            <a:pPr>
              <a:defRPr/>
            </a:pPr>
            <a:fld id="{A3B588FB-C61E-4A72-B7C9-F3FC71FB47B6}" type="slidenum">
              <a:rPr lang="it-IT"/>
              <a:pPr>
                <a:defRPr/>
              </a:pPr>
              <a:t>‹N›</a:t>
            </a:fld>
            <a:endParaRPr lang="it-IT"/>
          </a:p>
        </p:txBody>
      </p:sp>
      <p:grpSp>
        <p:nvGrpSpPr>
          <p:cNvPr id="2057" name="Gruppo 1"/>
          <p:cNvGrpSpPr>
            <a:grpSpLocks/>
          </p:cNvGrpSpPr>
          <p:nvPr/>
        </p:nvGrpSpPr>
        <p:grpSpPr bwMode="auto">
          <a:xfrm>
            <a:off x="-19050" y="203200"/>
            <a:ext cx="9180513" cy="647700"/>
            <a:chOff x="-19045" y="216550"/>
            <a:chExt cx="9180548" cy="649224"/>
          </a:xfrm>
        </p:grpSpPr>
        <p:sp>
          <p:nvSpPr>
            <p:cNvPr id="12" name="Figura a mano libera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solidFill>
                  <a:prstClr val="white"/>
                </a:solidFill>
              </a:endParaRPr>
            </a:p>
          </p:txBody>
        </p:sp>
        <p:sp>
          <p:nvSpPr>
            <p:cNvPr id="13" name="Figura a mano libera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solidFill>
                  <a:prstClr val="white"/>
                </a:solidFill>
              </a:endParaRPr>
            </a:p>
          </p:txBody>
        </p:sp>
      </p:gr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62" r:id="rId9"/>
    <p:sldLayoutId id="2147483849" r:id="rId10"/>
    <p:sldLayoutId id="214748385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Arial" charset="0"/>
        </a:defRPr>
      </a:lvl2pPr>
      <a:lvl3pPr algn="l" rtl="0" eaLnBrk="0" fontAlgn="base" hangingPunct="0">
        <a:spcBef>
          <a:spcPct val="0"/>
        </a:spcBef>
        <a:spcAft>
          <a:spcPct val="0"/>
        </a:spcAft>
        <a:defRPr sz="5000">
          <a:solidFill>
            <a:schemeClr val="tx2"/>
          </a:solidFill>
          <a:latin typeface="Arial" charset="0"/>
        </a:defRPr>
      </a:lvl3pPr>
      <a:lvl4pPr algn="l" rtl="0" eaLnBrk="0" fontAlgn="base" hangingPunct="0">
        <a:spcBef>
          <a:spcPct val="0"/>
        </a:spcBef>
        <a:spcAft>
          <a:spcPct val="0"/>
        </a:spcAft>
        <a:defRPr sz="5000">
          <a:solidFill>
            <a:schemeClr val="tx2"/>
          </a:solidFill>
          <a:latin typeface="Arial" charset="0"/>
        </a:defRPr>
      </a:lvl4pPr>
      <a:lvl5pPr algn="l" rtl="0" eaLnBrk="0" fontAlgn="base" hangingPunct="0">
        <a:spcBef>
          <a:spcPct val="0"/>
        </a:spcBef>
        <a:spcAft>
          <a:spcPct val="0"/>
        </a:spcAft>
        <a:defRPr sz="5000">
          <a:solidFill>
            <a:schemeClr val="tx2"/>
          </a:solidFill>
          <a:latin typeface="Arial" charset="0"/>
        </a:defRPr>
      </a:lvl5pPr>
      <a:lvl6pPr marL="457200" algn="l" rtl="0" fontAlgn="base">
        <a:spcBef>
          <a:spcPct val="0"/>
        </a:spcBef>
        <a:spcAft>
          <a:spcPct val="0"/>
        </a:spcAft>
        <a:defRPr sz="5000">
          <a:solidFill>
            <a:schemeClr val="tx2"/>
          </a:solidFill>
          <a:latin typeface="Arial" charset="0"/>
        </a:defRPr>
      </a:lvl6pPr>
      <a:lvl7pPr marL="914400" algn="l" rtl="0" fontAlgn="base">
        <a:spcBef>
          <a:spcPct val="0"/>
        </a:spcBef>
        <a:spcAft>
          <a:spcPct val="0"/>
        </a:spcAft>
        <a:defRPr sz="5000">
          <a:solidFill>
            <a:schemeClr val="tx2"/>
          </a:solidFill>
          <a:latin typeface="Arial" charset="0"/>
        </a:defRPr>
      </a:lvl7pPr>
      <a:lvl8pPr marL="1371600" algn="l" rtl="0" fontAlgn="base">
        <a:spcBef>
          <a:spcPct val="0"/>
        </a:spcBef>
        <a:spcAft>
          <a:spcPct val="0"/>
        </a:spcAft>
        <a:defRPr sz="5000">
          <a:solidFill>
            <a:schemeClr val="tx2"/>
          </a:solidFill>
          <a:latin typeface="Arial" charset="0"/>
        </a:defRPr>
      </a:lvl8pPr>
      <a:lvl9pPr marL="1828800" algn="l" rtl="0" fontAlgn="base">
        <a:spcBef>
          <a:spcPct val="0"/>
        </a:spcBef>
        <a:spcAft>
          <a:spcPct val="0"/>
        </a:spcAft>
        <a:defRPr sz="5000">
          <a:solidFill>
            <a:schemeClr val="tx2"/>
          </a:solidFill>
          <a:latin typeface="Arial" charset="0"/>
        </a:defRPr>
      </a:lvl9pPr>
    </p:titleStyle>
    <p:bodyStyle>
      <a:lvl1pPr marL="273050" indent="-273050" algn="l" rtl="0" eaLnBrk="0" fontAlgn="base" hangingPunct="0">
        <a:spcBef>
          <a:spcPct val="20000"/>
        </a:spcBef>
        <a:spcAft>
          <a:spcPct val="0"/>
        </a:spcAft>
        <a:buClr>
          <a:srgbClr val="8CADAE"/>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8CADAE"/>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8C7B70"/>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igura a mano libera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8" name="Figura a mano libera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white"/>
              </a:solidFill>
              <a:latin typeface="Arial"/>
            </a:endParaRPr>
          </a:p>
        </p:txBody>
      </p:sp>
      <p:sp>
        <p:nvSpPr>
          <p:cNvPr id="3076" name="Segnaposto titolo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it-IT" smtClean="0"/>
              <a:t>Fare clic per modificare lo stile del titolo</a:t>
            </a:r>
            <a:endParaRPr lang="en-US" smtClean="0"/>
          </a:p>
        </p:txBody>
      </p:sp>
      <p:sp>
        <p:nvSpPr>
          <p:cNvPr id="3077" name="Segnaposto testo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10" name="Segnaposto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C5D1D7">
                    <a:shade val="90000"/>
                  </a:srgbClr>
                </a:solidFill>
              </a:defRPr>
            </a:lvl1pPr>
          </a:lstStyle>
          <a:p>
            <a:pPr>
              <a:defRPr/>
            </a:pPr>
            <a:fld id="{F0CF55AC-B69D-4419-A845-94F949222A78}" type="datetimeFigureOut">
              <a:rPr lang="it-IT"/>
              <a:pPr>
                <a:defRPr/>
              </a:pPr>
              <a:t>15/11/2010</a:t>
            </a:fld>
            <a:endParaRPr lang="it-IT"/>
          </a:p>
        </p:txBody>
      </p:sp>
      <p:sp>
        <p:nvSpPr>
          <p:cNvPr id="22" name="Segnaposto piè di pagina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C5D1D7">
                    <a:shade val="90000"/>
                  </a:srgbClr>
                </a:solidFill>
              </a:defRPr>
            </a:lvl1pPr>
          </a:lstStyle>
          <a:p>
            <a:pPr>
              <a:defRPr/>
            </a:pPr>
            <a:endParaRPr lang="it-IT"/>
          </a:p>
        </p:txBody>
      </p:sp>
      <p:sp>
        <p:nvSpPr>
          <p:cNvPr id="18" name="Segnaposto numero diapositiva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C5D1D7">
                    <a:shade val="90000"/>
                  </a:srgbClr>
                </a:solidFill>
              </a:defRPr>
            </a:lvl1pPr>
          </a:lstStyle>
          <a:p>
            <a:pPr>
              <a:defRPr/>
            </a:pPr>
            <a:fld id="{64352066-067A-433F-AC66-37604AF7A266}" type="slidenum">
              <a:rPr lang="it-IT"/>
              <a:pPr>
                <a:defRPr/>
              </a:pPr>
              <a:t>‹N›</a:t>
            </a:fld>
            <a:endParaRPr lang="it-IT"/>
          </a:p>
        </p:txBody>
      </p:sp>
      <p:grpSp>
        <p:nvGrpSpPr>
          <p:cNvPr id="3081" name="Gruppo 1"/>
          <p:cNvGrpSpPr>
            <a:grpSpLocks/>
          </p:cNvGrpSpPr>
          <p:nvPr/>
        </p:nvGrpSpPr>
        <p:grpSpPr bwMode="auto">
          <a:xfrm>
            <a:off x="-19050" y="203200"/>
            <a:ext cx="9180513" cy="647700"/>
            <a:chOff x="-19045" y="216550"/>
            <a:chExt cx="9180548" cy="649224"/>
          </a:xfrm>
        </p:grpSpPr>
        <p:sp>
          <p:nvSpPr>
            <p:cNvPr id="12" name="Figura a mano libera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solidFill>
                  <a:prstClr val="white"/>
                </a:solidFill>
              </a:endParaRPr>
            </a:p>
          </p:txBody>
        </p:sp>
        <p:sp>
          <p:nvSpPr>
            <p:cNvPr id="13" name="Figura a mano libera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solidFill>
                  <a:prstClr val="white"/>
                </a:solidFill>
              </a:endParaRPr>
            </a:p>
          </p:txBody>
        </p:sp>
      </p:grpSp>
    </p:spTree>
  </p:cSld>
  <p:clrMap bg1="dk1" tx1="lt1" bg2="dk2" tx2="lt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63" r:id="rId9"/>
    <p:sldLayoutId id="2147483859" r:id="rId10"/>
    <p:sldLayoutId id="214748386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Arial" charset="0"/>
        </a:defRPr>
      </a:lvl2pPr>
      <a:lvl3pPr algn="l" rtl="0" eaLnBrk="0" fontAlgn="base" hangingPunct="0">
        <a:spcBef>
          <a:spcPct val="0"/>
        </a:spcBef>
        <a:spcAft>
          <a:spcPct val="0"/>
        </a:spcAft>
        <a:defRPr sz="5000">
          <a:solidFill>
            <a:schemeClr val="tx2"/>
          </a:solidFill>
          <a:latin typeface="Arial" charset="0"/>
        </a:defRPr>
      </a:lvl3pPr>
      <a:lvl4pPr algn="l" rtl="0" eaLnBrk="0" fontAlgn="base" hangingPunct="0">
        <a:spcBef>
          <a:spcPct val="0"/>
        </a:spcBef>
        <a:spcAft>
          <a:spcPct val="0"/>
        </a:spcAft>
        <a:defRPr sz="5000">
          <a:solidFill>
            <a:schemeClr val="tx2"/>
          </a:solidFill>
          <a:latin typeface="Arial" charset="0"/>
        </a:defRPr>
      </a:lvl4pPr>
      <a:lvl5pPr algn="l" rtl="0" eaLnBrk="0" fontAlgn="base" hangingPunct="0">
        <a:spcBef>
          <a:spcPct val="0"/>
        </a:spcBef>
        <a:spcAft>
          <a:spcPct val="0"/>
        </a:spcAft>
        <a:defRPr sz="5000">
          <a:solidFill>
            <a:schemeClr val="tx2"/>
          </a:solidFill>
          <a:latin typeface="Arial" charset="0"/>
        </a:defRPr>
      </a:lvl5pPr>
      <a:lvl6pPr marL="457200" algn="l" rtl="0" fontAlgn="base">
        <a:spcBef>
          <a:spcPct val="0"/>
        </a:spcBef>
        <a:spcAft>
          <a:spcPct val="0"/>
        </a:spcAft>
        <a:defRPr sz="5000">
          <a:solidFill>
            <a:schemeClr val="tx2"/>
          </a:solidFill>
          <a:latin typeface="Arial" charset="0"/>
        </a:defRPr>
      </a:lvl6pPr>
      <a:lvl7pPr marL="914400" algn="l" rtl="0" fontAlgn="base">
        <a:spcBef>
          <a:spcPct val="0"/>
        </a:spcBef>
        <a:spcAft>
          <a:spcPct val="0"/>
        </a:spcAft>
        <a:defRPr sz="5000">
          <a:solidFill>
            <a:schemeClr val="tx2"/>
          </a:solidFill>
          <a:latin typeface="Arial" charset="0"/>
        </a:defRPr>
      </a:lvl7pPr>
      <a:lvl8pPr marL="1371600" algn="l" rtl="0" fontAlgn="base">
        <a:spcBef>
          <a:spcPct val="0"/>
        </a:spcBef>
        <a:spcAft>
          <a:spcPct val="0"/>
        </a:spcAft>
        <a:defRPr sz="5000">
          <a:solidFill>
            <a:schemeClr val="tx2"/>
          </a:solidFill>
          <a:latin typeface="Arial" charset="0"/>
        </a:defRPr>
      </a:lvl8pPr>
      <a:lvl9pPr marL="1828800" algn="l" rtl="0" fontAlgn="base">
        <a:spcBef>
          <a:spcPct val="0"/>
        </a:spcBef>
        <a:spcAft>
          <a:spcPct val="0"/>
        </a:spcAft>
        <a:defRPr sz="5000">
          <a:solidFill>
            <a:schemeClr val="tx2"/>
          </a:solidFill>
          <a:latin typeface="Arial" charset="0"/>
        </a:defRPr>
      </a:lvl9pPr>
    </p:titleStyle>
    <p:bodyStyle>
      <a:lvl1pPr marL="273050" indent="-273050" algn="l" rtl="0" eaLnBrk="0" fontAlgn="base" hangingPunct="0">
        <a:spcBef>
          <a:spcPct val="20000"/>
        </a:spcBef>
        <a:spcAft>
          <a:spcPct val="0"/>
        </a:spcAft>
        <a:buClr>
          <a:srgbClr val="8CADAE"/>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8CADAE"/>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8C7B70"/>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5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6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7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png"/></Relationships>
</file>

<file path=ppt/slides/_rels/slide7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olo 1"/>
          <p:cNvSpPr>
            <a:spLocks noGrp="1"/>
          </p:cNvSpPr>
          <p:nvPr>
            <p:ph type="ctrTitle"/>
          </p:nvPr>
        </p:nvSpPr>
        <p:spPr>
          <a:xfrm>
            <a:off x="533400" y="1371600"/>
            <a:ext cx="8287072" cy="1913384"/>
          </a:xfrm>
          <a:ln>
            <a:miter lim="800000"/>
            <a:headEnd/>
            <a:tailEnd/>
          </a:ln>
          <a:extLst/>
        </p:spPr>
        <p:txBody>
          <a:bodyPr/>
          <a:lstStyle/>
          <a:p>
            <a:pPr eaLnBrk="1" fontAlgn="auto" hangingPunct="1">
              <a:spcAft>
                <a:spcPts val="0"/>
              </a:spcAft>
              <a:defRPr/>
            </a:pPr>
            <a:r>
              <a:rPr lang="it-IT" dirty="0" smtClean="0"/>
              <a:t>EGFR E RADIOTERAPIA</a:t>
            </a:r>
          </a:p>
        </p:txBody>
      </p:sp>
      <p:sp>
        <p:nvSpPr>
          <p:cNvPr id="7171" name="Sottotitolo 2"/>
          <p:cNvSpPr>
            <a:spLocks noGrp="1"/>
          </p:cNvSpPr>
          <p:nvPr>
            <p:ph type="subTitle" idx="1"/>
          </p:nvPr>
        </p:nvSpPr>
        <p:spPr>
          <a:xfrm>
            <a:off x="533400" y="5229225"/>
            <a:ext cx="7854950" cy="1368425"/>
          </a:xfrm>
        </p:spPr>
        <p:txBody>
          <a:bodyPr/>
          <a:lstStyle/>
          <a:p>
            <a:pPr marR="0" eaLnBrk="1" hangingPunct="1">
              <a:buFont typeface="Arial" charset="0"/>
              <a:buNone/>
            </a:pPr>
            <a:r>
              <a:rPr lang="it-IT" sz="1800" smtClean="0"/>
              <a:t>MATTIA FALCHETTO OSTI</a:t>
            </a:r>
          </a:p>
          <a:p>
            <a:pPr marR="0" eaLnBrk="1" hangingPunct="1">
              <a:buFont typeface="Arial" charset="0"/>
              <a:buNone/>
            </a:pPr>
            <a:r>
              <a:rPr lang="it-IT" sz="1800" smtClean="0"/>
              <a:t>CATTEDRA DI RADIOTERAPIA</a:t>
            </a:r>
          </a:p>
          <a:p>
            <a:pPr marR="0" eaLnBrk="1" hangingPunct="1">
              <a:buFont typeface="Arial" charset="0"/>
              <a:buNone/>
            </a:pPr>
            <a:r>
              <a:rPr lang="it-IT" sz="1800" smtClean="0"/>
              <a:t>FACOLTA’ DI MEDICINA E PSICOLOGIA</a:t>
            </a:r>
          </a:p>
          <a:p>
            <a:pPr marR="0" eaLnBrk="1" hangingPunct="1">
              <a:buFont typeface="Arial" charset="0"/>
              <a:buNone/>
            </a:pPr>
            <a:r>
              <a:rPr lang="it-IT" sz="1800" smtClean="0"/>
              <a:t>UNIVERSITA’ DI ROMA «LA SAPIENZA»</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052513"/>
            <a:ext cx="7115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2627313" y="0"/>
            <a:ext cx="4176712"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pic>
        <p:nvPicPr>
          <p:cNvPr id="5734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349500"/>
            <a:ext cx="7458075"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04270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836613"/>
            <a:ext cx="702945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2627313" y="0"/>
            <a:ext cx="4176712"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pic>
        <p:nvPicPr>
          <p:cNvPr id="5837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2060575"/>
            <a:ext cx="7600950"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6595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981075"/>
            <a:ext cx="70199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2627313" y="0"/>
            <a:ext cx="4176712"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pic>
        <p:nvPicPr>
          <p:cNvPr id="593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133600"/>
            <a:ext cx="7658100"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89432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133600"/>
            <a:ext cx="7572375"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981075"/>
            <a:ext cx="70199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spTree>
    <p:extLst>
      <p:ext uri="{BB962C8B-B14F-4D97-AF65-F5344CB8AC3E}">
        <p14:creationId xmlns:p14="http://schemas.microsoft.com/office/powerpoint/2010/main" val="22656577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2349500"/>
            <a:ext cx="76581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196975"/>
            <a:ext cx="70199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spTree>
    <p:extLst>
      <p:ext uri="{BB962C8B-B14F-4D97-AF65-F5344CB8AC3E}">
        <p14:creationId xmlns:p14="http://schemas.microsoft.com/office/powerpoint/2010/main" val="42840717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2060575"/>
            <a:ext cx="76581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196975"/>
            <a:ext cx="70199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spTree>
    <p:extLst>
      <p:ext uri="{BB962C8B-B14F-4D97-AF65-F5344CB8AC3E}">
        <p14:creationId xmlns:p14="http://schemas.microsoft.com/office/powerpoint/2010/main" val="31264311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420938"/>
            <a:ext cx="769620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196975"/>
            <a:ext cx="70199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spTree>
    <p:extLst>
      <p:ext uri="{BB962C8B-B14F-4D97-AF65-F5344CB8AC3E}">
        <p14:creationId xmlns:p14="http://schemas.microsoft.com/office/powerpoint/2010/main" val="12244289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492375"/>
            <a:ext cx="73533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755650" y="1700213"/>
            <a:ext cx="7704138" cy="576262"/>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0000"/>
                </a:solidFill>
              </a:rPr>
              <a:t>EGFR NELLA CARCINOGENESI POLMONARE : EVIDENZE</a:t>
            </a:r>
          </a:p>
        </p:txBody>
      </p:sp>
      <p:pic>
        <p:nvPicPr>
          <p:cNvPr id="645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765175"/>
            <a:ext cx="6962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:EVIDENZE CLINICHE</a:t>
            </a:r>
          </a:p>
        </p:txBody>
      </p:sp>
      <p:sp>
        <p:nvSpPr>
          <p:cNvPr id="6" name="Rettangolo 5"/>
          <p:cNvSpPr/>
          <p:nvPr/>
        </p:nvSpPr>
        <p:spPr>
          <a:xfrm>
            <a:off x="2555875" y="4437063"/>
            <a:ext cx="1871663" cy="2873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8" name="Rettangolo 7"/>
          <p:cNvSpPr/>
          <p:nvPr/>
        </p:nvSpPr>
        <p:spPr>
          <a:xfrm>
            <a:off x="6372225" y="6092825"/>
            <a:ext cx="2592388" cy="5048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a:solidFill>
                  <a:prstClr val="black"/>
                </a:solidFill>
              </a:rPr>
              <a:t>NSCLC</a:t>
            </a:r>
          </a:p>
        </p:txBody>
      </p:sp>
    </p:spTree>
    <p:extLst>
      <p:ext uri="{BB962C8B-B14F-4D97-AF65-F5344CB8AC3E}">
        <p14:creationId xmlns:p14="http://schemas.microsoft.com/office/powerpoint/2010/main" val="19942137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997200"/>
            <a:ext cx="73437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755650" y="1844675"/>
            <a:ext cx="7704138" cy="576263"/>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0000"/>
                </a:solidFill>
              </a:rPr>
              <a:t>EGFR NELLA CARCINOGENESI POLMONARE : EVIDENZE</a:t>
            </a:r>
          </a:p>
        </p:txBody>
      </p:sp>
      <p:pic>
        <p:nvPicPr>
          <p:cNvPr id="655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981075"/>
            <a:ext cx="6962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:EVIDENZE CLINICHE</a:t>
            </a:r>
          </a:p>
        </p:txBody>
      </p:sp>
      <p:sp>
        <p:nvSpPr>
          <p:cNvPr id="6" name="Rettangolo 5"/>
          <p:cNvSpPr/>
          <p:nvPr/>
        </p:nvSpPr>
        <p:spPr>
          <a:xfrm>
            <a:off x="6551613" y="6165850"/>
            <a:ext cx="2592387" cy="50323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a:solidFill>
                  <a:prstClr val="black"/>
                </a:solidFill>
              </a:rPr>
              <a:t>NSCLC</a:t>
            </a:r>
          </a:p>
        </p:txBody>
      </p:sp>
    </p:spTree>
    <p:extLst>
      <p:ext uri="{BB962C8B-B14F-4D97-AF65-F5344CB8AC3E}">
        <p14:creationId xmlns:p14="http://schemas.microsoft.com/office/powerpoint/2010/main" val="35331172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2997200"/>
            <a:ext cx="615315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755650" y="1773238"/>
            <a:ext cx="7488238" cy="10795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0" scaled="1"/>
            <a:tileRect/>
          </a:gra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0000"/>
                </a:solidFill>
              </a:rPr>
              <a:t>OVERESPRESSIONE DEI LIGANDI </a:t>
            </a:r>
            <a:r>
              <a:rPr lang="it-IT" dirty="0" err="1">
                <a:solidFill>
                  <a:srgbClr val="FF0000"/>
                </a:solidFill>
              </a:rPr>
              <a:t>DI</a:t>
            </a:r>
            <a:r>
              <a:rPr lang="it-IT" dirty="0">
                <a:solidFill>
                  <a:srgbClr val="FF0000"/>
                </a:solidFill>
              </a:rPr>
              <a:t> EGFR</a:t>
            </a:r>
          </a:p>
          <a:p>
            <a:pPr algn="ctr">
              <a:defRPr/>
            </a:pPr>
            <a:r>
              <a:rPr lang="it-IT" dirty="0">
                <a:solidFill>
                  <a:srgbClr val="FF0000"/>
                </a:solidFill>
              </a:rPr>
              <a:t>LOOP AUTOCRINO – PARACRINO </a:t>
            </a:r>
            <a:r>
              <a:rPr lang="it-IT" dirty="0" err="1">
                <a:solidFill>
                  <a:srgbClr val="FF0000"/>
                </a:solidFill>
              </a:rPr>
              <a:t>DI</a:t>
            </a:r>
            <a:r>
              <a:rPr lang="it-IT" dirty="0">
                <a:solidFill>
                  <a:srgbClr val="FF0000"/>
                </a:solidFill>
              </a:rPr>
              <a:t> EGFR</a:t>
            </a:r>
          </a:p>
        </p:txBody>
      </p:sp>
      <p:pic>
        <p:nvPicPr>
          <p:cNvPr id="665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908050"/>
            <a:ext cx="70961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:EVIDENZE CLINICHE</a:t>
            </a:r>
          </a:p>
        </p:txBody>
      </p:sp>
      <p:sp>
        <p:nvSpPr>
          <p:cNvPr id="6" name="Rettangolo 5"/>
          <p:cNvSpPr/>
          <p:nvPr/>
        </p:nvSpPr>
        <p:spPr>
          <a:xfrm>
            <a:off x="6551613" y="6165850"/>
            <a:ext cx="2592387" cy="50323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a:solidFill>
                  <a:prstClr val="black"/>
                </a:solidFill>
              </a:rPr>
              <a:t>NSCLC</a:t>
            </a:r>
          </a:p>
        </p:txBody>
      </p:sp>
    </p:spTree>
    <p:extLst>
      <p:ext uri="{BB962C8B-B14F-4D97-AF65-F5344CB8AC3E}">
        <p14:creationId xmlns:p14="http://schemas.microsoft.com/office/powerpoint/2010/main" val="34049372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fontScale="90000"/>
          </a:bodyPr>
          <a:lstStyle/>
          <a:p>
            <a:pPr eaLnBrk="1" fontAlgn="auto" hangingPunct="1">
              <a:spcAft>
                <a:spcPts val="0"/>
              </a:spcAft>
              <a:defRPr/>
            </a:pPr>
            <a:r>
              <a:rPr lang="it-IT" dirty="0" smtClean="0"/>
              <a:t>Il Target: EGFR</a:t>
            </a:r>
            <a:br>
              <a:rPr lang="it-IT" dirty="0" smtClean="0"/>
            </a:br>
            <a:endParaRPr lang="it-IT" dirty="0" smtClean="0"/>
          </a:p>
        </p:txBody>
      </p:sp>
      <p:sp>
        <p:nvSpPr>
          <p:cNvPr id="8195" name="Segnaposto contenuto 2"/>
          <p:cNvSpPr>
            <a:spLocks noGrp="1"/>
          </p:cNvSpPr>
          <p:nvPr>
            <p:ph idx="1"/>
          </p:nvPr>
        </p:nvSpPr>
        <p:spPr/>
        <p:txBody>
          <a:bodyPr/>
          <a:lstStyle/>
          <a:p>
            <a:pPr eaLnBrk="1" hangingPunct="1">
              <a:buFont typeface="Arial" charset="0"/>
              <a:buNone/>
            </a:pPr>
            <a:endParaRPr lang="it-IT" sz="1600" smtClean="0"/>
          </a:p>
          <a:p>
            <a:pPr eaLnBrk="1" hangingPunct="1"/>
            <a:r>
              <a:rPr lang="it-IT" sz="1600" smtClean="0"/>
              <a:t> </a:t>
            </a:r>
            <a:r>
              <a:rPr lang="it-IT" sz="1800" smtClean="0"/>
              <a:t>Epitelial Growth Factor Receptor (EGFR o erbB1):</a:t>
            </a:r>
          </a:p>
          <a:p>
            <a:pPr eaLnBrk="1" hangingPunct="1"/>
            <a:r>
              <a:rPr lang="it-IT" sz="1800" smtClean="0"/>
              <a:t>è il recettore per il fattore di crescita epiteliale (EGF) e per il fattore di induzione alla crescita (TGF-α); appartiene alla famiglia erbB, costituita da quattro proteine di membrana con attività tirosin-chinasica</a:t>
            </a:r>
          </a:p>
          <a:p>
            <a:pPr eaLnBrk="1" hangingPunct="1">
              <a:buFont typeface="Wingdings 2" pitchFamily="18" charset="2"/>
              <a:buNone/>
            </a:pPr>
            <a:r>
              <a:rPr lang="it-IT" sz="1800" smtClean="0"/>
              <a:t> </a:t>
            </a:r>
          </a:p>
          <a:p>
            <a:pPr eaLnBrk="1" hangingPunct="1"/>
            <a:r>
              <a:rPr lang="it-IT" sz="1800" smtClean="0"/>
              <a:t>Viene espresso sulla membrana plasmatica delle cellule di tessuti di natura epiteliale</a:t>
            </a:r>
          </a:p>
          <a:p>
            <a:pPr eaLnBrk="1" hangingPunct="1"/>
            <a:endParaRPr lang="it-IT" sz="1800" smtClean="0"/>
          </a:p>
          <a:p>
            <a:pPr eaLnBrk="1" hangingPunct="1"/>
            <a:r>
              <a:rPr lang="it-IT" sz="1800" smtClean="0"/>
              <a:t> E’ costituito da un dominio recettoriale extracellulare, da una porzione trans-membrana e da una componente ad azione fosforilativa intracellulare</a:t>
            </a:r>
            <a:r>
              <a:rPr lang="it-IT" sz="1800" smtClean="0">
                <a:solidFill>
                  <a:schemeClr val="bg1"/>
                </a:solidFill>
              </a:rPr>
              <a:t> </a:t>
            </a:r>
          </a:p>
          <a:p>
            <a:pPr eaLnBrk="1" hangingPunct="1"/>
            <a:endParaRPr lang="it-IT" sz="1800" smtClean="0">
              <a:solidFill>
                <a:schemeClr val="bg1"/>
              </a:solidFill>
            </a:endParaRPr>
          </a:p>
          <a:p>
            <a:pPr eaLnBrk="1" hangingPunct="1"/>
            <a:endParaRPr lang="en-US" sz="1600" smtClean="0">
              <a:solidFill>
                <a:schemeClr val="bg1"/>
              </a:solidFill>
            </a:endParaRPr>
          </a:p>
        </p:txBody>
      </p:sp>
      <p:sp>
        <p:nvSpPr>
          <p:cNvPr id="4" name="Rettangolo 3"/>
          <p:cNvSpPr/>
          <p:nvPr/>
        </p:nvSpPr>
        <p:spPr>
          <a:xfrm>
            <a:off x="684213" y="5589588"/>
            <a:ext cx="777557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u="sng" dirty="0" err="1">
                <a:solidFill>
                  <a:schemeClr val="bg1"/>
                </a:solidFill>
                <a:effectLst>
                  <a:outerShdw blurRad="38100" dist="38100" dir="2700000" algn="tl">
                    <a:srgbClr val="000000">
                      <a:alpha val="43137"/>
                    </a:srgbClr>
                  </a:outerShdw>
                </a:effectLst>
              </a:rPr>
              <a:t>Kalyankrishna</a:t>
            </a:r>
            <a:r>
              <a:rPr lang="en-US" i="1" u="sng" dirty="0">
                <a:solidFill>
                  <a:schemeClr val="bg1"/>
                </a:solidFill>
                <a:effectLst>
                  <a:outerShdw blurRad="38100" dist="38100" dir="2700000" algn="tl">
                    <a:srgbClr val="000000">
                      <a:alpha val="43137"/>
                    </a:srgbClr>
                  </a:outerShdw>
                </a:effectLst>
              </a:rPr>
              <a:t> S. et al.”EGFR biology in head and neck cancers” JCO 2006; 24(17): 2666-72</a:t>
            </a:r>
            <a:endParaRPr lang="it-IT" i="1" u="sng" dirty="0">
              <a:solidFill>
                <a:schemeClr val="bg1"/>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3068638"/>
            <a:ext cx="702945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899592" y="1700808"/>
            <a:ext cx="7272808" cy="108012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0000"/>
                </a:solidFill>
              </a:rPr>
              <a:t>AMPLIFICAZIONE </a:t>
            </a:r>
            <a:r>
              <a:rPr lang="it-IT" dirty="0" err="1">
                <a:solidFill>
                  <a:srgbClr val="FF0000"/>
                </a:solidFill>
              </a:rPr>
              <a:t>DI</a:t>
            </a:r>
            <a:r>
              <a:rPr lang="it-IT" dirty="0">
                <a:solidFill>
                  <a:srgbClr val="FF0000"/>
                </a:solidFill>
              </a:rPr>
              <a:t> EGFR</a:t>
            </a:r>
          </a:p>
          <a:p>
            <a:pPr algn="ctr">
              <a:defRPr/>
            </a:pPr>
            <a:r>
              <a:rPr lang="it-IT" i="1" u="sng" dirty="0">
                <a:solidFill>
                  <a:srgbClr val="FF0000"/>
                </a:solidFill>
              </a:rPr>
              <a:t>MECCANISMO </a:t>
            </a:r>
            <a:r>
              <a:rPr lang="it-IT" i="1" u="sng" dirty="0" err="1">
                <a:solidFill>
                  <a:srgbClr val="FF0000"/>
                </a:solidFill>
              </a:rPr>
              <a:t>DI</a:t>
            </a:r>
            <a:r>
              <a:rPr lang="it-IT" i="1" u="sng" dirty="0">
                <a:solidFill>
                  <a:srgbClr val="FF0000"/>
                </a:solidFill>
              </a:rPr>
              <a:t> IPERESPRESIONE </a:t>
            </a:r>
            <a:r>
              <a:rPr lang="it-IT" i="1" u="sng" dirty="0" err="1">
                <a:solidFill>
                  <a:srgbClr val="FF0000"/>
                </a:solidFill>
              </a:rPr>
              <a:t>DI</a:t>
            </a:r>
            <a:r>
              <a:rPr lang="it-IT" i="1" u="sng" dirty="0">
                <a:solidFill>
                  <a:srgbClr val="FF0000"/>
                </a:solidFill>
              </a:rPr>
              <a:t> EGFR</a:t>
            </a:r>
          </a:p>
        </p:txBody>
      </p:sp>
      <p:pic>
        <p:nvPicPr>
          <p:cNvPr id="6759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908050"/>
            <a:ext cx="70961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:EVIDENZE CLINICHE</a:t>
            </a:r>
          </a:p>
        </p:txBody>
      </p:sp>
      <p:sp>
        <p:nvSpPr>
          <p:cNvPr id="6" name="Rettangolo 5"/>
          <p:cNvSpPr/>
          <p:nvPr/>
        </p:nvSpPr>
        <p:spPr>
          <a:xfrm>
            <a:off x="6551613" y="6353175"/>
            <a:ext cx="2592387" cy="5048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a:solidFill>
                  <a:prstClr val="black"/>
                </a:solidFill>
              </a:rPr>
              <a:t>NSCLC</a:t>
            </a:r>
          </a:p>
        </p:txBody>
      </p:sp>
    </p:spTree>
    <p:extLst>
      <p:ext uri="{BB962C8B-B14F-4D97-AF65-F5344CB8AC3E}">
        <p14:creationId xmlns:p14="http://schemas.microsoft.com/office/powerpoint/2010/main" val="40383270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2565400"/>
            <a:ext cx="69627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2123728" y="1628800"/>
            <a:ext cx="4896544" cy="72008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0000"/>
                </a:solidFill>
              </a:rPr>
              <a:t>MUTAZIONI ATTIVANTI </a:t>
            </a:r>
            <a:r>
              <a:rPr lang="it-IT" dirty="0" err="1">
                <a:solidFill>
                  <a:srgbClr val="FF0000"/>
                </a:solidFill>
              </a:rPr>
              <a:t>DI</a:t>
            </a:r>
            <a:r>
              <a:rPr lang="it-IT" dirty="0">
                <a:solidFill>
                  <a:srgbClr val="FF0000"/>
                </a:solidFill>
              </a:rPr>
              <a:t> EGFR </a:t>
            </a:r>
          </a:p>
        </p:txBody>
      </p:sp>
      <p:pic>
        <p:nvPicPr>
          <p:cNvPr id="686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908050"/>
            <a:ext cx="70961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484438" y="0"/>
            <a:ext cx="4175125"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:EVIDENZE CLINICHE</a:t>
            </a:r>
          </a:p>
        </p:txBody>
      </p:sp>
      <p:sp>
        <p:nvSpPr>
          <p:cNvPr id="6" name="Rettangolo 5"/>
          <p:cNvSpPr/>
          <p:nvPr/>
        </p:nvSpPr>
        <p:spPr>
          <a:xfrm>
            <a:off x="6551613" y="6237288"/>
            <a:ext cx="2592387" cy="5048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a:solidFill>
                  <a:prstClr val="black"/>
                </a:solidFill>
              </a:rPr>
              <a:t>NSCLC</a:t>
            </a:r>
          </a:p>
        </p:txBody>
      </p:sp>
    </p:spTree>
    <p:extLst>
      <p:ext uri="{BB962C8B-B14F-4D97-AF65-F5344CB8AC3E}">
        <p14:creationId xmlns:p14="http://schemas.microsoft.com/office/powerpoint/2010/main" val="1307346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246063" y="1268413"/>
            <a:ext cx="7816850" cy="2232025"/>
          </a:xfrm>
          <a:prstGeom prst="rect">
            <a:avLst/>
          </a:prstGeom>
          <a:ln>
            <a:noFill/>
          </a:ln>
          <a:effectLst>
            <a:softEdge rad="112500"/>
          </a:effectLst>
        </p:spPr>
      </p:pic>
      <p:pic>
        <p:nvPicPr>
          <p:cNvPr id="45059" name="Picture 3"/>
          <p:cNvPicPr>
            <a:picLocks noChangeAspect="1" noChangeArrowheads="1"/>
          </p:cNvPicPr>
          <p:nvPr/>
        </p:nvPicPr>
        <p:blipFill>
          <a:blip r:embed="rId3" cstate="print"/>
          <a:srcRect/>
          <a:stretch>
            <a:fillRect/>
          </a:stretch>
        </p:blipFill>
        <p:spPr bwMode="auto">
          <a:xfrm>
            <a:off x="1763713" y="3644900"/>
            <a:ext cx="7219950" cy="2190750"/>
          </a:xfrm>
          <a:prstGeom prst="rect">
            <a:avLst/>
          </a:prstGeom>
          <a:ln>
            <a:noFill/>
          </a:ln>
          <a:effectLst>
            <a:softEdge rad="112500"/>
          </a:effectLst>
        </p:spPr>
      </p:pic>
      <p:pic>
        <p:nvPicPr>
          <p:cNvPr id="45060" name="Picture 4"/>
          <p:cNvPicPr>
            <a:picLocks noChangeAspect="1" noChangeArrowheads="1"/>
          </p:cNvPicPr>
          <p:nvPr/>
        </p:nvPicPr>
        <p:blipFill>
          <a:blip r:embed="rId4" cstate="print"/>
          <a:srcRect/>
          <a:stretch>
            <a:fillRect/>
          </a:stretch>
        </p:blipFill>
        <p:spPr bwMode="auto">
          <a:xfrm>
            <a:off x="2339975" y="6092825"/>
            <a:ext cx="6629400" cy="590550"/>
          </a:xfrm>
          <a:prstGeom prst="rect">
            <a:avLst/>
          </a:prstGeom>
          <a:ln>
            <a:noFill/>
          </a:ln>
          <a:effectLst>
            <a:softEdge rad="112500"/>
          </a:effectLst>
        </p:spPr>
      </p:pic>
      <p:sp>
        <p:nvSpPr>
          <p:cNvPr id="5" name="Rettangolo 4"/>
          <p:cNvSpPr/>
          <p:nvPr/>
        </p:nvSpPr>
        <p:spPr>
          <a:xfrm>
            <a:off x="2267744" y="0"/>
            <a:ext cx="4896544" cy="72008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0000"/>
                </a:solidFill>
              </a:rPr>
              <a:t>MUTAZIONI ATTIVANTI </a:t>
            </a:r>
            <a:r>
              <a:rPr lang="it-IT" dirty="0" err="1">
                <a:solidFill>
                  <a:srgbClr val="FF0000"/>
                </a:solidFill>
              </a:rPr>
              <a:t>DI</a:t>
            </a:r>
            <a:r>
              <a:rPr lang="it-IT" dirty="0">
                <a:solidFill>
                  <a:srgbClr val="FF0000"/>
                </a:solidFill>
              </a:rPr>
              <a:t> EGFR </a:t>
            </a:r>
          </a:p>
        </p:txBody>
      </p:sp>
      <p:pic>
        <p:nvPicPr>
          <p:cNvPr id="45064" name="Picture 3"/>
          <p:cNvPicPr>
            <a:picLocks noChangeAspect="1" noChangeArrowheads="1"/>
          </p:cNvPicPr>
          <p:nvPr/>
        </p:nvPicPr>
        <p:blipFill>
          <a:blip r:embed="rId5" cstate="print"/>
          <a:srcRect/>
          <a:stretch>
            <a:fillRect/>
          </a:stretch>
        </p:blipFill>
        <p:spPr bwMode="auto">
          <a:xfrm>
            <a:off x="900113" y="692150"/>
            <a:ext cx="7096125" cy="704850"/>
          </a:xfrm>
          <a:prstGeom prst="rect">
            <a:avLst/>
          </a:prstGeom>
          <a:ln>
            <a:noFill/>
          </a:ln>
          <a:effectLst>
            <a:softEdge rad="112500"/>
          </a:effectLst>
        </p:spPr>
      </p:pic>
    </p:spTree>
    <p:extLst>
      <p:ext uri="{BB962C8B-B14F-4D97-AF65-F5344CB8AC3E}">
        <p14:creationId xmlns:p14="http://schemas.microsoft.com/office/powerpoint/2010/main" val="33424163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07504" y="116632"/>
            <a:ext cx="8928992" cy="6217087"/>
          </a:xfrm>
          <a:prstGeom prst="rect">
            <a:avLst/>
          </a:prstGeom>
          <a:gradFill flip="none" rotWithShape="1">
            <a:gsLst>
              <a:gs pos="0">
                <a:srgbClr val="6E1DD9">
                  <a:shade val="30000"/>
                  <a:satMod val="115000"/>
                </a:srgbClr>
              </a:gs>
              <a:gs pos="50000">
                <a:srgbClr val="6E1DD9">
                  <a:shade val="67500"/>
                  <a:satMod val="115000"/>
                </a:srgbClr>
              </a:gs>
              <a:gs pos="100000">
                <a:srgbClr val="6E1DD9">
                  <a:shade val="100000"/>
                  <a:satMod val="115000"/>
                </a:srgbClr>
              </a:gs>
            </a:gsLst>
            <a:path path="circle">
              <a:fillToRect l="50000" t="50000" r="50000" b="50000"/>
            </a:path>
            <a:tileRect/>
          </a:gradFill>
          <a:ln>
            <a:solidFill>
              <a:srgbClr val="CE28A3"/>
            </a:solidFill>
          </a:ln>
          <a:scene3d>
            <a:camera prst="orthographicFront"/>
            <a:lightRig rig="threePt" dir="t"/>
          </a:scene3d>
          <a:sp3d>
            <a:bevelT prst="relaxedInset"/>
          </a:sp3d>
        </p:spPr>
        <p:txBody>
          <a:bodyPr wrap="square">
            <a:spAutoFit/>
          </a:bodyPr>
          <a:lstStyle/>
          <a:p>
            <a:pPr>
              <a:defRPr/>
            </a:pPr>
            <a:r>
              <a:rPr lang="it-IT" sz="2000" dirty="0" smtClean="0"/>
              <a:t>   Effetti dell’interazione tra farmaci  inibitori EGFR e Radioterapia</a:t>
            </a:r>
          </a:p>
          <a:p>
            <a:pPr>
              <a:defRPr/>
            </a:pPr>
            <a:endParaRPr lang="it-IT" sz="1400" b="1" dirty="0" smtClean="0"/>
          </a:p>
          <a:p>
            <a:pPr>
              <a:defRPr/>
            </a:pPr>
            <a:r>
              <a:rPr lang="it-IT" sz="1400" b="1" dirty="0" smtClean="0"/>
              <a:t>Effetto</a:t>
            </a:r>
          </a:p>
          <a:p>
            <a:pPr>
              <a:defRPr/>
            </a:pPr>
            <a:r>
              <a:rPr lang="it-IT" sz="1400" b="1" dirty="0" smtClean="0"/>
              <a:t>Citostatico            </a:t>
            </a:r>
            <a:r>
              <a:rPr lang="it-IT" sz="1400" dirty="0" smtClean="0"/>
              <a:t>• Blocco della proliferazione delle cellule tumorali</a:t>
            </a:r>
          </a:p>
          <a:p>
            <a:pPr>
              <a:defRPr/>
            </a:pPr>
            <a:r>
              <a:rPr lang="it-IT" sz="1400" dirty="0" smtClean="0"/>
              <a:t>                                 sopravviventi ad ogni frazione di radioterapia.</a:t>
            </a:r>
          </a:p>
          <a:p>
            <a:pPr>
              <a:defRPr/>
            </a:pPr>
            <a:r>
              <a:rPr lang="it-IT" sz="1400" dirty="0" smtClean="0"/>
              <a:t>                               • Prevenzione dell’accelerazione del ripopolamento</a:t>
            </a:r>
          </a:p>
          <a:p>
            <a:pPr>
              <a:defRPr/>
            </a:pPr>
            <a:r>
              <a:rPr lang="it-IT" sz="1400" dirty="0" smtClean="0"/>
              <a:t>                                 che avviene tardivamente nel ciclo di terapia</a:t>
            </a:r>
          </a:p>
          <a:p>
            <a:pPr>
              <a:defRPr/>
            </a:pPr>
            <a:r>
              <a:rPr lang="it-IT" sz="1400" b="1" dirty="0" smtClean="0"/>
              <a:t>Effetto</a:t>
            </a:r>
          </a:p>
          <a:p>
            <a:pPr>
              <a:defRPr/>
            </a:pPr>
            <a:r>
              <a:rPr lang="it-IT" sz="1400" b="1" dirty="0" smtClean="0"/>
              <a:t>Citotossico            </a:t>
            </a:r>
            <a:r>
              <a:rPr lang="it-IT" sz="1400" dirty="0" smtClean="0"/>
              <a:t>• Effetto additivo dei due trattamenti</a:t>
            </a:r>
          </a:p>
          <a:p>
            <a:pPr>
              <a:defRPr/>
            </a:pPr>
            <a:endParaRPr lang="it-IT" sz="1400" b="1" dirty="0" smtClean="0"/>
          </a:p>
          <a:p>
            <a:pPr>
              <a:defRPr/>
            </a:pPr>
            <a:r>
              <a:rPr lang="it-IT" sz="1400" b="1" dirty="0" smtClean="0"/>
              <a:t>Effetto</a:t>
            </a:r>
          </a:p>
          <a:p>
            <a:pPr>
              <a:defRPr/>
            </a:pPr>
            <a:r>
              <a:rPr lang="it-IT" sz="1400" b="1" dirty="0" smtClean="0"/>
              <a:t>Sinergico              </a:t>
            </a:r>
            <a:r>
              <a:rPr lang="it-IT" sz="1400" dirty="0" smtClean="0"/>
              <a:t>• Quando ai precedenti meccanismi si aggiunge</a:t>
            </a:r>
          </a:p>
          <a:p>
            <a:pPr>
              <a:defRPr/>
            </a:pPr>
            <a:r>
              <a:rPr lang="it-IT" sz="1400" dirty="0" smtClean="0"/>
              <a:t>                                 la riduzione dello stimolo angiogenico e quindi</a:t>
            </a:r>
          </a:p>
          <a:p>
            <a:pPr>
              <a:defRPr/>
            </a:pPr>
            <a:r>
              <a:rPr lang="it-IT" sz="1400" dirty="0" smtClean="0"/>
              <a:t>                                 della crescita tumorale, in generale.</a:t>
            </a:r>
          </a:p>
          <a:p>
            <a:pPr>
              <a:defRPr/>
            </a:pPr>
            <a:r>
              <a:rPr lang="it-IT" sz="1400" dirty="0" smtClean="0"/>
              <a:t>                               • Interazioni anche apparentemente piccole nel</a:t>
            </a:r>
          </a:p>
          <a:p>
            <a:pPr>
              <a:defRPr/>
            </a:pPr>
            <a:r>
              <a:rPr lang="it-IT" sz="1400" dirty="0" smtClean="0"/>
              <a:t>                                 contesto di una singola esposizione alle radiazioni</a:t>
            </a:r>
          </a:p>
          <a:p>
            <a:pPr>
              <a:defRPr/>
            </a:pPr>
            <a:r>
              <a:rPr lang="it-IT" sz="1400" dirty="0" smtClean="0"/>
              <a:t>                                 potrebbero avere una importanza rilevante se</a:t>
            </a:r>
          </a:p>
          <a:p>
            <a:r>
              <a:rPr lang="it-IT" sz="1400" dirty="0" smtClean="0"/>
              <a:t>                                 ripetute per 30-35 volte come Meccanismi di interazione tra inibitori degli EGFR e                	               Radioterapia</a:t>
            </a:r>
          </a:p>
          <a:p>
            <a:endParaRPr lang="it-IT" sz="1400" b="1" dirty="0" smtClean="0"/>
          </a:p>
          <a:p>
            <a:r>
              <a:rPr lang="it-IT" sz="1400" b="1" dirty="0" smtClean="0"/>
              <a:t>Effetti                       </a:t>
            </a:r>
            <a:r>
              <a:rPr lang="it-IT" sz="1400" dirty="0" smtClean="0"/>
              <a:t>“</a:t>
            </a:r>
            <a:r>
              <a:rPr lang="it-IT" sz="1400" dirty="0" err="1" smtClean="0"/>
              <a:t>Checkpoints</a:t>
            </a:r>
            <a:r>
              <a:rPr lang="it-IT" sz="1400" dirty="0" smtClean="0"/>
              <a:t>” differenti sul ciclo cellulare Blocco EGFR arresto in G1, arresto </a:t>
            </a:r>
          </a:p>
          <a:p>
            <a:r>
              <a:rPr lang="it-IT" sz="1400" b="1" dirty="0" err="1" smtClean="0"/>
              <a:t>Antiproliferativi</a:t>
            </a:r>
            <a:r>
              <a:rPr lang="it-IT" sz="1400" b="1" dirty="0" smtClean="0"/>
              <a:t>       </a:t>
            </a:r>
            <a:r>
              <a:rPr lang="it-IT" sz="1400" dirty="0" smtClean="0"/>
              <a:t>in G2 e Induzione dell’apoptosi  con Inibizione della riparazione del danno del DNA</a:t>
            </a:r>
          </a:p>
          <a:p>
            <a:endParaRPr lang="it-IT" sz="1400" b="1" dirty="0" smtClean="0"/>
          </a:p>
          <a:p>
            <a:r>
              <a:rPr lang="it-IT" sz="1400" b="1" dirty="0" smtClean="0"/>
              <a:t>Effetti </a:t>
            </a:r>
            <a:r>
              <a:rPr lang="it-IT" sz="1400" b="1" dirty="0" err="1" smtClean="0"/>
              <a:t>antiangiogenici</a:t>
            </a:r>
            <a:endParaRPr lang="it-IT" sz="1400" b="1" dirty="0" smtClean="0"/>
          </a:p>
          <a:p>
            <a:endParaRPr lang="it-IT" sz="1400" b="1" dirty="0" smtClean="0"/>
          </a:p>
          <a:p>
            <a:r>
              <a:rPr lang="it-IT" sz="1400" b="1" dirty="0" smtClean="0"/>
              <a:t>Effetti </a:t>
            </a:r>
            <a:r>
              <a:rPr lang="it-IT" sz="1400" b="1" dirty="0" err="1" smtClean="0"/>
              <a:t>antimetastatici</a:t>
            </a:r>
            <a:endParaRPr lang="it-IT" sz="1400" b="1" dirty="0" smtClean="0"/>
          </a:p>
          <a:p>
            <a:pPr>
              <a:defRPr/>
            </a:pPr>
            <a:endParaRPr lang="it-IT" sz="14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a:xfrm>
            <a:off x="1187450" y="704850"/>
            <a:ext cx="6192838" cy="4668838"/>
          </a:xfr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bwMode="gray">
          <a:xfrm>
            <a:off x="828675" y="549275"/>
            <a:ext cx="7775575" cy="5903913"/>
          </a:xfrm>
          <a:noFill/>
        </p:spPr>
      </p:pic>
      <p:sp>
        <p:nvSpPr>
          <p:cNvPr id="3" name="Rettangolo 2"/>
          <p:cNvSpPr/>
          <p:nvPr/>
        </p:nvSpPr>
        <p:spPr>
          <a:xfrm>
            <a:off x="7740650" y="5876925"/>
            <a:ext cx="792163" cy="288925"/>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a:xfrm>
            <a:off x="0" y="0"/>
            <a:ext cx="6480175" cy="4032250"/>
          </a:xfrm>
          <a:solidFill>
            <a:srgbClr val="6E1DD9"/>
          </a:solidFill>
          <a:ln>
            <a:solidFill>
              <a:srgbClr val="CE28A3"/>
            </a:solidFill>
            <a:miter lim="800000"/>
            <a:headEnd/>
            <a:tailEnd/>
          </a:ln>
        </p:spPr>
      </p:pic>
      <p:pic>
        <p:nvPicPr>
          <p:cNvPr id="19459" name="Picture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3659188" y="3983038"/>
            <a:ext cx="5484812" cy="2874962"/>
          </a:xfrm>
          <a:noFill/>
          <a:ln>
            <a:solidFill>
              <a:srgbClr val="CE28A3"/>
            </a:solidFill>
            <a:miter lim="800000"/>
            <a:headEnd/>
            <a:tailEnd/>
          </a:ln>
        </p:spPr>
      </p:pic>
      <p:sp>
        <p:nvSpPr>
          <p:cNvPr id="4" name="Rettangolo 3"/>
          <p:cNvSpPr/>
          <p:nvPr/>
        </p:nvSpPr>
        <p:spPr>
          <a:xfrm>
            <a:off x="5219700" y="3573463"/>
            <a:ext cx="1223963" cy="360362"/>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139825" y="765175"/>
            <a:ext cx="6615113" cy="4965700"/>
          </a:xfr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258888" y="692150"/>
            <a:ext cx="6423025" cy="4821238"/>
          </a:xfr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258888" y="981075"/>
            <a:ext cx="6767512" cy="5083175"/>
          </a:xfrm>
          <a:noFill/>
        </p:spPr>
      </p:pic>
      <p:sp>
        <p:nvSpPr>
          <p:cNvPr id="3" name="Rettangolo 2"/>
          <p:cNvSpPr/>
          <p:nvPr/>
        </p:nvSpPr>
        <p:spPr>
          <a:xfrm>
            <a:off x="1331913" y="5732463"/>
            <a:ext cx="6696075" cy="288925"/>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fontScale="90000"/>
          </a:bodyPr>
          <a:lstStyle/>
          <a:p>
            <a:pPr eaLnBrk="1" fontAlgn="auto" hangingPunct="1">
              <a:spcAft>
                <a:spcPts val="0"/>
              </a:spcAft>
              <a:defRPr/>
            </a:pPr>
            <a:r>
              <a:rPr lang="it-IT" dirty="0" smtClean="0"/>
              <a:t>EGFR: sede</a:t>
            </a:r>
            <a:br>
              <a:rPr lang="it-IT" dirty="0" smtClean="0"/>
            </a:br>
            <a:endParaRPr lang="it-IT" dirty="0" smtClean="0"/>
          </a:p>
        </p:txBody>
      </p:sp>
      <p:sp>
        <p:nvSpPr>
          <p:cNvPr id="3" name="Segnaposto contenuto 2"/>
          <p:cNvSpPr>
            <a:spLocks noGrp="1"/>
          </p:cNvSpPr>
          <p:nvPr>
            <p:ph idx="1"/>
          </p:nvPr>
        </p:nvSpPr>
        <p:spPr/>
        <p:txBody>
          <a:bodyPr rtlCol="0">
            <a:normAutofit/>
          </a:bodyPr>
          <a:lstStyle/>
          <a:p>
            <a:pPr marL="274320" indent="-274320" eaLnBrk="1" fontAlgn="auto" hangingPunct="1">
              <a:spcAft>
                <a:spcPts val="0"/>
              </a:spcAft>
              <a:buClr>
                <a:schemeClr val="accent3"/>
              </a:buClr>
              <a:buFont typeface="Arial" pitchFamily="34" charset="0"/>
              <a:buNone/>
              <a:defRPr/>
            </a:pPr>
            <a:endParaRPr lang="it-IT" dirty="0" smtClean="0"/>
          </a:p>
          <a:p>
            <a:pPr marL="274320" indent="-274320" eaLnBrk="1" fontAlgn="auto" hangingPunct="1">
              <a:spcAft>
                <a:spcPts val="0"/>
              </a:spcAft>
              <a:buClr>
                <a:schemeClr val="accent3"/>
              </a:buClr>
              <a:buFont typeface="Arial" pitchFamily="34" charset="0"/>
              <a:buChar char="•"/>
              <a:defRPr/>
            </a:pPr>
            <a:r>
              <a:rPr lang="it-IT" dirty="0" smtClean="0"/>
              <a:t>                                                </a:t>
            </a:r>
            <a:r>
              <a:rPr lang="it-IT" sz="3000" b="1" i="1" dirty="0" smtClean="0">
                <a:effectLst>
                  <a:outerShdw blurRad="38100" dist="38100" dir="2700000" algn="tl">
                    <a:srgbClr val="000000">
                      <a:alpha val="43137"/>
                    </a:srgbClr>
                  </a:outerShdw>
                </a:effectLst>
              </a:rPr>
              <a:t>Strato granuloso</a:t>
            </a:r>
          </a:p>
          <a:p>
            <a:pPr marL="274320" indent="-274320" eaLnBrk="1" fontAlgn="auto" hangingPunct="1">
              <a:spcAft>
                <a:spcPts val="0"/>
              </a:spcAft>
              <a:buClr>
                <a:schemeClr val="accent3"/>
              </a:buClr>
              <a:buFont typeface="Arial" pitchFamily="34" charset="0"/>
              <a:buChar char="•"/>
              <a:defRPr/>
            </a:pPr>
            <a:r>
              <a:rPr lang="it-IT" sz="3000" b="1" i="1" dirty="0" smtClean="0">
                <a:effectLst>
                  <a:outerShdw blurRad="38100" dist="38100" dir="2700000" algn="tl">
                    <a:srgbClr val="000000">
                      <a:alpha val="43137"/>
                    </a:srgbClr>
                  </a:outerShdw>
                </a:effectLst>
              </a:rPr>
              <a:t>                                          Strato spinoso</a:t>
            </a:r>
          </a:p>
          <a:p>
            <a:pPr marL="274320" indent="-274320" eaLnBrk="1" fontAlgn="auto" hangingPunct="1">
              <a:spcAft>
                <a:spcPts val="0"/>
              </a:spcAft>
              <a:buClr>
                <a:schemeClr val="accent3"/>
              </a:buClr>
              <a:buFont typeface="Arial" pitchFamily="34" charset="0"/>
              <a:buChar char="•"/>
              <a:defRPr/>
            </a:pPr>
            <a:r>
              <a:rPr lang="it-IT" sz="3000" b="1" i="1" dirty="0" smtClean="0">
                <a:effectLst>
                  <a:outerShdw blurRad="38100" dist="38100" dir="2700000" algn="tl">
                    <a:srgbClr val="000000">
                      <a:alpha val="43137"/>
                    </a:srgbClr>
                  </a:outerShdw>
                </a:effectLst>
              </a:rPr>
              <a:t>                                          Strato basale</a:t>
            </a:r>
          </a:p>
          <a:p>
            <a:pPr marL="274320" indent="-274320" eaLnBrk="1" fontAlgn="auto" hangingPunct="1">
              <a:spcAft>
                <a:spcPts val="0"/>
              </a:spcAft>
              <a:buClr>
                <a:schemeClr val="accent3"/>
              </a:buClr>
              <a:buFont typeface="Arial" pitchFamily="34" charset="0"/>
              <a:buChar char="•"/>
              <a:defRPr/>
            </a:pPr>
            <a:endParaRPr lang="it-IT" sz="2100" b="1" i="1" dirty="0" smtClean="0">
              <a:effectLst>
                <a:outerShdw blurRad="38100" dist="38100" dir="2700000" algn="tl">
                  <a:srgbClr val="000000">
                    <a:alpha val="43137"/>
                  </a:srgbClr>
                </a:outerShdw>
              </a:effectLst>
            </a:endParaRPr>
          </a:p>
          <a:p>
            <a:pPr marL="274320" indent="-274320" eaLnBrk="1" fontAlgn="auto" hangingPunct="1">
              <a:spcAft>
                <a:spcPts val="0"/>
              </a:spcAft>
              <a:buClr>
                <a:schemeClr val="accent3"/>
              </a:buClr>
              <a:buFont typeface="Arial" pitchFamily="34" charset="0"/>
              <a:buChar char="•"/>
              <a:defRPr/>
            </a:pPr>
            <a:endParaRPr lang="it-IT" sz="2100" dirty="0" smtClean="0"/>
          </a:p>
          <a:p>
            <a:pPr marL="274320" indent="-274320" eaLnBrk="1" fontAlgn="auto" hangingPunct="1">
              <a:spcAft>
                <a:spcPts val="0"/>
              </a:spcAft>
              <a:buClr>
                <a:schemeClr val="accent3"/>
              </a:buClr>
              <a:buFont typeface="Arial" pitchFamily="34" charset="0"/>
              <a:buChar char="•"/>
              <a:defRPr/>
            </a:pPr>
            <a:r>
              <a:rPr lang="it-IT" sz="2100" dirty="0" smtClean="0"/>
              <a:t>A livello cutaneo viene prevalentemente espresso dalle cellule dello strato basale dell’epidermide e dalla guaina cellulare della radice dei peli</a:t>
            </a:r>
          </a:p>
          <a:p>
            <a:pPr marL="274320" indent="-274320" eaLnBrk="1" fontAlgn="auto" hangingPunct="1">
              <a:spcAft>
                <a:spcPts val="0"/>
              </a:spcAft>
              <a:buClr>
                <a:schemeClr val="accent3"/>
              </a:buClr>
              <a:buFont typeface="Wingdings 2" pitchFamily="18" charset="2"/>
              <a:buNone/>
              <a:defRPr/>
            </a:pPr>
            <a:endParaRPr lang="it-IT" sz="1700" dirty="0" smtClean="0">
              <a:solidFill>
                <a:schemeClr val="bg1"/>
              </a:solidFill>
            </a:endParaRPr>
          </a:p>
        </p:txBody>
      </p:sp>
      <p:pic>
        <p:nvPicPr>
          <p:cNvPr id="92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916113"/>
            <a:ext cx="489743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611188" y="5876925"/>
            <a:ext cx="7920037" cy="863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Aft>
                <a:spcPts val="0"/>
              </a:spcAft>
              <a:buFont typeface="Arial" pitchFamily="34" charset="0"/>
              <a:buChar char="•"/>
              <a:defRPr/>
            </a:pPr>
            <a:r>
              <a:rPr lang="en-US" i="1" u="sng" dirty="0" err="1">
                <a:solidFill>
                  <a:schemeClr val="bg1"/>
                </a:solidFill>
                <a:effectLst>
                  <a:outerShdw blurRad="38100" dist="38100" dir="2700000" algn="tl">
                    <a:srgbClr val="000000">
                      <a:alpha val="43137"/>
                    </a:srgbClr>
                  </a:outerShdw>
                </a:effectLst>
              </a:rPr>
              <a:t>Albanell</a:t>
            </a:r>
            <a:r>
              <a:rPr lang="en-US" i="1" u="sng" dirty="0">
                <a:solidFill>
                  <a:schemeClr val="bg1"/>
                </a:solidFill>
                <a:effectLst>
                  <a:outerShdw blurRad="38100" dist="38100" dir="2700000" algn="tl">
                    <a:srgbClr val="000000">
                      <a:alpha val="43137"/>
                    </a:srgbClr>
                  </a:outerShdw>
                </a:effectLst>
              </a:rPr>
              <a:t> J. Et al. “</a:t>
            </a:r>
            <a:r>
              <a:rPr lang="en-US" i="1" u="sng" dirty="0" err="1">
                <a:solidFill>
                  <a:schemeClr val="bg1"/>
                </a:solidFill>
                <a:effectLst>
                  <a:outerShdw blurRad="38100" dist="38100" dir="2700000" algn="tl">
                    <a:srgbClr val="000000">
                      <a:alpha val="43137"/>
                    </a:srgbClr>
                  </a:outerShdw>
                </a:effectLst>
              </a:rPr>
              <a:t>Pharmacodinamic</a:t>
            </a:r>
            <a:r>
              <a:rPr lang="en-US" i="1" u="sng" dirty="0">
                <a:solidFill>
                  <a:schemeClr val="bg1"/>
                </a:solidFill>
                <a:effectLst>
                  <a:outerShdw blurRad="38100" dist="38100" dir="2700000" algn="tl">
                    <a:srgbClr val="000000">
                      <a:alpha val="43137"/>
                    </a:srgbClr>
                  </a:outerShdw>
                </a:effectLst>
              </a:rPr>
              <a:t> studies of the EGFR </a:t>
            </a:r>
            <a:r>
              <a:rPr lang="en-US" i="1" u="sng" dirty="0" err="1">
                <a:solidFill>
                  <a:schemeClr val="bg1"/>
                </a:solidFill>
                <a:effectLst>
                  <a:outerShdw blurRad="38100" dist="38100" dir="2700000" algn="tl">
                    <a:srgbClr val="000000">
                      <a:alpha val="43137"/>
                    </a:srgbClr>
                  </a:outerShdw>
                </a:effectLst>
              </a:rPr>
              <a:t>inibitor</a:t>
            </a:r>
            <a:r>
              <a:rPr lang="en-US" i="1" u="sng" dirty="0">
                <a:solidFill>
                  <a:schemeClr val="bg1"/>
                </a:solidFill>
                <a:effectLst>
                  <a:outerShdw blurRad="38100" dist="38100" dir="2700000" algn="tl">
                    <a:srgbClr val="000000">
                      <a:alpha val="43137"/>
                    </a:srgbClr>
                  </a:outerShdw>
                </a:effectLst>
              </a:rPr>
              <a:t> ZD1839 in skin from cancer patients: </a:t>
            </a:r>
            <a:r>
              <a:rPr lang="en-US" i="1" u="sng" dirty="0" err="1">
                <a:solidFill>
                  <a:schemeClr val="bg1"/>
                </a:solidFill>
                <a:effectLst>
                  <a:outerShdw blurRad="38100" dist="38100" dir="2700000" algn="tl">
                    <a:srgbClr val="000000">
                      <a:alpha val="43137"/>
                    </a:srgbClr>
                  </a:outerShdw>
                </a:effectLst>
              </a:rPr>
              <a:t>histopatologyc</a:t>
            </a:r>
            <a:r>
              <a:rPr lang="en-US" i="1" u="sng" dirty="0">
                <a:solidFill>
                  <a:schemeClr val="bg1"/>
                </a:solidFill>
                <a:effectLst>
                  <a:outerShdw blurRad="38100" dist="38100" dir="2700000" algn="tl">
                    <a:srgbClr val="000000">
                      <a:alpha val="43137"/>
                    </a:srgbClr>
                  </a:outerShdw>
                </a:effectLst>
              </a:rPr>
              <a:t> and molecular </a:t>
            </a:r>
            <a:r>
              <a:rPr lang="en-US" i="1" u="sng" dirty="0" err="1">
                <a:solidFill>
                  <a:schemeClr val="bg1"/>
                </a:solidFill>
                <a:effectLst>
                  <a:outerShdw blurRad="38100" dist="38100" dir="2700000" algn="tl">
                    <a:srgbClr val="000000">
                      <a:alpha val="43137"/>
                    </a:srgbClr>
                  </a:outerShdw>
                </a:effectLst>
              </a:rPr>
              <a:t>cosequences</a:t>
            </a:r>
            <a:r>
              <a:rPr lang="en-US" i="1" u="sng" dirty="0">
                <a:solidFill>
                  <a:schemeClr val="bg1"/>
                </a:solidFill>
                <a:effectLst>
                  <a:outerShdw blurRad="38100" dist="38100" dir="2700000" algn="tl">
                    <a:srgbClr val="000000">
                      <a:alpha val="43137"/>
                    </a:srgbClr>
                  </a:outerShdw>
                </a:effectLst>
              </a:rPr>
              <a:t> of receptor </a:t>
            </a:r>
            <a:r>
              <a:rPr lang="en-US" i="1" u="sng" dirty="0" err="1">
                <a:solidFill>
                  <a:schemeClr val="bg1"/>
                </a:solidFill>
                <a:effectLst>
                  <a:outerShdw blurRad="38100" dist="38100" dir="2700000" algn="tl">
                    <a:srgbClr val="000000">
                      <a:alpha val="43137"/>
                    </a:srgbClr>
                  </a:outerShdw>
                </a:effectLst>
              </a:rPr>
              <a:t>inibition</a:t>
            </a:r>
            <a:r>
              <a:rPr lang="en-US" i="1" u="sng" dirty="0">
                <a:solidFill>
                  <a:schemeClr val="bg1"/>
                </a:solidFill>
                <a:effectLst>
                  <a:outerShdw blurRad="38100" dist="38100" dir="2700000" algn="tl">
                    <a:srgbClr val="000000">
                      <a:alpha val="43137"/>
                    </a:srgbClr>
                  </a:outerShdw>
                </a:effectLst>
              </a:rPr>
              <a:t>” JCO 20:110-124,2002</a:t>
            </a:r>
            <a:endParaRPr lang="it-IT" i="1" u="sng" dirty="0">
              <a:solidFill>
                <a:schemeClr val="bg1"/>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bwMode="auto">
          <a:xfrm>
            <a:off x="755576" y="1556792"/>
            <a:ext cx="7523701" cy="4752528"/>
          </a:xfrm>
          <a:prstGeom prst="rect">
            <a:avLst/>
          </a:prstGeom>
          <a:noFill/>
          <a:ln w="9525">
            <a:noFill/>
            <a:miter lim="800000"/>
            <a:headEnd/>
            <a:tailEnd/>
          </a:ln>
          <a:effectLst>
            <a:glow rad="101600">
              <a:schemeClr val="accent1">
                <a:satMod val="175000"/>
                <a:alpha val="40000"/>
              </a:schemeClr>
            </a:glow>
            <a:outerShdw blurRad="50800" dist="38100" dir="5400000" algn="t" rotWithShape="0">
              <a:prstClr val="black">
                <a:alpha val="40000"/>
              </a:prstClr>
            </a:outerShdw>
          </a:effectLst>
        </p:spPr>
      </p:pic>
      <p:sp>
        <p:nvSpPr>
          <p:cNvPr id="3" name="Rettangolo 2"/>
          <p:cNvSpPr/>
          <p:nvPr/>
        </p:nvSpPr>
        <p:spPr>
          <a:xfrm>
            <a:off x="6948488" y="5732463"/>
            <a:ext cx="1295400" cy="433387"/>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971550" y="692150"/>
            <a:ext cx="6913563" cy="5473700"/>
          </a:xfrm>
          <a:noFill/>
        </p:spPr>
      </p:pic>
      <p:sp>
        <p:nvSpPr>
          <p:cNvPr id="4" name="Rettangolo 3"/>
          <p:cNvSpPr/>
          <p:nvPr/>
        </p:nvSpPr>
        <p:spPr>
          <a:xfrm>
            <a:off x="6659563" y="5732463"/>
            <a:ext cx="1225550" cy="360362"/>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827088" y="908050"/>
            <a:ext cx="7535862" cy="5657850"/>
          </a:xfrm>
          <a:noFill/>
        </p:spPr>
      </p:pic>
      <p:sp>
        <p:nvSpPr>
          <p:cNvPr id="4" name="Rettangolo 3"/>
          <p:cNvSpPr/>
          <p:nvPr/>
        </p:nvSpPr>
        <p:spPr>
          <a:xfrm>
            <a:off x="7019925" y="6092825"/>
            <a:ext cx="1296988" cy="431800"/>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endParaRPr lang="it-IT" smtClean="0"/>
          </a:p>
        </p:txBody>
      </p:sp>
      <p:pic>
        <p:nvPicPr>
          <p:cNvPr id="27651"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468313" y="333375"/>
            <a:ext cx="8226425" cy="6176963"/>
          </a:xfrm>
          <a:noFill/>
        </p:spPr>
      </p:pic>
      <p:sp>
        <p:nvSpPr>
          <p:cNvPr id="4" name="Rettangolo 3"/>
          <p:cNvSpPr/>
          <p:nvPr/>
        </p:nvSpPr>
        <p:spPr>
          <a:xfrm>
            <a:off x="2268538" y="5084763"/>
            <a:ext cx="5040312" cy="5762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663" y="566738"/>
            <a:ext cx="7686675" cy="572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olo 1"/>
          <p:cNvSpPr>
            <a:spLocks noGrp="1"/>
          </p:cNvSpPr>
          <p:nvPr>
            <p:ph type="title"/>
          </p:nvPr>
        </p:nvSpPr>
        <p:spPr/>
        <p:txBody>
          <a:bodyPr/>
          <a:lstStyle/>
          <a:p>
            <a:pPr eaLnBrk="1" hangingPunct="1"/>
            <a:r>
              <a:rPr lang="it-IT" smtClean="0"/>
              <a:t>Evidenze terapeutiche</a:t>
            </a:r>
          </a:p>
        </p:txBody>
      </p:sp>
      <p:sp>
        <p:nvSpPr>
          <p:cNvPr id="29699" name="Segnaposto contenuto 2"/>
          <p:cNvSpPr>
            <a:spLocks noGrp="1"/>
          </p:cNvSpPr>
          <p:nvPr>
            <p:ph idx="1"/>
          </p:nvPr>
        </p:nvSpPr>
        <p:spPr/>
        <p:txBody>
          <a:bodyPr/>
          <a:lstStyle/>
          <a:p>
            <a:pPr eaLnBrk="1" hangingPunct="1">
              <a:buFont typeface="Wingdings 2" pitchFamily="18" charset="2"/>
              <a:buNone/>
            </a:pPr>
            <a:endParaRPr lang="it-IT" sz="2000" i="1" smtClean="0"/>
          </a:p>
          <a:p>
            <a:pPr eaLnBrk="1" hangingPunct="1">
              <a:buFont typeface="Wingdings 2" pitchFamily="18" charset="2"/>
              <a:buNone/>
            </a:pPr>
            <a:r>
              <a:rPr lang="it-IT" sz="2000" i="1" smtClean="0"/>
              <a:t>Cetuximab (ERBITUX)</a:t>
            </a:r>
          </a:p>
          <a:p>
            <a:pPr eaLnBrk="1" hangingPunct="1"/>
            <a:r>
              <a:rPr lang="it-IT" sz="2000" i="1" smtClean="0"/>
              <a:t>Anticorpo Chimerico</a:t>
            </a:r>
          </a:p>
          <a:p>
            <a:pPr eaLnBrk="1" hangingPunct="1"/>
            <a:r>
              <a:rPr lang="it-IT" sz="2000" i="1" smtClean="0"/>
              <a:t>Approvato FDA nel 2004 per il trattamento dei pazienti affetti da carcinoma colorettale refrattario all’Irinotecan.</a:t>
            </a:r>
          </a:p>
          <a:p>
            <a:pPr eaLnBrk="1" hangingPunct="1">
              <a:buFont typeface="Wingdings 2" pitchFamily="18" charset="2"/>
              <a:buNone/>
            </a:pPr>
            <a:r>
              <a:rPr lang="it-IT" sz="2000" smtClean="0"/>
              <a:t> </a:t>
            </a:r>
            <a:r>
              <a:rPr lang="it-IT" sz="2000" i="1" smtClean="0"/>
              <a:t>Approvato FDA nel 2006 per il trattamento dei pazienti affetti da carcinoma del carcinoma testa-collo in associazione alla radioterapia.</a:t>
            </a:r>
            <a:endParaRPr lang="it-IT" sz="2000" smtClean="0"/>
          </a:p>
          <a:p>
            <a:pPr eaLnBrk="1" hangingPunct="1"/>
            <a:endParaRPr lang="it-IT" sz="200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403350" y="2349500"/>
            <a:ext cx="6372225" cy="3476625"/>
          </a:xfrm>
          <a:noFill/>
        </p:spPr>
      </p:pic>
      <p:sp>
        <p:nvSpPr>
          <p:cNvPr id="30723" name="Rettangolo 4"/>
          <p:cNvSpPr>
            <a:spLocks noChangeArrowheads="1"/>
          </p:cNvSpPr>
          <p:nvPr/>
        </p:nvSpPr>
        <p:spPr bwMode="auto">
          <a:xfrm>
            <a:off x="684213" y="404813"/>
            <a:ext cx="8064500"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a:t>Sono anticorpi monoclonali (IgG) con alta affinità per il dominio extracellulare di EGFR. Quelli usati in terapia sono ibridi o totalmente umani.</a:t>
            </a:r>
          </a:p>
          <a:p>
            <a:r>
              <a:rPr lang="it-IT" b="1"/>
              <a:t>Il Cetuximab è un AB monoclonale contro EGFR di tipo chimerico (topo-uomo)</a:t>
            </a:r>
          </a:p>
          <a:p>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olo 1"/>
          <p:cNvSpPr>
            <a:spLocks noGrp="1"/>
          </p:cNvSpPr>
          <p:nvPr>
            <p:ph type="title"/>
          </p:nvPr>
        </p:nvSpPr>
        <p:spPr/>
        <p:txBody>
          <a:bodyPr/>
          <a:lstStyle/>
          <a:p>
            <a:pPr eaLnBrk="1" hangingPunct="1"/>
            <a:r>
              <a:rPr lang="it-IT" smtClean="0"/>
              <a:t>Evidenze terapeutiche</a:t>
            </a:r>
          </a:p>
        </p:txBody>
      </p:sp>
      <p:sp>
        <p:nvSpPr>
          <p:cNvPr id="31747" name="Segnaposto contenuto 2"/>
          <p:cNvSpPr>
            <a:spLocks noGrp="1"/>
          </p:cNvSpPr>
          <p:nvPr>
            <p:ph idx="1"/>
          </p:nvPr>
        </p:nvSpPr>
        <p:spPr/>
        <p:txBody>
          <a:bodyPr/>
          <a:lstStyle/>
          <a:p>
            <a:pPr eaLnBrk="1" hangingPunct="1"/>
            <a:r>
              <a:rPr lang="it-IT" i="1" dirty="0" smtClean="0"/>
              <a:t>Evidenze Terapeutiche…</a:t>
            </a:r>
          </a:p>
          <a:p>
            <a:pPr eaLnBrk="1" hangingPunct="1"/>
            <a:r>
              <a:rPr lang="it-IT" i="1" dirty="0" smtClean="0"/>
              <a:t>STUDI CLINICI DI FASE II</a:t>
            </a:r>
          </a:p>
          <a:p>
            <a:pPr eaLnBrk="1" hangingPunct="1"/>
            <a:r>
              <a:rPr lang="it-IT" i="1" dirty="0" err="1" smtClean="0"/>
              <a:t>Cetuximab</a:t>
            </a:r>
            <a:r>
              <a:rPr lang="it-IT" i="1" dirty="0" smtClean="0"/>
              <a:t> + </a:t>
            </a:r>
            <a:r>
              <a:rPr lang="it-IT" i="1" dirty="0" err="1" smtClean="0"/>
              <a:t>Irinotecan</a:t>
            </a:r>
            <a:r>
              <a:rPr lang="it-IT" i="1" dirty="0" smtClean="0"/>
              <a:t> in pazienti affetti da carcinoma metastatico </a:t>
            </a:r>
            <a:r>
              <a:rPr lang="it-IT" i="1" dirty="0" err="1" smtClean="0"/>
              <a:t>colorettale</a:t>
            </a:r>
            <a:r>
              <a:rPr lang="it-IT" i="1" dirty="0" smtClean="0"/>
              <a:t> refrattario a </a:t>
            </a:r>
            <a:r>
              <a:rPr lang="it-IT" i="1" dirty="0" err="1" smtClean="0"/>
              <a:t>Irinotecan</a:t>
            </a:r>
            <a:r>
              <a:rPr lang="it-IT" i="1" dirty="0" smtClean="0"/>
              <a:t>:</a:t>
            </a:r>
          </a:p>
          <a:p>
            <a:pPr eaLnBrk="1" hangingPunct="1"/>
            <a:r>
              <a:rPr lang="it-IT" dirty="0" smtClean="0"/>
              <a:t>• </a:t>
            </a:r>
            <a:r>
              <a:rPr lang="it-IT" i="1" dirty="0" smtClean="0"/>
              <a:t>9% parziale risposta alla terapia</a:t>
            </a:r>
          </a:p>
          <a:p>
            <a:pPr eaLnBrk="1" hangingPunct="1"/>
            <a:r>
              <a:rPr lang="it-IT" dirty="0" smtClean="0"/>
              <a:t>• </a:t>
            </a:r>
            <a:r>
              <a:rPr lang="it-IT" i="1" dirty="0" smtClean="0"/>
              <a:t>23% stabilizzazione della malattia</a:t>
            </a:r>
            <a:endParaRPr lang="it-IT" dirty="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olo 1"/>
          <p:cNvSpPr>
            <a:spLocks noGrp="1"/>
          </p:cNvSpPr>
          <p:nvPr>
            <p:ph type="title"/>
          </p:nvPr>
        </p:nvSpPr>
        <p:spPr>
          <a:xfrm>
            <a:off x="395288" y="333375"/>
            <a:ext cx="8220075" cy="1223963"/>
          </a:xfrm>
        </p:spPr>
        <p:txBody>
          <a:bodyPr/>
          <a:lstStyle/>
          <a:p>
            <a:pPr eaLnBrk="1" hangingPunct="1"/>
            <a:r>
              <a:rPr lang="it-IT" i="1" smtClean="0"/>
              <a:t/>
            </a:r>
            <a:br>
              <a:rPr lang="it-IT" i="1" smtClean="0"/>
            </a:br>
            <a:r>
              <a:rPr lang="it-IT" i="1" smtClean="0"/>
              <a:t/>
            </a:r>
            <a:br>
              <a:rPr lang="it-IT" i="1" smtClean="0"/>
            </a:br>
            <a:r>
              <a:rPr lang="it-IT" i="1" smtClean="0"/>
              <a:t>Evidenze Terapeutiche…</a:t>
            </a:r>
            <a:br>
              <a:rPr lang="it-IT" i="1" smtClean="0"/>
            </a:br>
            <a:endParaRPr lang="it-IT" smtClean="0"/>
          </a:p>
        </p:txBody>
      </p:sp>
      <p:sp>
        <p:nvSpPr>
          <p:cNvPr id="32771" name="Segnaposto contenuto 2"/>
          <p:cNvSpPr>
            <a:spLocks noGrp="1"/>
          </p:cNvSpPr>
          <p:nvPr>
            <p:ph idx="1"/>
          </p:nvPr>
        </p:nvSpPr>
        <p:spPr/>
        <p:txBody>
          <a:bodyPr/>
          <a:lstStyle/>
          <a:p>
            <a:pPr eaLnBrk="1" hangingPunct="1"/>
            <a:r>
              <a:rPr lang="it-IT" i="1" smtClean="0"/>
              <a:t>Evidenze Terapeutiche…</a:t>
            </a:r>
          </a:p>
          <a:p>
            <a:pPr eaLnBrk="1" hangingPunct="1"/>
            <a:r>
              <a:rPr lang="it-IT" i="1" smtClean="0"/>
              <a:t>STUDI CLINICI DI FASE II (Europeo)</a:t>
            </a:r>
          </a:p>
          <a:p>
            <a:pPr eaLnBrk="1" hangingPunct="1"/>
            <a:r>
              <a:rPr lang="it-IT" i="1" smtClean="0"/>
              <a:t>Cetuximab + Irinotecan in pazienti affetti da carcinoma metastatico colorettale refrattario all’Irinotecan:</a:t>
            </a:r>
          </a:p>
          <a:p>
            <a:pPr eaLnBrk="1" hangingPunct="1"/>
            <a:r>
              <a:rPr lang="it-IT" smtClean="0"/>
              <a:t>• </a:t>
            </a:r>
            <a:r>
              <a:rPr lang="it-IT" i="1" smtClean="0"/>
              <a:t>218 Cetuximab + Irinotecan 22,9%</a:t>
            </a:r>
          </a:p>
          <a:p>
            <a:pPr eaLnBrk="1" hangingPunct="1"/>
            <a:r>
              <a:rPr lang="it-IT" smtClean="0"/>
              <a:t>• </a:t>
            </a:r>
            <a:r>
              <a:rPr lang="it-IT" i="1" smtClean="0"/>
              <a:t>111 solo Cetuximab 10,8%</a:t>
            </a:r>
            <a:endParaRPr lang="it-IT"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olo 1"/>
          <p:cNvSpPr>
            <a:spLocks noGrp="1"/>
          </p:cNvSpPr>
          <p:nvPr>
            <p:ph type="title"/>
          </p:nvPr>
        </p:nvSpPr>
        <p:spPr/>
        <p:txBody>
          <a:bodyPr/>
          <a:lstStyle/>
          <a:p>
            <a:pPr eaLnBrk="1" hangingPunct="1"/>
            <a:r>
              <a:rPr lang="it-IT" smtClean="0"/>
              <a:t>Evidenze terapeutiche</a:t>
            </a:r>
          </a:p>
        </p:txBody>
      </p:sp>
      <p:sp>
        <p:nvSpPr>
          <p:cNvPr id="33795" name="Segnaposto contenuto 2"/>
          <p:cNvSpPr>
            <a:spLocks noGrp="1"/>
          </p:cNvSpPr>
          <p:nvPr>
            <p:ph idx="1"/>
          </p:nvPr>
        </p:nvSpPr>
        <p:spPr/>
        <p:txBody>
          <a:bodyPr/>
          <a:lstStyle/>
          <a:p>
            <a:pPr eaLnBrk="1" hangingPunct="1"/>
            <a:r>
              <a:rPr lang="it-IT" i="1" smtClean="0"/>
              <a:t>STUDI CLINICI DI FASE III</a:t>
            </a:r>
          </a:p>
          <a:p>
            <a:pPr eaLnBrk="1" hangingPunct="1"/>
            <a:r>
              <a:rPr lang="it-IT" i="1" smtClean="0"/>
              <a:t>424 pazienti affetti da carcinoma metastatico testa-collo</a:t>
            </a:r>
          </a:p>
          <a:p>
            <a:pPr eaLnBrk="1" hangingPunct="1"/>
            <a:r>
              <a:rPr lang="it-IT" i="1" smtClean="0"/>
              <a:t>refrattario alla radioterapia:</a:t>
            </a:r>
          </a:p>
          <a:p>
            <a:pPr eaLnBrk="1" hangingPunct="1"/>
            <a:r>
              <a:rPr lang="it-IT" smtClean="0"/>
              <a:t>• </a:t>
            </a:r>
            <a:r>
              <a:rPr lang="it-IT" i="1" smtClean="0"/>
              <a:t>Radioterapia 29 mesi</a:t>
            </a:r>
          </a:p>
          <a:p>
            <a:pPr eaLnBrk="1" hangingPunct="1"/>
            <a:r>
              <a:rPr lang="it-IT" smtClean="0"/>
              <a:t>• </a:t>
            </a:r>
            <a:r>
              <a:rPr lang="it-IT" i="1" smtClean="0"/>
              <a:t>Radioterapia + Cetuximab 49 mesi</a:t>
            </a:r>
          </a:p>
          <a:p>
            <a:pPr eaLnBrk="1" hangingPunct="1"/>
            <a:r>
              <a:rPr lang="it-IT" i="1" smtClean="0"/>
              <a:t>Raddoppiato il tempo medio di sopravvivenza FDA</a:t>
            </a:r>
            <a:endParaRPr lang="it-IT"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olo 1"/>
          <p:cNvSpPr>
            <a:spLocks noGrp="1"/>
          </p:cNvSpPr>
          <p:nvPr>
            <p:ph type="title"/>
          </p:nvPr>
        </p:nvSpPr>
        <p:spPr/>
        <p:txBody>
          <a:bodyPr/>
          <a:lstStyle/>
          <a:p>
            <a:pPr eaLnBrk="1" hangingPunct="1"/>
            <a:r>
              <a:rPr lang="it-IT" dirty="0" smtClean="0"/>
              <a:t>EGFR : AZIONE</a:t>
            </a:r>
          </a:p>
        </p:txBody>
      </p:sp>
      <p:sp>
        <p:nvSpPr>
          <p:cNvPr id="3" name="Segnaposto contenuto 2"/>
          <p:cNvSpPr>
            <a:spLocks noGrp="1"/>
          </p:cNvSpPr>
          <p:nvPr>
            <p:ph idx="1"/>
          </p:nvPr>
        </p:nvSpPr>
        <p:spPr/>
        <p:txBody>
          <a:bodyPr>
            <a:normAutofit/>
          </a:bodyPr>
          <a:lstStyle/>
          <a:p>
            <a:pPr eaLnBrk="1" hangingPunct="1">
              <a:buFont typeface="Wingdings 2" pitchFamily="18" charset="2"/>
              <a:buNone/>
            </a:pPr>
            <a:r>
              <a:rPr lang="it-IT" sz="1800" smtClean="0"/>
              <a:t>    Il legame dei fattori di crescita al dominio extracellulare di EGFR provoca la</a:t>
            </a:r>
          </a:p>
          <a:p>
            <a:pPr eaLnBrk="1" hangingPunct="1">
              <a:buFont typeface="Wingdings 2" pitchFamily="18" charset="2"/>
              <a:buNone/>
            </a:pPr>
            <a:r>
              <a:rPr lang="it-IT" sz="1800" smtClean="0"/>
              <a:t>   dimerizzazione del recettore e, in conseguenza di questa, la stimolazione</a:t>
            </a:r>
          </a:p>
          <a:p>
            <a:pPr eaLnBrk="1" hangingPunct="1">
              <a:buFont typeface="Wingdings 2" pitchFamily="18" charset="2"/>
              <a:buNone/>
            </a:pPr>
            <a:r>
              <a:rPr lang="it-IT" sz="1800" smtClean="0"/>
              <a:t>   dell’attività tirosin-chinasica del dominio citoplasmatico del recettore stesso.</a:t>
            </a:r>
          </a:p>
          <a:p>
            <a:pPr eaLnBrk="1" hangingPunct="1">
              <a:buFont typeface="Arial" charset="0"/>
              <a:buChar char="•"/>
            </a:pPr>
            <a:endParaRPr lang="it-IT" sz="1800" smtClean="0"/>
          </a:p>
          <a:p>
            <a:pPr eaLnBrk="1" hangingPunct="1">
              <a:buFont typeface="Wingdings 2" pitchFamily="18" charset="2"/>
              <a:buNone/>
            </a:pPr>
            <a:r>
              <a:rPr lang="it-IT" sz="1800" smtClean="0"/>
              <a:t>    La conseguenza fisiologica si traduce in una induzione alla proliferazione   cellulare, alla angiogenesi ed alla sopravvivenza cellulare</a:t>
            </a:r>
          </a:p>
          <a:p>
            <a:pPr eaLnBrk="1" hangingPunct="1">
              <a:buFont typeface="Arial" charset="0"/>
              <a:buChar char="•"/>
            </a:pPr>
            <a:endParaRPr lang="it-IT" sz="1800" smtClean="0"/>
          </a:p>
        </p:txBody>
      </p:sp>
      <p:sp>
        <p:nvSpPr>
          <p:cNvPr id="4" name="Rettangolo 3"/>
          <p:cNvSpPr/>
          <p:nvPr/>
        </p:nvSpPr>
        <p:spPr>
          <a:xfrm>
            <a:off x="683568" y="5085184"/>
            <a:ext cx="7920880" cy="1008112"/>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74320" indent="-274320" fontAlgn="auto">
              <a:spcAft>
                <a:spcPts val="0"/>
              </a:spcAft>
              <a:buClr>
                <a:schemeClr val="accent3"/>
              </a:buClr>
              <a:defRPr/>
            </a:pPr>
            <a:r>
              <a:rPr lang="en-US" sz="1100" i="1" u="sng" dirty="0" err="1">
                <a:solidFill>
                  <a:schemeClr val="bg1"/>
                </a:solidFill>
                <a:effectLst>
                  <a:outerShdw blurRad="38100" dist="38100" dir="2700000" algn="tl">
                    <a:srgbClr val="000000">
                      <a:alpha val="43137"/>
                    </a:srgbClr>
                  </a:outerShdw>
                </a:effectLst>
              </a:rPr>
              <a:t>Arteaga</a:t>
            </a:r>
            <a:r>
              <a:rPr lang="en-US" sz="1100" i="1" u="sng" dirty="0">
                <a:solidFill>
                  <a:schemeClr val="bg1"/>
                </a:solidFill>
                <a:effectLst>
                  <a:outerShdw blurRad="38100" dist="38100" dir="2700000" algn="tl">
                    <a:srgbClr val="000000">
                      <a:alpha val="43137"/>
                    </a:srgbClr>
                  </a:outerShdw>
                </a:effectLst>
              </a:rPr>
              <a:t> CL (2001) The epidermal growth factor receptor: from mutant </a:t>
            </a:r>
            <a:r>
              <a:rPr lang="en-US" sz="1100" i="1" u="sng" dirty="0" err="1">
                <a:solidFill>
                  <a:schemeClr val="bg1"/>
                </a:solidFill>
                <a:effectLst>
                  <a:outerShdw blurRad="38100" dist="38100" dir="2700000" algn="tl">
                    <a:srgbClr val="000000">
                      <a:alpha val="43137"/>
                    </a:srgbClr>
                  </a:outerShdw>
                </a:effectLst>
              </a:rPr>
              <a:t>oncogene</a:t>
            </a:r>
            <a:r>
              <a:rPr lang="en-US" sz="1100" i="1" u="sng" dirty="0">
                <a:solidFill>
                  <a:schemeClr val="bg1"/>
                </a:solidFill>
                <a:effectLst>
                  <a:outerShdw blurRad="38100" dist="38100" dir="2700000" algn="tl">
                    <a:srgbClr val="000000">
                      <a:alpha val="43137"/>
                    </a:srgbClr>
                  </a:outerShdw>
                </a:effectLst>
              </a:rPr>
              <a:t> in nonhuman cancers to therapeutic target</a:t>
            </a:r>
          </a:p>
          <a:p>
            <a:pPr marL="274320" indent="-274320" fontAlgn="auto">
              <a:spcAft>
                <a:spcPts val="0"/>
              </a:spcAft>
              <a:buClr>
                <a:schemeClr val="accent3"/>
              </a:buClr>
              <a:defRPr/>
            </a:pPr>
            <a:r>
              <a:rPr lang="en-US" sz="1100" i="1" u="sng" dirty="0">
                <a:solidFill>
                  <a:schemeClr val="bg1"/>
                </a:solidFill>
                <a:effectLst>
                  <a:outerShdw blurRad="38100" dist="38100" dir="2700000" algn="tl">
                    <a:srgbClr val="000000">
                      <a:alpha val="43137"/>
                    </a:srgbClr>
                  </a:outerShdw>
                </a:effectLst>
              </a:rPr>
              <a:t>in human </a:t>
            </a:r>
            <a:r>
              <a:rPr lang="en-US" sz="1100" i="1" u="sng" dirty="0" err="1">
                <a:solidFill>
                  <a:schemeClr val="bg1"/>
                </a:solidFill>
                <a:effectLst>
                  <a:outerShdw blurRad="38100" dist="38100" dir="2700000" algn="tl">
                    <a:srgbClr val="000000">
                      <a:alpha val="43137"/>
                    </a:srgbClr>
                  </a:outerShdw>
                </a:effectLst>
              </a:rPr>
              <a:t>neoplasia</a:t>
            </a:r>
            <a:r>
              <a:rPr lang="en-US" sz="1100" i="1" u="sng" dirty="0">
                <a:solidFill>
                  <a:schemeClr val="bg1"/>
                </a:solidFill>
                <a:effectLst>
                  <a:outerShdw blurRad="38100" dist="38100" dir="2700000" algn="tl">
                    <a:srgbClr val="000000">
                      <a:alpha val="43137"/>
                    </a:srgbClr>
                  </a:outerShdw>
                </a:effectLst>
              </a:rPr>
              <a:t>. J </a:t>
            </a:r>
            <a:r>
              <a:rPr lang="en-US" sz="1100" i="1" u="sng" dirty="0" err="1">
                <a:solidFill>
                  <a:schemeClr val="bg1"/>
                </a:solidFill>
                <a:effectLst>
                  <a:outerShdw blurRad="38100" dist="38100" dir="2700000" algn="tl">
                    <a:srgbClr val="000000">
                      <a:alpha val="43137"/>
                    </a:srgbClr>
                  </a:outerShdw>
                </a:effectLst>
              </a:rPr>
              <a:t>Clin</a:t>
            </a:r>
            <a:r>
              <a:rPr lang="en-US" sz="1100" i="1" u="sng" dirty="0">
                <a:solidFill>
                  <a:schemeClr val="bg1"/>
                </a:solidFill>
                <a:effectLst>
                  <a:outerShdw blurRad="38100" dist="38100" dir="2700000" algn="tl">
                    <a:srgbClr val="000000">
                      <a:alpha val="43137"/>
                    </a:srgbClr>
                  </a:outerShdw>
                </a:effectLst>
              </a:rPr>
              <a:t> </a:t>
            </a:r>
            <a:r>
              <a:rPr lang="it-IT" sz="1100" i="1" u="sng" dirty="0" err="1">
                <a:solidFill>
                  <a:schemeClr val="bg1"/>
                </a:solidFill>
                <a:effectLst>
                  <a:outerShdw blurRad="38100" dist="38100" dir="2700000" algn="tl">
                    <a:srgbClr val="000000">
                      <a:alpha val="43137"/>
                    </a:srgbClr>
                  </a:outerShdw>
                </a:effectLst>
              </a:rPr>
              <a:t>Oncol</a:t>
            </a:r>
            <a:r>
              <a:rPr lang="it-IT" sz="1100" i="1" u="sng" dirty="0">
                <a:solidFill>
                  <a:schemeClr val="bg1"/>
                </a:solidFill>
                <a:effectLst>
                  <a:outerShdw blurRad="38100" dist="38100" dir="2700000" algn="tl">
                    <a:srgbClr val="000000">
                      <a:alpha val="43137"/>
                    </a:srgbClr>
                  </a:outerShdw>
                </a:effectLst>
              </a:rPr>
              <a:t> 19: 32S–40S</a:t>
            </a:r>
          </a:p>
          <a:p>
            <a:pPr marL="274320" indent="-274320" fontAlgn="auto">
              <a:spcAft>
                <a:spcPts val="0"/>
              </a:spcAft>
              <a:buClr>
                <a:schemeClr val="accent3"/>
              </a:buClr>
              <a:defRPr/>
            </a:pPr>
            <a:r>
              <a:rPr lang="en-US" sz="1100" i="1" u="sng" dirty="0" err="1">
                <a:solidFill>
                  <a:schemeClr val="bg1"/>
                </a:solidFill>
                <a:effectLst>
                  <a:outerShdw blurRad="38100" dist="38100" dir="2700000" algn="tl">
                    <a:srgbClr val="000000">
                      <a:alpha val="43137"/>
                    </a:srgbClr>
                  </a:outerShdw>
                </a:effectLst>
              </a:rPr>
              <a:t>Mendelsohn</a:t>
            </a:r>
            <a:r>
              <a:rPr lang="en-US" sz="1100" i="1" u="sng" dirty="0">
                <a:solidFill>
                  <a:schemeClr val="bg1"/>
                </a:solidFill>
                <a:effectLst>
                  <a:outerShdw blurRad="38100" dist="38100" dir="2700000" algn="tl">
                    <a:srgbClr val="000000">
                      <a:alpha val="43137"/>
                    </a:srgbClr>
                  </a:outerShdw>
                </a:effectLst>
              </a:rPr>
              <a:t> J and </a:t>
            </a:r>
            <a:r>
              <a:rPr lang="en-US" sz="1100" i="1" u="sng" dirty="0" err="1">
                <a:solidFill>
                  <a:schemeClr val="bg1"/>
                </a:solidFill>
                <a:effectLst>
                  <a:outerShdw blurRad="38100" dist="38100" dir="2700000" algn="tl">
                    <a:srgbClr val="000000">
                      <a:alpha val="43137"/>
                    </a:srgbClr>
                  </a:outerShdw>
                </a:effectLst>
              </a:rPr>
              <a:t>Baselga</a:t>
            </a:r>
            <a:r>
              <a:rPr lang="en-US" sz="1100" i="1" u="sng" dirty="0">
                <a:solidFill>
                  <a:schemeClr val="bg1"/>
                </a:solidFill>
                <a:effectLst>
                  <a:outerShdw blurRad="38100" dist="38100" dir="2700000" algn="tl">
                    <a:srgbClr val="000000">
                      <a:alpha val="43137"/>
                    </a:srgbClr>
                  </a:outerShdw>
                </a:effectLst>
              </a:rPr>
              <a:t> J (2003) Status of epidermal growth factor receptor antagonists in the biology and treatment of</a:t>
            </a:r>
          </a:p>
          <a:p>
            <a:pPr marL="274320" indent="-274320" fontAlgn="auto">
              <a:spcAft>
                <a:spcPts val="0"/>
              </a:spcAft>
              <a:buClr>
                <a:schemeClr val="accent3"/>
              </a:buClr>
              <a:defRPr/>
            </a:pPr>
            <a:r>
              <a:rPr lang="en-US" sz="1100" i="1" u="sng" dirty="0">
                <a:solidFill>
                  <a:schemeClr val="bg1"/>
                </a:solidFill>
                <a:effectLst>
                  <a:outerShdw blurRad="38100" dist="38100" dir="2700000" algn="tl">
                    <a:srgbClr val="000000">
                      <a:alpha val="43137"/>
                    </a:srgbClr>
                  </a:outerShdw>
                </a:effectLst>
              </a:rPr>
              <a:t>cancer. J </a:t>
            </a:r>
            <a:r>
              <a:rPr lang="en-US" sz="1100" i="1" u="sng" dirty="0" err="1">
                <a:solidFill>
                  <a:schemeClr val="bg1"/>
                </a:solidFill>
                <a:effectLst>
                  <a:outerShdw blurRad="38100" dist="38100" dir="2700000" algn="tl">
                    <a:srgbClr val="000000">
                      <a:alpha val="43137"/>
                    </a:srgbClr>
                  </a:outerShdw>
                </a:effectLst>
              </a:rPr>
              <a:t>Clin</a:t>
            </a:r>
            <a:r>
              <a:rPr lang="en-US" sz="1100" i="1" u="sng" dirty="0">
                <a:solidFill>
                  <a:schemeClr val="bg1"/>
                </a:solidFill>
                <a:effectLst>
                  <a:outerShdw blurRad="38100" dist="38100" dir="2700000" algn="tl">
                    <a:srgbClr val="000000">
                      <a:alpha val="43137"/>
                    </a:srgbClr>
                  </a:outerShdw>
                </a:effectLst>
              </a:rPr>
              <a:t> </a:t>
            </a:r>
            <a:r>
              <a:rPr lang="en-US" sz="1100" i="1" u="sng" dirty="0" err="1">
                <a:solidFill>
                  <a:schemeClr val="bg1"/>
                </a:solidFill>
                <a:effectLst>
                  <a:outerShdw blurRad="38100" dist="38100" dir="2700000" algn="tl">
                    <a:srgbClr val="000000">
                      <a:alpha val="43137"/>
                    </a:srgbClr>
                  </a:outerShdw>
                </a:effectLst>
              </a:rPr>
              <a:t>Oncol</a:t>
            </a:r>
            <a:r>
              <a:rPr lang="en-US" sz="1100" i="1" u="sng" dirty="0">
                <a:solidFill>
                  <a:schemeClr val="bg1"/>
                </a:solidFill>
                <a:effectLst>
                  <a:outerShdw blurRad="38100" dist="38100" dir="2700000" algn="tl">
                    <a:srgbClr val="000000">
                      <a:alpha val="43137"/>
                    </a:srgbClr>
                  </a:outerShdw>
                </a:effectLst>
              </a:rPr>
              <a:t> 21: </a:t>
            </a:r>
            <a:r>
              <a:rPr lang="it-IT" sz="1100" i="1" u="sng" dirty="0">
                <a:solidFill>
                  <a:schemeClr val="bg1"/>
                </a:solidFill>
                <a:effectLst>
                  <a:outerShdw blurRad="38100" dist="38100" dir="2700000" algn="tl">
                    <a:srgbClr val="000000">
                      <a:alpha val="43137"/>
                    </a:srgbClr>
                  </a:outerShdw>
                </a:effectLst>
              </a:rPr>
              <a:t>2787–2799ngiogenesi ed alla sopravvivenza cellulare</a:t>
            </a:r>
            <a:endParaRPr lang="it-IT" sz="1100" i="1" u="sng"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olo 1"/>
          <p:cNvSpPr>
            <a:spLocks noGrp="1"/>
          </p:cNvSpPr>
          <p:nvPr>
            <p:ph type="title"/>
          </p:nvPr>
        </p:nvSpPr>
        <p:spPr/>
        <p:txBody>
          <a:bodyPr/>
          <a:lstStyle/>
          <a:p>
            <a:pPr eaLnBrk="1" hangingPunct="1"/>
            <a:r>
              <a:rPr lang="it-IT" smtClean="0"/>
              <a:t>Evidenze terapeutiche</a:t>
            </a:r>
          </a:p>
        </p:txBody>
      </p:sp>
      <p:sp>
        <p:nvSpPr>
          <p:cNvPr id="34819" name="Segnaposto contenuto 2"/>
          <p:cNvSpPr>
            <a:spLocks noGrp="1"/>
          </p:cNvSpPr>
          <p:nvPr>
            <p:ph idx="1"/>
          </p:nvPr>
        </p:nvSpPr>
        <p:spPr/>
        <p:txBody>
          <a:bodyPr/>
          <a:lstStyle/>
          <a:p>
            <a:pPr eaLnBrk="1" hangingPunct="1"/>
            <a:r>
              <a:rPr lang="it-IT" i="1" smtClean="0"/>
              <a:t>Panitumumab (VECTIBIX)</a:t>
            </a:r>
          </a:p>
          <a:p>
            <a:pPr eaLnBrk="1" hangingPunct="1"/>
            <a:r>
              <a:rPr lang="it-IT" smtClean="0"/>
              <a:t>• </a:t>
            </a:r>
            <a:r>
              <a:rPr lang="it-IT" i="1" smtClean="0"/>
              <a:t>Anticorpo umano</a:t>
            </a:r>
          </a:p>
          <a:p>
            <a:pPr eaLnBrk="1" hangingPunct="1"/>
            <a:r>
              <a:rPr lang="it-IT" smtClean="0"/>
              <a:t>• </a:t>
            </a:r>
            <a:r>
              <a:rPr lang="it-IT" i="1" smtClean="0"/>
              <a:t>Approvato FDA nel 2006 per il trattamento dei pazienti affetti da carcinoma colorettale refrattario alla chemioterapia</a:t>
            </a:r>
            <a:endParaRPr lang="it-IT"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1700808"/>
            <a:ext cx="8229600" cy="4029397"/>
          </a:xfrm>
        </p:spPr>
        <p:txBody>
          <a:bodyPr/>
          <a:lstStyle/>
          <a:p>
            <a:endParaRPr lang="en-US" dirty="0"/>
          </a:p>
          <a:p>
            <a:r>
              <a:rPr lang="en-US" sz="1400" dirty="0" smtClean="0"/>
              <a:t> </a:t>
            </a:r>
            <a:r>
              <a:rPr lang="en-US" sz="1400" dirty="0"/>
              <a:t>P</a:t>
            </a:r>
            <a:r>
              <a:rPr lang="en-US" sz="1400" dirty="0" smtClean="0"/>
              <a:t>hase </a:t>
            </a:r>
            <a:r>
              <a:rPr lang="en-US" sz="1400" dirty="0"/>
              <a:t>I </a:t>
            </a:r>
            <a:r>
              <a:rPr lang="en-US" sz="1400" dirty="0" smtClean="0"/>
              <a:t>trial.</a:t>
            </a:r>
            <a:r>
              <a:rPr lang="en-US" sz="1400" dirty="0"/>
              <a:t> </a:t>
            </a:r>
            <a:r>
              <a:rPr lang="en-US" sz="1400" dirty="0" smtClean="0"/>
              <a:t>Patients </a:t>
            </a:r>
            <a:r>
              <a:rPr lang="en-US" sz="1400" dirty="0"/>
              <a:t>with resected or biopsied GBM were treated</a:t>
            </a:r>
            <a:r>
              <a:rPr lang="en-US" sz="1400" baseline="30000" dirty="0"/>
              <a:t> </a:t>
            </a:r>
            <a:r>
              <a:rPr lang="en-US" sz="1400" dirty="0"/>
              <a:t>with </a:t>
            </a:r>
            <a:r>
              <a:rPr lang="en-US" sz="1400" dirty="0" err="1"/>
              <a:t>erlotinib</a:t>
            </a:r>
            <a:r>
              <a:rPr lang="en-US" sz="1400" dirty="0"/>
              <a:t> for a week prior to concurrent </a:t>
            </a:r>
            <a:r>
              <a:rPr lang="en-US" sz="1400" dirty="0" err="1"/>
              <a:t>erlotinib</a:t>
            </a:r>
            <a:r>
              <a:rPr lang="en-US" sz="1400" dirty="0"/>
              <a:t> and</a:t>
            </a:r>
            <a:r>
              <a:rPr lang="en-US" sz="1400" baseline="30000" dirty="0"/>
              <a:t> </a:t>
            </a:r>
            <a:r>
              <a:rPr lang="en-US" sz="1400" dirty="0"/>
              <a:t>6 weeks (60 </a:t>
            </a:r>
            <a:r>
              <a:rPr lang="en-US" sz="1400" dirty="0" err="1"/>
              <a:t>Gy</a:t>
            </a:r>
            <a:r>
              <a:rPr lang="en-US" sz="1400" dirty="0"/>
              <a:t>) of RT and maintained on </a:t>
            </a:r>
            <a:r>
              <a:rPr lang="en-US" sz="1400" dirty="0" err="1"/>
              <a:t>erlotinib</a:t>
            </a:r>
            <a:r>
              <a:rPr lang="en-US" sz="1400" dirty="0"/>
              <a:t> until progression.</a:t>
            </a:r>
            <a:r>
              <a:rPr lang="en-US" sz="1400" baseline="30000" dirty="0"/>
              <a:t> </a:t>
            </a:r>
            <a:r>
              <a:rPr lang="en-US" sz="1400" dirty="0"/>
              <a:t>The </a:t>
            </a:r>
            <a:r>
              <a:rPr lang="en-US" sz="1400" dirty="0" err="1"/>
              <a:t>erlotinib</a:t>
            </a:r>
            <a:r>
              <a:rPr lang="en-US" sz="1400" dirty="0"/>
              <a:t> dose was escalated in cohorts of 3 with a </a:t>
            </a:r>
            <a:r>
              <a:rPr lang="en-US" sz="1400" dirty="0" smtClean="0"/>
              <a:t>starting dose </a:t>
            </a:r>
            <a:r>
              <a:rPr lang="en-US" sz="1400" dirty="0"/>
              <a:t>of 100mg/day. </a:t>
            </a:r>
            <a:r>
              <a:rPr lang="en-US" sz="1400" dirty="0" err="1"/>
              <a:t>Intrapatient</a:t>
            </a:r>
            <a:r>
              <a:rPr lang="en-US" sz="1400" dirty="0"/>
              <a:t> dose escalation was not allowed.</a:t>
            </a:r>
            <a:r>
              <a:rPr lang="en-US" sz="1400" baseline="30000" dirty="0"/>
              <a:t> </a:t>
            </a:r>
            <a:r>
              <a:rPr lang="en-US" sz="1400" dirty="0"/>
              <a:t>Response was evaluated by MRI and clinical assessment of neurological</a:t>
            </a:r>
            <a:r>
              <a:rPr lang="en-US" sz="1400" baseline="30000" dirty="0"/>
              <a:t> </a:t>
            </a:r>
            <a:r>
              <a:rPr lang="en-US" sz="1400" dirty="0"/>
              <a:t>status every two months. </a:t>
            </a:r>
            <a:r>
              <a:rPr lang="en-US" sz="1400" b="1" dirty="0"/>
              <a:t>Results:</a:t>
            </a:r>
            <a:r>
              <a:rPr lang="en-US" sz="1400" dirty="0"/>
              <a:t> 20 patients were enrolled;</a:t>
            </a:r>
            <a:r>
              <a:rPr lang="en-US" sz="1400" baseline="30000" dirty="0"/>
              <a:t> </a:t>
            </a:r>
            <a:r>
              <a:rPr lang="en-US" sz="1400" dirty="0"/>
              <a:t>19 are evaluable. There were 14 males/5 females, median age</a:t>
            </a:r>
            <a:r>
              <a:rPr lang="en-US" sz="1400" baseline="30000" dirty="0"/>
              <a:t> </a:t>
            </a:r>
            <a:r>
              <a:rPr lang="en-US" sz="1400" dirty="0"/>
              <a:t>54 years; 7 had undergone biopsy only/ 5 subtotal resections/</a:t>
            </a:r>
            <a:r>
              <a:rPr lang="en-US" sz="1400" baseline="30000" dirty="0"/>
              <a:t> </a:t>
            </a:r>
            <a:r>
              <a:rPr lang="en-US" sz="1400" dirty="0"/>
              <a:t>7 gross total resections. Current dose level is 150mg/day </a:t>
            </a:r>
            <a:r>
              <a:rPr lang="en-US" sz="1400" dirty="0" err="1"/>
              <a:t>erlotinib</a:t>
            </a:r>
            <a:r>
              <a:rPr lang="en-US" sz="1400" baseline="30000" dirty="0"/>
              <a:t> </a:t>
            </a:r>
            <a:r>
              <a:rPr lang="en-US" sz="1400" dirty="0"/>
              <a:t>for patients not on EIACs (group 1) and 200mg/day for patients</a:t>
            </a:r>
            <a:r>
              <a:rPr lang="en-US" sz="1400" baseline="30000" dirty="0"/>
              <a:t> </a:t>
            </a:r>
            <a:r>
              <a:rPr lang="en-US" sz="1400" dirty="0"/>
              <a:t>on EIACs (group 2). MTD has not been reached. DLTs associated</a:t>
            </a:r>
            <a:r>
              <a:rPr lang="en-US" sz="1400" baseline="30000" dirty="0"/>
              <a:t> </a:t>
            </a:r>
            <a:r>
              <a:rPr lang="en-US" sz="1400" dirty="0"/>
              <a:t>with treatment have occurred in Group 1 at 100mg (1 </a:t>
            </a:r>
            <a:r>
              <a:rPr lang="en-US" sz="1400" dirty="0" err="1"/>
              <a:t>pt</a:t>
            </a:r>
            <a:r>
              <a:rPr lang="en-US" sz="1400" dirty="0"/>
              <a:t> with</a:t>
            </a:r>
            <a:r>
              <a:rPr lang="en-US" sz="1400" baseline="30000" dirty="0"/>
              <a:t> </a:t>
            </a:r>
            <a:r>
              <a:rPr lang="en-US" sz="1400" dirty="0"/>
              <a:t>stomatitis, n=7) and at 150mg (no DLTs, n=4). No DLTs have occurred</a:t>
            </a:r>
            <a:r>
              <a:rPr lang="en-US" sz="1400" baseline="30000" dirty="0"/>
              <a:t> </a:t>
            </a:r>
            <a:r>
              <a:rPr lang="en-US" sz="1400" dirty="0"/>
              <a:t>in Group 2 at 100mg (n=3), 150mg (n=3) and 200mg (n=3) but </a:t>
            </a:r>
            <a:r>
              <a:rPr lang="en-US" sz="1400" dirty="0" err="1"/>
              <a:t>dosewas</a:t>
            </a:r>
            <a:r>
              <a:rPr lang="en-US" sz="1400" dirty="0"/>
              <a:t> reduced to 150mg in 2 of 3 patients due to a bothersome</a:t>
            </a:r>
            <a:r>
              <a:rPr lang="en-US" sz="1400" baseline="30000" dirty="0"/>
              <a:t> </a:t>
            </a:r>
            <a:r>
              <a:rPr lang="en-US" sz="1400" dirty="0"/>
              <a:t>rash. With a median follow-up of 189 days, there were 8 deaths</a:t>
            </a:r>
            <a:r>
              <a:rPr lang="en-US" sz="1400" baseline="30000" dirty="0"/>
              <a:t> </a:t>
            </a:r>
            <a:r>
              <a:rPr lang="en-US" sz="1400" dirty="0"/>
              <a:t>and 13 progressions. Median time to progression was 161 days</a:t>
            </a:r>
            <a:r>
              <a:rPr lang="en-US" sz="1400" baseline="30000" dirty="0"/>
              <a:t> </a:t>
            </a:r>
            <a:r>
              <a:rPr lang="en-US" sz="1400" dirty="0"/>
              <a:t>(95%CI: 109 to 216) and median survival was 386 days (95% CI:</a:t>
            </a:r>
            <a:r>
              <a:rPr lang="en-US" sz="1400" baseline="30000" dirty="0"/>
              <a:t> </a:t>
            </a:r>
            <a:r>
              <a:rPr lang="en-US" sz="1400" dirty="0"/>
              <a:t>278 to NR). Best objective response was known and evaluable</a:t>
            </a:r>
            <a:r>
              <a:rPr lang="en-US" sz="1400" baseline="30000" dirty="0"/>
              <a:t> </a:t>
            </a:r>
            <a:r>
              <a:rPr lang="en-US" sz="1400" dirty="0"/>
              <a:t>in 13 patients: 9 had stable disease, 1 had no evidence of disease</a:t>
            </a:r>
            <a:r>
              <a:rPr lang="en-US" sz="1400" baseline="30000" dirty="0"/>
              <a:t> </a:t>
            </a:r>
            <a:r>
              <a:rPr lang="en-US" sz="1400" dirty="0"/>
              <a:t>and 3 had early progression</a:t>
            </a:r>
            <a:r>
              <a:rPr lang="en-US" sz="1400" dirty="0" smtClean="0"/>
              <a:t>.</a:t>
            </a:r>
          </a:p>
          <a:p>
            <a:r>
              <a:rPr lang="en-US" sz="1400" b="1" dirty="0" smtClean="0"/>
              <a:t>Conclusions</a:t>
            </a:r>
            <a:r>
              <a:rPr lang="en-US" sz="1400" b="1" dirty="0"/>
              <a:t>:</a:t>
            </a:r>
            <a:r>
              <a:rPr lang="en-US" sz="1400" dirty="0"/>
              <a:t> </a:t>
            </a:r>
            <a:r>
              <a:rPr lang="en-US" sz="1400" b="1" dirty="0"/>
              <a:t>Toxicity is acceptable</a:t>
            </a:r>
            <a:r>
              <a:rPr lang="en-US" sz="1400" b="1" baseline="30000" dirty="0"/>
              <a:t> </a:t>
            </a:r>
            <a:r>
              <a:rPr lang="en-US" sz="1400" b="1" dirty="0"/>
              <a:t>at the current doses of </a:t>
            </a:r>
            <a:r>
              <a:rPr lang="en-US" sz="1400" b="1" dirty="0" err="1"/>
              <a:t>erlotinib</a:t>
            </a:r>
            <a:r>
              <a:rPr lang="en-US" sz="1400" b="1" dirty="0"/>
              <a:t> plus RT. Accrual continues</a:t>
            </a:r>
            <a:r>
              <a:rPr lang="en-US" sz="1400" b="1" baseline="30000" dirty="0"/>
              <a:t> </a:t>
            </a:r>
            <a:r>
              <a:rPr lang="en-US" sz="1400" b="1" dirty="0"/>
              <a:t>on both arms with the addition of concurrent and adjuvant </a:t>
            </a:r>
            <a:r>
              <a:rPr lang="en-US" sz="1400" b="1" dirty="0" err="1"/>
              <a:t>temozolomide</a:t>
            </a:r>
            <a:r>
              <a:rPr lang="en-US" sz="1400" b="1" baseline="30000" dirty="0"/>
              <a:t> </a:t>
            </a:r>
            <a:r>
              <a:rPr lang="en-US" sz="1400" b="1" dirty="0"/>
              <a:t>in conjunction with </a:t>
            </a:r>
            <a:r>
              <a:rPr lang="en-US" sz="1400" b="1" dirty="0" err="1"/>
              <a:t>erlotinib</a:t>
            </a:r>
            <a:r>
              <a:rPr lang="en-US" sz="1400" b="1" dirty="0"/>
              <a:t> and RT.</a:t>
            </a:r>
          </a:p>
          <a:p>
            <a:endParaRPr lang="it-IT" sz="1400" dirty="0"/>
          </a:p>
        </p:txBody>
      </p:sp>
      <p:sp>
        <p:nvSpPr>
          <p:cNvPr id="4" name="Titolo 3"/>
          <p:cNvSpPr>
            <a:spLocks noGrp="1"/>
          </p:cNvSpPr>
          <p:nvPr>
            <p:ph type="title"/>
          </p:nvPr>
        </p:nvSpPr>
        <p:spPr>
          <a:xfrm>
            <a:off x="467544" y="1628800"/>
            <a:ext cx="8291264" cy="707926"/>
          </a:xfrm>
        </p:spPr>
        <p:txBody>
          <a:bodyPr/>
          <a:lstStyle/>
          <a:p>
            <a:r>
              <a:rPr lang="en-US" sz="1600" b="1" dirty="0"/>
              <a:t>Phase I trial of </a:t>
            </a:r>
            <a:r>
              <a:rPr lang="en-US" sz="1600" b="1" dirty="0" err="1"/>
              <a:t>erlotinib</a:t>
            </a:r>
            <a:r>
              <a:rPr lang="en-US" sz="1600" b="1" dirty="0"/>
              <a:t> with radiation therapy (RT) in patients with </a:t>
            </a:r>
            <a:r>
              <a:rPr lang="en-US" sz="1600" b="1" dirty="0" err="1"/>
              <a:t>glioblastoma</a:t>
            </a:r>
            <a:r>
              <a:rPr lang="en-US" sz="1600" b="1" dirty="0"/>
              <a:t> </a:t>
            </a:r>
            <a:r>
              <a:rPr lang="en-US" sz="1600" b="1" dirty="0" err="1"/>
              <a:t>multiforme</a:t>
            </a:r>
            <a:r>
              <a:rPr lang="en-US" sz="1600" b="1" dirty="0"/>
              <a:t> (GBM)</a:t>
            </a:r>
            <a:br>
              <a:rPr lang="en-US" sz="1600" b="1" dirty="0"/>
            </a:br>
            <a:r>
              <a:rPr lang="en-US" sz="1600" b="1" dirty="0"/>
              <a:t>S. Krishnan, P. Brown, K. </a:t>
            </a:r>
            <a:r>
              <a:rPr lang="en-US" sz="1600" b="1" dirty="0" err="1"/>
              <a:t>Ballman</a:t>
            </a:r>
            <a:r>
              <a:rPr lang="en-US" sz="1600" b="1" dirty="0"/>
              <a:t>, J. </a:t>
            </a:r>
            <a:r>
              <a:rPr lang="en-US" sz="1600" b="1" dirty="0" err="1"/>
              <a:t>Fiveash</a:t>
            </a:r>
            <a:r>
              <a:rPr lang="en-US" sz="1600" b="1" dirty="0"/>
              <a:t>, J. </a:t>
            </a:r>
            <a:r>
              <a:rPr lang="en-US" sz="1600" b="1" dirty="0" err="1"/>
              <a:t>Uhm</a:t>
            </a:r>
            <a:r>
              <a:rPr lang="en-US" sz="1600" b="1" dirty="0"/>
              <a:t>, C. </a:t>
            </a:r>
            <a:r>
              <a:rPr lang="en-US" sz="1600" b="1" dirty="0" err="1"/>
              <a:t>Giannini</a:t>
            </a:r>
            <a:r>
              <a:rPr lang="en-US" sz="1600" b="1" dirty="0"/>
              <a:t>, F. </a:t>
            </a:r>
            <a:r>
              <a:rPr lang="en-US" sz="1600" b="1" dirty="0" err="1"/>
              <a:t>Geoffroy</a:t>
            </a:r>
            <a:r>
              <a:rPr lang="en-US" sz="1600" b="1" dirty="0"/>
              <a:t>, L. Nabors and J. </a:t>
            </a:r>
            <a:r>
              <a:rPr lang="en-US" sz="1600" b="1" dirty="0" err="1"/>
              <a:t>Buckner</a:t>
            </a:r>
            <a:r>
              <a:rPr lang="en-US" sz="1600" dirty="0" err="1"/>
              <a:t>North</a:t>
            </a:r>
            <a:r>
              <a:rPr lang="en-US" sz="1600" dirty="0"/>
              <a:t> Central Cancer Treatment Group, Rochester, MN</a:t>
            </a:r>
            <a:r>
              <a:rPr lang="en-US" dirty="0"/>
              <a:t/>
            </a:r>
            <a:br>
              <a:rPr lang="en-US" dirty="0"/>
            </a:br>
            <a:endParaRPr lang="it-IT" dirty="0"/>
          </a:p>
        </p:txBody>
      </p:sp>
    </p:spTree>
    <p:extLst>
      <p:ext uri="{BB962C8B-B14F-4D97-AF65-F5344CB8AC3E}">
        <p14:creationId xmlns:p14="http://schemas.microsoft.com/office/powerpoint/2010/main" val="6502800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3528" y="2332"/>
            <a:ext cx="8589640" cy="1728192"/>
          </a:xfrm>
        </p:spPr>
        <p:txBody>
          <a:bodyPr/>
          <a:lstStyle/>
          <a:p>
            <a:r>
              <a:rPr lang="it-IT" sz="1600" b="1" dirty="0" err="1"/>
              <a:t>Feasibility</a:t>
            </a:r>
            <a:r>
              <a:rPr lang="it-IT" sz="1600" b="1" dirty="0"/>
              <a:t> and </a:t>
            </a:r>
            <a:r>
              <a:rPr lang="it-IT" sz="1600" b="1" dirty="0" err="1"/>
              <a:t>tolerability</a:t>
            </a:r>
            <a:r>
              <a:rPr lang="it-IT" sz="1600" b="1" dirty="0"/>
              <a:t> of the </a:t>
            </a:r>
            <a:r>
              <a:rPr lang="it-IT" sz="1600" b="1" dirty="0" err="1"/>
              <a:t>addition</a:t>
            </a:r>
            <a:r>
              <a:rPr lang="it-IT" sz="1600" b="1" dirty="0"/>
              <a:t> of </a:t>
            </a:r>
            <a:r>
              <a:rPr lang="it-IT" sz="1600" b="1" dirty="0" err="1"/>
              <a:t>erlotinib</a:t>
            </a:r>
            <a:r>
              <a:rPr lang="it-IT" sz="1600" b="1" dirty="0"/>
              <a:t> to 3D </a:t>
            </a:r>
            <a:r>
              <a:rPr lang="it-IT" sz="1600" b="1" dirty="0" err="1"/>
              <a:t>thoracic</a:t>
            </a:r>
            <a:r>
              <a:rPr lang="it-IT" sz="1600" b="1" dirty="0"/>
              <a:t> </a:t>
            </a:r>
            <a:r>
              <a:rPr lang="it-IT" sz="1600" b="1" dirty="0" err="1"/>
              <a:t>radiotherapy</a:t>
            </a:r>
            <a:r>
              <a:rPr lang="it-IT" sz="1600" b="1" dirty="0"/>
              <a:t> (RT) in </a:t>
            </a:r>
            <a:r>
              <a:rPr lang="it-IT" sz="1600" b="1" dirty="0" err="1"/>
              <a:t>patients</a:t>
            </a:r>
            <a:r>
              <a:rPr lang="it-IT" sz="1600" b="1" dirty="0"/>
              <a:t> (p) with </a:t>
            </a:r>
            <a:r>
              <a:rPr lang="it-IT" sz="1600" b="1" dirty="0" err="1"/>
              <a:t>unresectable</a:t>
            </a:r>
            <a:r>
              <a:rPr lang="it-IT" sz="1600" b="1" dirty="0"/>
              <a:t> NSCLC: A </a:t>
            </a:r>
            <a:r>
              <a:rPr lang="it-IT" sz="1600" b="1" dirty="0" err="1"/>
              <a:t>prospective</a:t>
            </a:r>
            <a:r>
              <a:rPr lang="it-IT" sz="1600" b="1" dirty="0"/>
              <a:t> </a:t>
            </a:r>
            <a:r>
              <a:rPr lang="it-IT" sz="1600" b="1" dirty="0" err="1"/>
              <a:t>randomized</a:t>
            </a:r>
            <a:r>
              <a:rPr lang="it-IT" sz="1600" b="1" dirty="0"/>
              <a:t> </a:t>
            </a:r>
            <a:r>
              <a:rPr lang="it-IT" sz="1600" b="1" dirty="0" err="1"/>
              <a:t>phase</a:t>
            </a:r>
            <a:r>
              <a:rPr lang="it-IT" sz="1600" b="1" dirty="0"/>
              <a:t> II </a:t>
            </a:r>
            <a:r>
              <a:rPr lang="it-IT" sz="1600" b="1" dirty="0" err="1"/>
              <a:t>study</a:t>
            </a:r>
            <a:r>
              <a:rPr lang="it-IT" sz="1600" b="1" dirty="0"/>
              <a:t/>
            </a:r>
            <a:br>
              <a:rPr lang="it-IT" sz="1600" b="1" dirty="0"/>
            </a:br>
            <a:r>
              <a:rPr lang="it-IT" sz="1600" b="1" dirty="0"/>
              <a:t>E. Martinez, M. Martinez, N. </a:t>
            </a:r>
            <a:r>
              <a:rPr lang="it-IT" sz="1600" b="1" dirty="0" err="1"/>
              <a:t>Viñolas</a:t>
            </a:r>
            <a:r>
              <a:rPr lang="it-IT" sz="1600" b="1" dirty="0"/>
              <a:t>, F. </a:t>
            </a:r>
            <a:r>
              <a:rPr lang="it-IT" sz="1600" b="1" dirty="0" err="1"/>
              <a:t>Casas</a:t>
            </a:r>
            <a:r>
              <a:rPr lang="it-IT" sz="1600" b="1" dirty="0"/>
              <a:t>, A. de la Torre, F. </a:t>
            </a:r>
            <a:r>
              <a:rPr lang="it-IT" sz="1600" b="1" dirty="0" err="1"/>
              <a:t>Valcarcel</a:t>
            </a:r>
            <a:r>
              <a:rPr lang="it-IT" sz="1600" b="1" dirty="0"/>
              <a:t>, J. </a:t>
            </a:r>
            <a:r>
              <a:rPr lang="it-IT" sz="1600" b="1" dirty="0" err="1"/>
              <a:t>Minguez</a:t>
            </a:r>
            <a:r>
              <a:rPr lang="it-IT" sz="1600" b="1" dirty="0"/>
              <a:t>, A. </a:t>
            </a:r>
            <a:r>
              <a:rPr lang="it-IT" sz="1600" b="1" dirty="0" err="1"/>
              <a:t>Paredes</a:t>
            </a:r>
            <a:r>
              <a:rPr lang="it-IT" sz="1600" b="1" dirty="0"/>
              <a:t>, A. </a:t>
            </a:r>
            <a:r>
              <a:rPr lang="it-IT" sz="1600" b="1" dirty="0" err="1"/>
              <a:t>Perez</a:t>
            </a:r>
            <a:r>
              <a:rPr lang="it-IT" sz="1600" b="1" dirty="0"/>
              <a:t> </a:t>
            </a:r>
            <a:r>
              <a:rPr lang="it-IT" sz="1600" b="1" dirty="0" err="1"/>
              <a:t>Casas</a:t>
            </a:r>
            <a:r>
              <a:rPr lang="it-IT" sz="1600" b="1" dirty="0"/>
              <a:t> and M. </a:t>
            </a:r>
            <a:r>
              <a:rPr lang="it-IT" sz="1600" b="1" dirty="0" err="1" smtClean="0"/>
              <a:t>Dómine</a:t>
            </a:r>
            <a:r>
              <a:rPr lang="it-IT" sz="1600" dirty="0" smtClean="0"/>
              <a:t> </a:t>
            </a:r>
            <a:r>
              <a:rPr lang="it-IT" sz="1600" dirty="0" err="1" smtClean="0"/>
              <a:t>Spain</a:t>
            </a:r>
            <a:r>
              <a:rPr lang="it-IT" sz="1600" dirty="0"/>
              <a:t/>
            </a:r>
            <a:br>
              <a:rPr lang="it-IT" sz="1600" dirty="0"/>
            </a:br>
            <a:endParaRPr lang="it-IT" sz="1600" dirty="0"/>
          </a:p>
        </p:txBody>
      </p:sp>
      <p:sp>
        <p:nvSpPr>
          <p:cNvPr id="3" name="Segnaposto contenuto 2"/>
          <p:cNvSpPr>
            <a:spLocks noGrp="1"/>
          </p:cNvSpPr>
          <p:nvPr>
            <p:ph idx="1"/>
          </p:nvPr>
        </p:nvSpPr>
        <p:spPr>
          <a:xfrm>
            <a:off x="539552" y="1556792"/>
            <a:ext cx="8003232" cy="2391544"/>
          </a:xfrm>
        </p:spPr>
        <p:txBody>
          <a:bodyPr/>
          <a:lstStyle/>
          <a:p>
            <a:r>
              <a:rPr lang="en-US" sz="1400" dirty="0" smtClean="0"/>
              <a:t>P </a:t>
            </a:r>
            <a:r>
              <a:rPr lang="en-US" sz="1400" dirty="0"/>
              <a:t>with </a:t>
            </a:r>
            <a:r>
              <a:rPr lang="en-US" sz="1400" dirty="0" err="1"/>
              <a:t>unresectable</a:t>
            </a:r>
            <a:r>
              <a:rPr lang="en-US" sz="1400" baseline="30000" dirty="0"/>
              <a:t> </a:t>
            </a:r>
            <a:r>
              <a:rPr lang="en-US" sz="1400" dirty="0"/>
              <a:t>stage I-IIIA NSCLC not suitable to receive chemotherapy, ECOG</a:t>
            </a:r>
            <a:r>
              <a:rPr lang="en-US" sz="1400" baseline="30000" dirty="0"/>
              <a:t> </a:t>
            </a:r>
            <a:r>
              <a:rPr lang="en-US" sz="1400" dirty="0"/>
              <a:t> 2, measurable disease by RECIST were enrolled in this open-label,</a:t>
            </a:r>
            <a:r>
              <a:rPr lang="en-US" sz="1400" baseline="30000" dirty="0"/>
              <a:t> </a:t>
            </a:r>
            <a:r>
              <a:rPr lang="en-US" sz="1400" dirty="0"/>
              <a:t>multicenter, prospective, randomized phase II study. P included</a:t>
            </a:r>
            <a:r>
              <a:rPr lang="en-US" sz="1400" baseline="30000" dirty="0"/>
              <a:t> </a:t>
            </a:r>
            <a:r>
              <a:rPr lang="en-US" sz="1400" dirty="0"/>
              <a:t>in arm A received 3D thoracic RT (66 </a:t>
            </a:r>
            <a:r>
              <a:rPr lang="en-US" sz="1400" dirty="0" err="1"/>
              <a:t>Gy</a:t>
            </a:r>
            <a:r>
              <a:rPr lang="en-US" sz="1400" dirty="0"/>
              <a:t> in 33 fractions during</a:t>
            </a:r>
            <a:r>
              <a:rPr lang="en-US" sz="1400" baseline="30000" dirty="0"/>
              <a:t> </a:t>
            </a:r>
            <a:r>
              <a:rPr lang="en-US" sz="1400" dirty="0"/>
              <a:t>6 weeks). P assigned to arm B were treated with 3D thoracic</a:t>
            </a:r>
            <a:r>
              <a:rPr lang="en-US" sz="1400" baseline="30000" dirty="0"/>
              <a:t> </a:t>
            </a:r>
            <a:r>
              <a:rPr lang="en-US" sz="1400" dirty="0"/>
              <a:t>RT (66 </a:t>
            </a:r>
            <a:r>
              <a:rPr lang="en-US" sz="1400" dirty="0" err="1"/>
              <a:t>Gy</a:t>
            </a:r>
            <a:r>
              <a:rPr lang="en-US" sz="1400" dirty="0"/>
              <a:t> in 33 fractions during 6 weeks) and concomitant </a:t>
            </a:r>
            <a:r>
              <a:rPr lang="en-US" sz="1400" dirty="0" err="1"/>
              <a:t>erlotinib</a:t>
            </a:r>
            <a:r>
              <a:rPr lang="en-US" sz="1400" baseline="30000" dirty="0"/>
              <a:t> </a:t>
            </a:r>
            <a:r>
              <a:rPr lang="en-US" sz="1400" dirty="0"/>
              <a:t>150 mg/day </a:t>
            </a:r>
            <a:r>
              <a:rPr lang="en-US" sz="1400" dirty="0" err="1"/>
              <a:t>po</a:t>
            </a:r>
            <a:r>
              <a:rPr lang="en-US" sz="1400" dirty="0"/>
              <a:t> maintained for 6 months. Primary endpoint is the</a:t>
            </a:r>
            <a:r>
              <a:rPr lang="en-US" sz="1400" baseline="30000" dirty="0"/>
              <a:t> </a:t>
            </a:r>
            <a:r>
              <a:rPr lang="en-US" sz="1400" dirty="0"/>
              <a:t>percentage of grade 3–4 toxicities and secondary endpoints</a:t>
            </a:r>
            <a:r>
              <a:rPr lang="en-US" sz="1400" baseline="30000" dirty="0"/>
              <a:t> </a:t>
            </a:r>
            <a:r>
              <a:rPr lang="en-US" sz="1400" dirty="0"/>
              <a:t>are PFS, time to treatment failure, OS and RR. </a:t>
            </a:r>
            <a:r>
              <a:rPr lang="en-US" sz="1400" b="1" dirty="0"/>
              <a:t>Results:</a:t>
            </a:r>
            <a:r>
              <a:rPr lang="en-US" sz="1400" dirty="0"/>
              <a:t> A total</a:t>
            </a:r>
            <a:r>
              <a:rPr lang="en-US" sz="1400" baseline="30000" dirty="0"/>
              <a:t> </a:t>
            </a:r>
            <a:r>
              <a:rPr lang="en-US" sz="1400" dirty="0"/>
              <a:t>of 30 p have been randomized from March 06 to December 07. Data</a:t>
            </a:r>
            <a:r>
              <a:rPr lang="en-US" sz="1400" baseline="30000" dirty="0"/>
              <a:t> </a:t>
            </a:r>
            <a:r>
              <a:rPr lang="en-US" sz="1400" dirty="0"/>
              <a:t>from 23 p have been included in this analysis (10 Arm A, 13</a:t>
            </a:r>
            <a:r>
              <a:rPr lang="en-US" sz="1400" baseline="30000" dirty="0"/>
              <a:t> </a:t>
            </a:r>
            <a:r>
              <a:rPr lang="en-US" sz="1400" dirty="0"/>
              <a:t>Arm B). Baseline characteristics were similar in both </a:t>
            </a:r>
            <a:r>
              <a:rPr lang="en-US" sz="1400" dirty="0" err="1"/>
              <a:t>arms.Esophagitis</a:t>
            </a:r>
            <a:r>
              <a:rPr lang="en-US" sz="1400" dirty="0"/>
              <a:t> was observed in 4 p (40%) in arm A and 3 p (23%)</a:t>
            </a:r>
            <a:r>
              <a:rPr lang="en-US" sz="1400" baseline="30000" dirty="0"/>
              <a:t> </a:t>
            </a:r>
            <a:r>
              <a:rPr lang="en-US" sz="1400" dirty="0"/>
              <a:t>in arm B, (no grade 3–4). </a:t>
            </a:r>
            <a:r>
              <a:rPr lang="en-US" sz="1400" dirty="0" err="1"/>
              <a:t>Radiodermitis</a:t>
            </a:r>
            <a:r>
              <a:rPr lang="en-US" sz="1400" dirty="0"/>
              <a:t> occurred in 5</a:t>
            </a:r>
            <a:r>
              <a:rPr lang="en-US" sz="1400" baseline="30000" dirty="0"/>
              <a:t> </a:t>
            </a:r>
            <a:r>
              <a:rPr lang="en-US" sz="1400" dirty="0"/>
              <a:t>p (50%) in arm A (no grade 3–4 observed) and in 1 p (8%)</a:t>
            </a:r>
            <a:r>
              <a:rPr lang="en-US" sz="1400" baseline="30000" dirty="0"/>
              <a:t> </a:t>
            </a:r>
            <a:r>
              <a:rPr lang="en-US" sz="1400" dirty="0"/>
              <a:t>in arm B, being grade 3. Pneumonitis occurred in 2 p (20%) in</a:t>
            </a:r>
            <a:r>
              <a:rPr lang="en-US" sz="1400" baseline="30000" dirty="0"/>
              <a:t> </a:t>
            </a:r>
            <a:r>
              <a:rPr lang="en-US" sz="1400" dirty="0"/>
              <a:t>arm A (10% grade 3) and 1 p (8%) in arm B (no grade 3–4</a:t>
            </a:r>
            <a:r>
              <a:rPr lang="en-US" sz="1400" baseline="30000" dirty="0"/>
              <a:t> </a:t>
            </a:r>
            <a:r>
              <a:rPr lang="en-US" sz="1400" dirty="0"/>
              <a:t>observed). Main toxicities related to </a:t>
            </a:r>
            <a:r>
              <a:rPr lang="en-US" sz="1400" dirty="0" err="1"/>
              <a:t>erlotinib</a:t>
            </a:r>
            <a:r>
              <a:rPr lang="en-US" sz="1400" dirty="0"/>
              <a:t> were skin rash</a:t>
            </a:r>
            <a:r>
              <a:rPr lang="en-US" sz="1400" baseline="30000" dirty="0"/>
              <a:t> </a:t>
            </a:r>
            <a:r>
              <a:rPr lang="en-US" sz="1400" dirty="0"/>
              <a:t>(61.5%) and diarrhea (23%) being all cases mild to moderate.</a:t>
            </a:r>
            <a:r>
              <a:rPr lang="en-US" sz="1400" baseline="30000" dirty="0"/>
              <a:t> </a:t>
            </a:r>
            <a:r>
              <a:rPr lang="en-US" sz="1400" dirty="0"/>
              <a:t>15 p were evaluable for tumor response. Response rate in arm</a:t>
            </a:r>
            <a:r>
              <a:rPr lang="en-US" sz="1400" baseline="30000" dirty="0"/>
              <a:t> </a:t>
            </a:r>
            <a:r>
              <a:rPr lang="en-US" sz="1400" dirty="0"/>
              <a:t>A was 55.5% and 83.3% in arm B. Disease progression is documented</a:t>
            </a:r>
            <a:r>
              <a:rPr lang="en-US" sz="1400" baseline="30000" dirty="0"/>
              <a:t> </a:t>
            </a:r>
            <a:r>
              <a:rPr lang="en-US" sz="1400" dirty="0"/>
              <a:t>in 22.2% of p in arm A and 16.7% of p in arm B. </a:t>
            </a:r>
            <a:endParaRPr lang="en-US" sz="1400" dirty="0" smtClean="0"/>
          </a:p>
          <a:p>
            <a:r>
              <a:rPr lang="en-US" sz="1400" b="1" dirty="0" smtClean="0"/>
              <a:t>Conclusions</a:t>
            </a:r>
            <a:r>
              <a:rPr lang="en-US" sz="1400" b="1" dirty="0"/>
              <a:t>:</a:t>
            </a:r>
            <a:r>
              <a:rPr lang="en-US" sz="1400" baseline="30000" dirty="0"/>
              <a:t> </a:t>
            </a:r>
            <a:r>
              <a:rPr lang="en-US" sz="1400" b="1" dirty="0"/>
              <a:t>Combination of </a:t>
            </a:r>
            <a:r>
              <a:rPr lang="en-US" sz="1400" b="1" dirty="0" err="1"/>
              <a:t>erlotinib</a:t>
            </a:r>
            <a:r>
              <a:rPr lang="en-US" sz="1400" b="1" dirty="0"/>
              <a:t> and RT seems to be an active treatment</a:t>
            </a:r>
            <a:r>
              <a:rPr lang="en-US" sz="1400" b="1" baseline="30000" dirty="0"/>
              <a:t> </a:t>
            </a:r>
            <a:r>
              <a:rPr lang="en-US" sz="1400" b="1" dirty="0"/>
              <a:t>for this p population. The addition of </a:t>
            </a:r>
            <a:r>
              <a:rPr lang="en-US" sz="1400" b="1" dirty="0" err="1"/>
              <a:t>erlotinib</a:t>
            </a:r>
            <a:r>
              <a:rPr lang="en-US" sz="1400" b="1" dirty="0"/>
              <a:t> does not appear</a:t>
            </a:r>
            <a:r>
              <a:rPr lang="en-US" sz="1400" b="1" baseline="30000" dirty="0"/>
              <a:t> </a:t>
            </a:r>
            <a:r>
              <a:rPr lang="en-US" sz="1400" b="1" dirty="0"/>
              <a:t>to increase in-field toxicities, being a feasible and well tolerated</a:t>
            </a:r>
            <a:r>
              <a:rPr lang="en-US" sz="1400" b="1" baseline="30000" dirty="0"/>
              <a:t> </a:t>
            </a:r>
            <a:r>
              <a:rPr lang="en-US" sz="1400" b="1" dirty="0"/>
              <a:t>option for p with </a:t>
            </a:r>
            <a:r>
              <a:rPr lang="en-US" sz="1400" b="1" dirty="0" err="1"/>
              <a:t>unresectable</a:t>
            </a:r>
            <a:r>
              <a:rPr lang="en-US" sz="1400" b="1" dirty="0"/>
              <a:t> stage I-IIIA NSCLC. Data on survival</a:t>
            </a:r>
            <a:r>
              <a:rPr lang="en-US" sz="1400" b="1" baseline="30000" dirty="0"/>
              <a:t> </a:t>
            </a:r>
            <a:r>
              <a:rPr lang="en-US" sz="1400" b="1" dirty="0"/>
              <a:t>will be presented</a:t>
            </a:r>
            <a:endParaRPr lang="it-IT" sz="1400" b="1" dirty="0"/>
          </a:p>
        </p:txBody>
      </p:sp>
    </p:spTree>
    <p:extLst>
      <p:ext uri="{BB962C8B-B14F-4D97-AF65-F5344CB8AC3E}">
        <p14:creationId xmlns:p14="http://schemas.microsoft.com/office/powerpoint/2010/main" val="35639862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16632"/>
            <a:ext cx="8229600" cy="1143000"/>
          </a:xfrm>
        </p:spPr>
        <p:txBody>
          <a:bodyPr/>
          <a:lstStyle/>
          <a:p>
            <a:r>
              <a:rPr lang="en-US" sz="1600" b="1" dirty="0"/>
              <a:t>Adjuvant radiotherapy (RT) and </a:t>
            </a:r>
            <a:r>
              <a:rPr lang="en-US" sz="1600" b="1" dirty="0" err="1"/>
              <a:t>trastuzumab</a:t>
            </a:r>
            <a:r>
              <a:rPr lang="en-US" sz="1600" b="1" dirty="0"/>
              <a:t> in stage I-IIA breast cancer: Toxicity data from North Central Cancer Treatment Group Phase III trial N9</a:t>
            </a:r>
            <a:br>
              <a:rPr lang="en-US" sz="1600" b="1" dirty="0"/>
            </a:br>
            <a:r>
              <a:rPr lang="it-IT" sz="1600" i="1" dirty="0" smtClean="0"/>
              <a:t>Journal </a:t>
            </a:r>
            <a:r>
              <a:rPr lang="it-IT" sz="1600" i="1" dirty="0"/>
              <a:t>of </a:t>
            </a:r>
            <a:r>
              <a:rPr lang="it-IT" sz="1600" i="1" dirty="0" err="1"/>
              <a:t>Clinical</a:t>
            </a:r>
            <a:r>
              <a:rPr lang="it-IT" sz="1600" i="1" dirty="0"/>
              <a:t> </a:t>
            </a:r>
            <a:r>
              <a:rPr lang="it-IT" sz="1600" i="1" dirty="0" err="1"/>
              <a:t>Oncology</a:t>
            </a:r>
            <a:r>
              <a:rPr lang="it-IT" sz="1600" dirty="0"/>
              <a:t>, 2006 </a:t>
            </a:r>
            <a:r>
              <a:rPr lang="it-IT" sz="1600" dirty="0" smtClean="0"/>
              <a:t>ASCO </a:t>
            </a:r>
            <a:r>
              <a:rPr lang="it-IT" sz="1600" dirty="0" err="1"/>
              <a:t>Vol</a:t>
            </a:r>
            <a:r>
              <a:rPr lang="it-IT" sz="1600" dirty="0"/>
              <a:t> 24, No. 18S (</a:t>
            </a:r>
            <a:r>
              <a:rPr lang="it-IT" sz="1600" dirty="0" err="1"/>
              <a:t>June</a:t>
            </a:r>
            <a:r>
              <a:rPr lang="it-IT" sz="1600" dirty="0"/>
              <a:t> 20 </a:t>
            </a:r>
            <a:r>
              <a:rPr lang="it-IT" sz="1600" dirty="0" err="1"/>
              <a:t>Supplement</a:t>
            </a:r>
            <a:r>
              <a:rPr lang="it-IT" sz="1600" dirty="0"/>
              <a:t>), </a:t>
            </a:r>
            <a:r>
              <a:rPr lang="it-IT" sz="1600" dirty="0" smtClean="0"/>
              <a:t>2006</a:t>
            </a:r>
            <a:r>
              <a:rPr lang="it-IT" sz="1600" b="1" dirty="0"/>
              <a:t/>
            </a:r>
            <a:br>
              <a:rPr lang="it-IT" sz="1600" b="1" dirty="0"/>
            </a:br>
            <a:r>
              <a:rPr lang="it-IT" sz="1600" dirty="0"/>
              <a:t>M. Y. </a:t>
            </a:r>
            <a:r>
              <a:rPr lang="it-IT" sz="1600" dirty="0" err="1"/>
              <a:t>Halyard</a:t>
            </a:r>
            <a:r>
              <a:rPr lang="it-IT" sz="1600" dirty="0"/>
              <a:t>, T. M. </a:t>
            </a:r>
            <a:r>
              <a:rPr lang="it-IT" sz="1600" dirty="0" err="1"/>
              <a:t>Pisansky</a:t>
            </a:r>
            <a:r>
              <a:rPr lang="it-IT" sz="1600" dirty="0"/>
              <a:t>, L. J. </a:t>
            </a:r>
            <a:r>
              <a:rPr lang="it-IT" sz="1600" dirty="0" err="1"/>
              <a:t>Solin</a:t>
            </a:r>
            <a:r>
              <a:rPr lang="it-IT" sz="1600" dirty="0"/>
              <a:t>, L. B. </a:t>
            </a:r>
            <a:r>
              <a:rPr lang="it-IT" sz="1600" dirty="0" err="1"/>
              <a:t>Marks</a:t>
            </a:r>
            <a:r>
              <a:rPr lang="it-IT" sz="1600" dirty="0"/>
              <a:t>, L. J. Pierce, A. </a:t>
            </a:r>
            <a:r>
              <a:rPr lang="it-IT" sz="1600" dirty="0" err="1"/>
              <a:t>Dueck</a:t>
            </a:r>
            <a:r>
              <a:rPr lang="it-IT" sz="1600" dirty="0"/>
              <a:t>, E. A. </a:t>
            </a:r>
            <a:r>
              <a:rPr lang="it-IT" sz="1600" dirty="0" err="1"/>
              <a:t>Perez</a:t>
            </a:r>
            <a:endParaRPr lang="it-IT" sz="1600" dirty="0"/>
          </a:p>
        </p:txBody>
      </p:sp>
      <p:sp>
        <p:nvSpPr>
          <p:cNvPr id="3" name="Segnaposto contenuto 2"/>
          <p:cNvSpPr>
            <a:spLocks noGrp="1"/>
          </p:cNvSpPr>
          <p:nvPr>
            <p:ph idx="1"/>
          </p:nvPr>
        </p:nvSpPr>
        <p:spPr>
          <a:xfrm>
            <a:off x="467544" y="1340768"/>
            <a:ext cx="8352928" cy="5256584"/>
          </a:xfrm>
        </p:spPr>
        <p:txBody>
          <a:bodyPr/>
          <a:lstStyle/>
          <a:p>
            <a:r>
              <a:rPr lang="en-US" sz="1400" b="1" dirty="0" smtClean="0"/>
              <a:t>Methods</a:t>
            </a:r>
            <a:r>
              <a:rPr lang="en-US" sz="1400" b="1" dirty="0"/>
              <a:t>: </a:t>
            </a:r>
            <a:r>
              <a:rPr lang="en-US" sz="1400" dirty="0"/>
              <a:t>N9831 randomized 3505 women with pT1-3N1-2M0, pT2-3N0M0, or pT1cN0M0 (ER/PR negative) HER2+ BC to doxorubicin (A) and cyclophosphamide (C) followed by weekly paclitaxel (T), AC→T→H, or AC→TH→H. Post-lumpectomy breast ± nodal RT was recommended, as was post-mastectomy chest wall + nodal RT (&gt;3 nodes +); internal mammary RT was prohibited. RT started within 5 weeks of completion of T and allowed concurrently with H. 2324 eligible patients were enrolled on study prior to April 25, 2004: 1460 patients receiving RT are available for analysis of RT-associated AEs. Also, 1286 patients on +H arms who completed T (908 +RT and 378 -RT) are available for analysis of clinical cardiac events (CE). Rates of RT-associated AEs were compared across treatment arms, and rates of CE were compared for +RT </a:t>
            </a:r>
            <a:r>
              <a:rPr lang="en-US" sz="1400" dirty="0" err="1"/>
              <a:t>vs</a:t>
            </a:r>
            <a:r>
              <a:rPr lang="en-US" sz="1400" dirty="0"/>
              <a:t> -RT patients within +H arms. All reported p-values are for chi-squared statistics. </a:t>
            </a:r>
            <a:r>
              <a:rPr lang="en-US" sz="1400" b="1" dirty="0"/>
              <a:t>Results: </a:t>
            </a:r>
            <a:r>
              <a:rPr lang="en-US" sz="1400" dirty="0"/>
              <a:t>With a median follow-up of 1.5 years, significant differences among arms in RT-associated AEs were not identified. No significant differences across arms in +RT patients existed in the incidence of skin reaction (</a:t>
            </a:r>
            <a:r>
              <a:rPr lang="en-US" sz="1400" i="1" dirty="0"/>
              <a:t>p</a:t>
            </a:r>
            <a:r>
              <a:rPr lang="en-US" sz="1400" dirty="0"/>
              <a:t>=0.78), pneumonitis (</a:t>
            </a:r>
            <a:r>
              <a:rPr lang="en-US" sz="1400" i="1" dirty="0"/>
              <a:t>p</a:t>
            </a:r>
            <a:r>
              <a:rPr lang="en-US" sz="1400" dirty="0"/>
              <a:t>=0.78), dyspnea (</a:t>
            </a:r>
            <a:r>
              <a:rPr lang="en-US" sz="1400" i="1" dirty="0"/>
              <a:t>p</a:t>
            </a:r>
            <a:r>
              <a:rPr lang="en-US" sz="1400" dirty="0"/>
              <a:t>=0.87), cough (</a:t>
            </a:r>
            <a:r>
              <a:rPr lang="en-US" sz="1400" i="1" dirty="0"/>
              <a:t>p</a:t>
            </a:r>
            <a:r>
              <a:rPr lang="en-US" sz="1400" dirty="0"/>
              <a:t>=0.54), esophageal dysphagia (</a:t>
            </a:r>
            <a:r>
              <a:rPr lang="en-US" sz="1400" i="1" dirty="0"/>
              <a:t>p</a:t>
            </a:r>
            <a:r>
              <a:rPr lang="en-US" sz="1400" dirty="0"/>
              <a:t>=0.26), or neutropenia (</a:t>
            </a:r>
            <a:r>
              <a:rPr lang="en-US" sz="1400" i="1" dirty="0"/>
              <a:t>p</a:t>
            </a:r>
            <a:r>
              <a:rPr lang="en-US" sz="1400" dirty="0"/>
              <a:t>=0.16). There was a significant difference in +RT patients in the incidence of leukopenia (</a:t>
            </a:r>
            <a:r>
              <a:rPr lang="en-US" sz="1400" i="1" dirty="0"/>
              <a:t>p</a:t>
            </a:r>
            <a:r>
              <a:rPr lang="en-US" sz="1400" dirty="0"/>
              <a:t>=0.02) with higher incidence rates in the arms receiving H. RT did not increase the frequency of CE. In the AC→T→H arm, the incidence of CE was 2.2% in +RT patients versus 2.9% in -RT patients. In the AC→TH→H arm, the incidence of CE was 1.5% in +RT patients versus 6.3% in -RT patients. No difference in CE was seen between left- and right-sided RT fields in +RT patients in either +H arm. </a:t>
            </a:r>
            <a:endParaRPr lang="en-US" sz="1400" dirty="0" smtClean="0"/>
          </a:p>
          <a:p>
            <a:r>
              <a:rPr lang="en-US" sz="1400" b="1" dirty="0" smtClean="0"/>
              <a:t>Conclusion</a:t>
            </a:r>
            <a:r>
              <a:rPr lang="en-US" sz="1400" b="1" dirty="0"/>
              <a:t>: Concurrent administration of adjuvant RT with H in early stage breast cancer patients is not associated with an increased incidence of acute RT AEs. Further follow-up is required to assess late AEs.</a:t>
            </a:r>
            <a:endParaRPr lang="it-IT" sz="1400" b="1" dirty="0"/>
          </a:p>
        </p:txBody>
      </p:sp>
    </p:spTree>
    <p:extLst>
      <p:ext uri="{BB962C8B-B14F-4D97-AF65-F5344CB8AC3E}">
        <p14:creationId xmlns:p14="http://schemas.microsoft.com/office/powerpoint/2010/main" val="33478095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052736"/>
            <a:ext cx="8229600" cy="1143000"/>
          </a:xfrm>
        </p:spPr>
        <p:txBody>
          <a:bodyPr/>
          <a:lstStyle/>
          <a:p>
            <a:r>
              <a:rPr lang="it-IT" sz="1800" dirty="0"/>
              <a:t>J </a:t>
            </a:r>
            <a:r>
              <a:rPr lang="it-IT" sz="1800" dirty="0" err="1"/>
              <a:t>Otolaryngol</a:t>
            </a:r>
            <a:r>
              <a:rPr lang="it-IT" sz="1800" dirty="0"/>
              <a:t> Head </a:t>
            </a:r>
            <a:r>
              <a:rPr lang="it-IT" sz="1800" dirty="0" err="1"/>
              <a:t>Neck</a:t>
            </a:r>
            <a:r>
              <a:rPr lang="it-IT" sz="1800" dirty="0"/>
              <a:t> </a:t>
            </a:r>
            <a:r>
              <a:rPr lang="it-IT" sz="1800" dirty="0" err="1"/>
              <a:t>Surg</a:t>
            </a:r>
            <a:r>
              <a:rPr lang="it-IT" sz="1800" dirty="0"/>
              <a:t>. 2010 Jun;39(3):269-76.</a:t>
            </a:r>
            <a:br>
              <a:rPr lang="it-IT" sz="1800" dirty="0"/>
            </a:br>
            <a:r>
              <a:rPr lang="it-IT" sz="1800" b="1" dirty="0" err="1"/>
              <a:t>Phase</a:t>
            </a:r>
            <a:r>
              <a:rPr lang="it-IT" sz="1800" b="1" dirty="0"/>
              <a:t> II </a:t>
            </a:r>
            <a:r>
              <a:rPr lang="it-IT" sz="1800" b="1" dirty="0" err="1"/>
              <a:t>prospective</a:t>
            </a:r>
            <a:r>
              <a:rPr lang="it-IT" sz="1800" b="1" dirty="0"/>
              <a:t> trial of </a:t>
            </a:r>
            <a:r>
              <a:rPr lang="it-IT" sz="1800" b="1" dirty="0" err="1"/>
              <a:t>gefitinib</a:t>
            </a:r>
            <a:r>
              <a:rPr lang="it-IT" sz="1800" b="1" dirty="0"/>
              <a:t> </a:t>
            </a:r>
            <a:r>
              <a:rPr lang="it-IT" sz="1800" b="1" dirty="0" err="1"/>
              <a:t>given</a:t>
            </a:r>
            <a:r>
              <a:rPr lang="it-IT" sz="1800" b="1" dirty="0"/>
              <a:t> </a:t>
            </a:r>
            <a:r>
              <a:rPr lang="it-IT" sz="1800" b="1" dirty="0" err="1"/>
              <a:t>concurrently</a:t>
            </a:r>
            <a:r>
              <a:rPr lang="it-IT" sz="1800" b="1" dirty="0"/>
              <a:t> with </a:t>
            </a:r>
            <a:r>
              <a:rPr lang="it-IT" sz="1800" b="1" dirty="0" err="1"/>
              <a:t>cisplatin</a:t>
            </a:r>
            <a:r>
              <a:rPr lang="it-IT" sz="1800" b="1" dirty="0"/>
              <a:t> and </a:t>
            </a:r>
            <a:r>
              <a:rPr lang="it-IT" sz="1800" b="1" dirty="0" err="1"/>
              <a:t>radiotherapy</a:t>
            </a:r>
            <a:r>
              <a:rPr lang="it-IT" sz="1800" b="1" dirty="0"/>
              <a:t> in </a:t>
            </a:r>
            <a:r>
              <a:rPr lang="it-IT" sz="1800" b="1" dirty="0" err="1"/>
              <a:t>patients</a:t>
            </a:r>
            <a:r>
              <a:rPr lang="it-IT" sz="1800" b="1" dirty="0"/>
              <a:t> with </a:t>
            </a:r>
            <a:r>
              <a:rPr lang="it-IT" sz="1800" b="1" dirty="0" err="1"/>
              <a:t>locally</a:t>
            </a:r>
            <a:r>
              <a:rPr lang="it-IT" sz="1800" b="1" dirty="0"/>
              <a:t> </a:t>
            </a:r>
            <a:r>
              <a:rPr lang="it-IT" sz="1800" b="1" dirty="0" err="1"/>
              <a:t>advanced</a:t>
            </a:r>
            <a:r>
              <a:rPr lang="it-IT" sz="1800" b="1" dirty="0"/>
              <a:t> head and </a:t>
            </a:r>
            <a:r>
              <a:rPr lang="it-IT" sz="1800" b="1" dirty="0" err="1"/>
              <a:t>neck</a:t>
            </a:r>
            <a:r>
              <a:rPr lang="it-IT" sz="1800" b="1" dirty="0"/>
              <a:t> </a:t>
            </a:r>
            <a:r>
              <a:rPr lang="it-IT" sz="1800" b="1" dirty="0" err="1"/>
              <a:t>cancer</a:t>
            </a:r>
            <a:r>
              <a:rPr lang="it-IT" sz="1800" b="1" dirty="0"/>
              <a:t>.</a:t>
            </a:r>
            <a:br>
              <a:rPr lang="it-IT" sz="1800" b="1" dirty="0"/>
            </a:br>
            <a:r>
              <a:rPr lang="it-IT" sz="1800" dirty="0" err="1"/>
              <a:t>Saarilahti</a:t>
            </a:r>
            <a:r>
              <a:rPr lang="it-IT" sz="1800" dirty="0"/>
              <a:t> K, Bono P, </a:t>
            </a:r>
            <a:r>
              <a:rPr lang="it-IT" sz="1800" dirty="0" err="1"/>
              <a:t>Kajanti</a:t>
            </a:r>
            <a:r>
              <a:rPr lang="it-IT" sz="1800" dirty="0"/>
              <a:t> M, </a:t>
            </a:r>
            <a:r>
              <a:rPr lang="it-IT" sz="1800" dirty="0" err="1"/>
              <a:t>Bäck</a:t>
            </a:r>
            <a:r>
              <a:rPr lang="it-IT" sz="1800" dirty="0"/>
              <a:t> L, </a:t>
            </a:r>
            <a:r>
              <a:rPr lang="it-IT" sz="1800" dirty="0" err="1"/>
              <a:t>Leivo</a:t>
            </a:r>
            <a:r>
              <a:rPr lang="it-IT" sz="1800" dirty="0"/>
              <a:t> I, </a:t>
            </a:r>
            <a:r>
              <a:rPr lang="it-IT" sz="1800" dirty="0" err="1"/>
              <a:t>Joensuu</a:t>
            </a:r>
            <a:r>
              <a:rPr lang="it-IT" sz="1800" dirty="0"/>
              <a:t> T, Isola J, </a:t>
            </a:r>
            <a:r>
              <a:rPr lang="it-IT" sz="1800" dirty="0" err="1"/>
              <a:t>Mäkitie</a:t>
            </a:r>
            <a:r>
              <a:rPr lang="it-IT" sz="1800" dirty="0"/>
              <a:t> AA.</a:t>
            </a:r>
            <a:br>
              <a:rPr lang="it-IT" sz="1800" dirty="0"/>
            </a:br>
            <a:r>
              <a:rPr lang="it-IT" sz="1800" dirty="0" err="1"/>
              <a:t>Department</a:t>
            </a:r>
            <a:r>
              <a:rPr lang="it-IT" sz="1800" dirty="0"/>
              <a:t> of </a:t>
            </a:r>
            <a:r>
              <a:rPr lang="it-IT" sz="1800" dirty="0" err="1"/>
              <a:t>Oncology</a:t>
            </a:r>
            <a:r>
              <a:rPr lang="it-IT" sz="1800" dirty="0"/>
              <a:t>, Helsinki </a:t>
            </a:r>
            <a:r>
              <a:rPr lang="it-IT" sz="1800" dirty="0" err="1"/>
              <a:t>University</a:t>
            </a:r>
            <a:r>
              <a:rPr lang="it-IT" sz="1800" dirty="0"/>
              <a:t> Central Hospital, Helsinki, </a:t>
            </a:r>
            <a:r>
              <a:rPr lang="it-IT" sz="1800" dirty="0" err="1"/>
              <a:t>Finland</a:t>
            </a:r>
            <a:r>
              <a:rPr lang="it-IT" dirty="0"/>
              <a:t/>
            </a:r>
            <a:br>
              <a:rPr lang="it-IT" dirty="0"/>
            </a:br>
            <a:endParaRPr lang="it-IT" dirty="0"/>
          </a:p>
        </p:txBody>
      </p:sp>
      <p:sp>
        <p:nvSpPr>
          <p:cNvPr id="3" name="Segnaposto contenuto 2"/>
          <p:cNvSpPr>
            <a:spLocks noGrp="1"/>
          </p:cNvSpPr>
          <p:nvPr>
            <p:ph idx="1"/>
          </p:nvPr>
        </p:nvSpPr>
        <p:spPr>
          <a:xfrm>
            <a:off x="467544" y="1628800"/>
            <a:ext cx="8352928" cy="5040560"/>
          </a:xfrm>
        </p:spPr>
        <p:txBody>
          <a:bodyPr/>
          <a:lstStyle/>
          <a:p>
            <a:r>
              <a:rPr lang="en-US" sz="1600" b="1" dirty="0"/>
              <a:t>OBJECTIVE: </a:t>
            </a:r>
            <a:r>
              <a:rPr lang="en-US" sz="1600" dirty="0"/>
              <a:t>To examine a series of head and neck squamous cell cancer (HNSCC) patients treated with combined </a:t>
            </a:r>
            <a:r>
              <a:rPr lang="en-US" sz="1600" dirty="0" err="1"/>
              <a:t>gefitinib</a:t>
            </a:r>
            <a:r>
              <a:rPr lang="en-US" sz="1600" dirty="0"/>
              <a:t> and </a:t>
            </a:r>
            <a:r>
              <a:rPr lang="en-US" sz="1600" dirty="0" err="1"/>
              <a:t>chemoradiotherapy</a:t>
            </a:r>
            <a:r>
              <a:rPr lang="en-US" sz="1600" dirty="0"/>
              <a:t> (CRT) regarding treatment efficacy and tolerability and correlation with epidermal growth factor receptor (EGFR) factors.</a:t>
            </a:r>
          </a:p>
          <a:p>
            <a:r>
              <a:rPr lang="en-US" sz="1600" b="1" dirty="0"/>
              <a:t>PATIENTS AND METHODS: </a:t>
            </a:r>
            <a:r>
              <a:rPr lang="en-US" sz="1600" dirty="0"/>
              <a:t>Fifteen patients with locally advanced HNSCC were included in the study. The patients were scheduled to take </a:t>
            </a:r>
            <a:r>
              <a:rPr lang="en-US" sz="1600" dirty="0" err="1"/>
              <a:t>gefitinib</a:t>
            </a:r>
            <a:r>
              <a:rPr lang="en-US" sz="1600" dirty="0"/>
              <a:t> 250 mg in combination with concurrent radiotherapy (RT) +/- concomitant </a:t>
            </a:r>
            <a:r>
              <a:rPr lang="en-US" sz="1600" dirty="0" err="1"/>
              <a:t>cisplatin</a:t>
            </a:r>
            <a:r>
              <a:rPr lang="en-US" sz="1600" dirty="0"/>
              <a:t>. EGFR expression, activation and amplification; serum vascular endothelial growth factor (S-VEGF); and </a:t>
            </a:r>
            <a:r>
              <a:rPr lang="en-US" sz="1600" dirty="0" err="1"/>
              <a:t>microvessel</a:t>
            </a:r>
            <a:r>
              <a:rPr lang="en-US" sz="1600" dirty="0"/>
              <a:t> density were determined.</a:t>
            </a:r>
          </a:p>
          <a:p>
            <a:r>
              <a:rPr lang="en-US" sz="1600" b="1" dirty="0"/>
              <a:t>RESULTS: </a:t>
            </a:r>
            <a:r>
              <a:rPr lang="en-US" sz="1600" dirty="0" err="1"/>
              <a:t>Locoregional</a:t>
            </a:r>
            <a:r>
              <a:rPr lang="en-US" sz="1600" dirty="0"/>
              <a:t> </a:t>
            </a:r>
            <a:r>
              <a:rPr lang="en-US" sz="1600" dirty="0" err="1"/>
              <a:t>tumour</a:t>
            </a:r>
            <a:r>
              <a:rPr lang="en-US" sz="1600" dirty="0"/>
              <a:t> control at 3 months was achieved in 79% of the patients. The treatment was reasonably well tolerated. A tendency toward a correlation between complete </a:t>
            </a:r>
            <a:r>
              <a:rPr lang="en-US" sz="1600" dirty="0" err="1"/>
              <a:t>tumour</a:t>
            </a:r>
            <a:r>
              <a:rPr lang="en-US" sz="1600" dirty="0"/>
              <a:t> response and EGFR amplification was observed (p = .057). Patients with activated EGFR did not have significantly more complete responses than patients with no EGFR activation (p = .10). The baseline S-VEGF levels seemed to be higher in patients with HNSCC than in 40 healthy controls (p = .076).</a:t>
            </a:r>
          </a:p>
          <a:p>
            <a:r>
              <a:rPr lang="en-US" sz="1600" b="1" dirty="0"/>
              <a:t>CONCLUSION: The combination of </a:t>
            </a:r>
            <a:r>
              <a:rPr lang="en-US" sz="1600" b="1" dirty="0" err="1"/>
              <a:t>gefitinib</a:t>
            </a:r>
            <a:r>
              <a:rPr lang="en-US" sz="1600" b="1" dirty="0"/>
              <a:t> and RT with concurrent </a:t>
            </a:r>
            <a:r>
              <a:rPr lang="en-US" sz="1600" b="1" dirty="0" err="1"/>
              <a:t>cisplatin</a:t>
            </a:r>
            <a:r>
              <a:rPr lang="en-US" sz="1600" b="1" dirty="0"/>
              <a:t> was feasible. EGFR amplification status may correlate with the treatment response in HNSCC patients treated by </a:t>
            </a:r>
            <a:r>
              <a:rPr lang="en-US" sz="1600" b="1" dirty="0" err="1"/>
              <a:t>gefitinib</a:t>
            </a:r>
            <a:r>
              <a:rPr lang="en-US" sz="1600" b="1" dirty="0"/>
              <a:t> and CRT. S-VEGF level does not seem to correlate with treatment outcome</a:t>
            </a:r>
          </a:p>
          <a:p>
            <a:endParaRPr lang="it-IT" dirty="0"/>
          </a:p>
        </p:txBody>
      </p:sp>
    </p:spTree>
    <p:extLst>
      <p:ext uri="{BB962C8B-B14F-4D97-AF65-F5344CB8AC3E}">
        <p14:creationId xmlns:p14="http://schemas.microsoft.com/office/powerpoint/2010/main" val="2376703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196752"/>
            <a:ext cx="8229600" cy="1143000"/>
          </a:xfrm>
        </p:spPr>
        <p:txBody>
          <a:bodyPr/>
          <a:lstStyle/>
          <a:p>
            <a:r>
              <a:rPr lang="it-IT" sz="1600" dirty="0" err="1"/>
              <a:t>Int</a:t>
            </a:r>
            <a:r>
              <a:rPr lang="it-IT" sz="1600" dirty="0"/>
              <a:t> J </a:t>
            </a:r>
            <a:r>
              <a:rPr lang="it-IT" sz="1600" dirty="0" err="1"/>
              <a:t>Radiat</a:t>
            </a:r>
            <a:r>
              <a:rPr lang="it-IT" sz="1600" dirty="0"/>
              <a:t> </a:t>
            </a:r>
            <a:r>
              <a:rPr lang="it-IT" sz="1600" dirty="0" err="1"/>
              <a:t>Oncol</a:t>
            </a:r>
            <a:r>
              <a:rPr lang="it-IT" sz="1600" dirty="0"/>
              <a:t> </a:t>
            </a:r>
            <a:r>
              <a:rPr lang="it-IT" sz="1600" dirty="0" err="1"/>
              <a:t>Biol</a:t>
            </a:r>
            <a:r>
              <a:rPr lang="it-IT" sz="1600" dirty="0"/>
              <a:t> </a:t>
            </a:r>
            <a:r>
              <a:rPr lang="it-IT" sz="1600" dirty="0" err="1"/>
              <a:t>Phys</a:t>
            </a:r>
            <a:r>
              <a:rPr lang="it-IT" sz="1600" dirty="0"/>
              <a:t>. 2010 </a:t>
            </a:r>
            <a:r>
              <a:rPr lang="it-IT" sz="1600" dirty="0" err="1"/>
              <a:t>Jun</a:t>
            </a:r>
            <a:r>
              <a:rPr lang="it-IT" sz="1600" dirty="0"/>
              <a:t> 18</a:t>
            </a:r>
            <a:r>
              <a:rPr lang="it-IT" sz="1600" dirty="0" smtClean="0"/>
              <a:t>.</a:t>
            </a:r>
            <a:r>
              <a:rPr lang="it-IT" sz="1600" dirty="0"/>
              <a:t/>
            </a:r>
            <a:br>
              <a:rPr lang="it-IT" sz="1600" dirty="0"/>
            </a:br>
            <a:r>
              <a:rPr lang="it-IT" sz="1600" b="1" dirty="0" err="1"/>
              <a:t>Gefitinib</a:t>
            </a:r>
            <a:r>
              <a:rPr lang="it-IT" sz="1600" b="1" dirty="0"/>
              <a:t> in Combination with </a:t>
            </a:r>
            <a:r>
              <a:rPr lang="it-IT" sz="1600" b="1" dirty="0" err="1"/>
              <a:t>Irradiation</a:t>
            </a:r>
            <a:r>
              <a:rPr lang="it-IT" sz="1600" b="1" dirty="0"/>
              <a:t> with or </a:t>
            </a:r>
            <a:r>
              <a:rPr lang="it-IT" sz="1600" b="1" dirty="0" err="1"/>
              <a:t>Without</a:t>
            </a:r>
            <a:r>
              <a:rPr lang="it-IT" sz="1600" b="1" dirty="0"/>
              <a:t> </a:t>
            </a:r>
            <a:r>
              <a:rPr lang="it-IT" sz="1600" b="1" dirty="0" err="1"/>
              <a:t>Cisplatin</a:t>
            </a:r>
            <a:r>
              <a:rPr lang="it-IT" sz="1600" b="1" dirty="0"/>
              <a:t> in </a:t>
            </a:r>
            <a:r>
              <a:rPr lang="it-IT" sz="1600" b="1" dirty="0" err="1"/>
              <a:t>Patients</a:t>
            </a:r>
            <a:r>
              <a:rPr lang="it-IT" sz="1600" b="1" dirty="0"/>
              <a:t> with </a:t>
            </a:r>
            <a:r>
              <a:rPr lang="it-IT" sz="1600" b="1" dirty="0" err="1"/>
              <a:t>Inoperable</a:t>
            </a:r>
            <a:r>
              <a:rPr lang="it-IT" sz="1600" b="1" dirty="0"/>
              <a:t> Stage III Non-Small Cell </a:t>
            </a:r>
            <a:r>
              <a:rPr lang="it-IT" sz="1600" b="1" dirty="0" err="1"/>
              <a:t>Lung</a:t>
            </a:r>
            <a:r>
              <a:rPr lang="it-IT" sz="1600" b="1" dirty="0"/>
              <a:t> </a:t>
            </a:r>
            <a:r>
              <a:rPr lang="it-IT" sz="1600" b="1" dirty="0" err="1"/>
              <a:t>Cancer</a:t>
            </a:r>
            <a:r>
              <a:rPr lang="it-IT" sz="1600" b="1" dirty="0"/>
              <a:t>: A </a:t>
            </a:r>
            <a:r>
              <a:rPr lang="it-IT" sz="1600" b="1" dirty="0" err="1"/>
              <a:t>Phase</a:t>
            </a:r>
            <a:r>
              <a:rPr lang="it-IT" sz="1600" b="1" dirty="0"/>
              <a:t> I Trial.</a:t>
            </a:r>
            <a:br>
              <a:rPr lang="it-IT" sz="1600" b="1" dirty="0"/>
            </a:br>
            <a:r>
              <a:rPr lang="it-IT" sz="1600" dirty="0"/>
              <a:t>Rothschild S, </a:t>
            </a:r>
            <a:r>
              <a:rPr lang="it-IT" sz="1600" dirty="0" err="1"/>
              <a:t>Bucher</a:t>
            </a:r>
            <a:r>
              <a:rPr lang="it-IT" sz="1600" dirty="0"/>
              <a:t> SE, </a:t>
            </a:r>
            <a:r>
              <a:rPr lang="it-IT" sz="1600" dirty="0" err="1"/>
              <a:t>Bernier</a:t>
            </a:r>
            <a:r>
              <a:rPr lang="it-IT" sz="1600" dirty="0"/>
              <a:t> J, </a:t>
            </a:r>
            <a:r>
              <a:rPr lang="it-IT" sz="1600" dirty="0" err="1"/>
              <a:t>Aebersold</a:t>
            </a:r>
            <a:r>
              <a:rPr lang="it-IT" sz="1600" dirty="0"/>
              <a:t> DM, </a:t>
            </a:r>
            <a:r>
              <a:rPr lang="it-IT" sz="1600" dirty="0" err="1"/>
              <a:t>Zouhair</a:t>
            </a:r>
            <a:r>
              <a:rPr lang="it-IT" sz="1600" dirty="0"/>
              <a:t> A, </a:t>
            </a:r>
            <a:r>
              <a:rPr lang="it-IT" sz="1600" dirty="0" err="1"/>
              <a:t>Ries</a:t>
            </a:r>
            <a:r>
              <a:rPr lang="it-IT" sz="1600" dirty="0"/>
              <a:t> G, </a:t>
            </a:r>
            <a:r>
              <a:rPr lang="it-IT" sz="1600" dirty="0" err="1"/>
              <a:t>Lombrieser</a:t>
            </a:r>
            <a:r>
              <a:rPr lang="it-IT" sz="1600" dirty="0"/>
              <a:t> N, </a:t>
            </a:r>
            <a:r>
              <a:rPr lang="it-IT" sz="1600" dirty="0" err="1"/>
              <a:t>Lippuner</a:t>
            </a:r>
            <a:r>
              <a:rPr lang="it-IT" sz="1600" dirty="0"/>
              <a:t> T, </a:t>
            </a:r>
            <a:r>
              <a:rPr lang="it-IT" sz="1600" dirty="0" err="1"/>
              <a:t>Lütolf</a:t>
            </a:r>
            <a:r>
              <a:rPr lang="it-IT" sz="1600" dirty="0"/>
              <a:t> UM, </a:t>
            </a:r>
            <a:r>
              <a:rPr lang="it-IT" sz="1600" dirty="0" err="1"/>
              <a:t>Glanzmann</a:t>
            </a:r>
            <a:r>
              <a:rPr lang="it-IT" sz="1600" dirty="0"/>
              <a:t> C, </a:t>
            </a:r>
            <a:r>
              <a:rPr lang="it-IT" sz="1600" dirty="0" err="1"/>
              <a:t>Ciernik</a:t>
            </a:r>
            <a:r>
              <a:rPr lang="it-IT" sz="1600" dirty="0"/>
              <a:t> IF.</a:t>
            </a:r>
            <a:br>
              <a:rPr lang="it-IT" sz="1600" dirty="0"/>
            </a:br>
            <a:r>
              <a:rPr lang="it-IT" sz="1600" dirty="0" err="1"/>
              <a:t>Radiation</a:t>
            </a:r>
            <a:r>
              <a:rPr lang="it-IT" sz="1600" dirty="0"/>
              <a:t> </a:t>
            </a:r>
            <a:r>
              <a:rPr lang="it-IT" sz="1600" dirty="0" err="1"/>
              <a:t>Oncology</a:t>
            </a:r>
            <a:r>
              <a:rPr lang="it-IT" sz="1600" dirty="0"/>
              <a:t>, </a:t>
            </a:r>
            <a:r>
              <a:rPr lang="it-IT" sz="1600" dirty="0" err="1"/>
              <a:t>Zurich</a:t>
            </a:r>
            <a:r>
              <a:rPr lang="it-IT" sz="1600" dirty="0"/>
              <a:t> </a:t>
            </a:r>
            <a:r>
              <a:rPr lang="it-IT" sz="1600" dirty="0" err="1"/>
              <a:t>University</a:t>
            </a:r>
            <a:r>
              <a:rPr lang="it-IT" sz="1600" dirty="0"/>
              <a:t> Hospital, </a:t>
            </a:r>
            <a:r>
              <a:rPr lang="it-IT" sz="1600" dirty="0" err="1"/>
              <a:t>University</a:t>
            </a:r>
            <a:r>
              <a:rPr lang="it-IT" sz="1600" dirty="0"/>
              <a:t> of </a:t>
            </a:r>
            <a:r>
              <a:rPr lang="it-IT" sz="1600" dirty="0" err="1"/>
              <a:t>Zurich</a:t>
            </a:r>
            <a:r>
              <a:rPr lang="it-IT" sz="1600" dirty="0"/>
              <a:t>, </a:t>
            </a:r>
            <a:r>
              <a:rPr lang="it-IT" sz="1600" dirty="0" err="1"/>
              <a:t>Zurich</a:t>
            </a:r>
            <a:r>
              <a:rPr lang="it-IT" sz="1600" dirty="0"/>
              <a:t>, </a:t>
            </a:r>
            <a:r>
              <a:rPr lang="it-IT" sz="1600" dirty="0" err="1"/>
              <a:t>Switzerland</a:t>
            </a:r>
            <a:r>
              <a:rPr lang="it-IT" dirty="0"/>
              <a:t/>
            </a:r>
            <a:br>
              <a:rPr lang="it-IT" dirty="0"/>
            </a:br>
            <a:endParaRPr lang="it-IT" dirty="0"/>
          </a:p>
        </p:txBody>
      </p:sp>
      <p:sp>
        <p:nvSpPr>
          <p:cNvPr id="3" name="Segnaposto contenuto 2"/>
          <p:cNvSpPr>
            <a:spLocks noGrp="1"/>
          </p:cNvSpPr>
          <p:nvPr>
            <p:ph idx="1"/>
          </p:nvPr>
        </p:nvSpPr>
        <p:spPr>
          <a:xfrm>
            <a:off x="395536" y="1628800"/>
            <a:ext cx="8424936" cy="5229200"/>
          </a:xfrm>
        </p:spPr>
        <p:txBody>
          <a:bodyPr/>
          <a:lstStyle/>
          <a:p>
            <a:r>
              <a:rPr lang="en-US" sz="1600" b="1" dirty="0"/>
              <a:t>PURPOSE: </a:t>
            </a:r>
            <a:r>
              <a:rPr lang="en-US" sz="1600" dirty="0"/>
              <a:t>To establish the feasibility and tolerability of </a:t>
            </a:r>
            <a:r>
              <a:rPr lang="en-US" sz="1600" dirty="0" err="1"/>
              <a:t>gefitinib</a:t>
            </a:r>
            <a:r>
              <a:rPr lang="en-US" sz="1600" dirty="0"/>
              <a:t> (ZD1839, </a:t>
            </a:r>
            <a:r>
              <a:rPr lang="en-US" sz="1600" dirty="0" err="1"/>
              <a:t>Iressa</a:t>
            </a:r>
            <a:r>
              <a:rPr lang="en-US" sz="1600" dirty="0"/>
              <a:t>) with radiation (RT) or concurrent </a:t>
            </a:r>
            <a:r>
              <a:rPr lang="en-US" sz="1600" dirty="0" err="1"/>
              <a:t>chemoradiation</a:t>
            </a:r>
            <a:r>
              <a:rPr lang="en-US" sz="1600" dirty="0"/>
              <a:t> (CRT) with </a:t>
            </a:r>
            <a:r>
              <a:rPr lang="en-US" sz="1600" dirty="0" err="1"/>
              <a:t>cisplatin</a:t>
            </a:r>
            <a:r>
              <a:rPr lang="en-US" sz="1600" dirty="0"/>
              <a:t> (CDDP) in patients with advanced non-small cell lung cancer (NSCLC).</a:t>
            </a:r>
          </a:p>
          <a:p>
            <a:r>
              <a:rPr lang="en-US" sz="1600" b="1" dirty="0"/>
              <a:t>PATIENTS AND METHODS: </a:t>
            </a:r>
            <a:r>
              <a:rPr lang="en-US" sz="1600" dirty="0"/>
              <a:t>In this multicenter Phase I study, 5 patients with </a:t>
            </a:r>
            <a:r>
              <a:rPr lang="en-US" sz="1600" dirty="0" err="1"/>
              <a:t>unresectable</a:t>
            </a:r>
            <a:r>
              <a:rPr lang="en-US" sz="1600" dirty="0"/>
              <a:t> NSCLC received 250 mg </a:t>
            </a:r>
            <a:r>
              <a:rPr lang="en-US" sz="1600" dirty="0" err="1"/>
              <a:t>gefitinib</a:t>
            </a:r>
            <a:r>
              <a:rPr lang="en-US" sz="1600" dirty="0"/>
              <a:t> daily starting 1 week before RT at a dose of 63 </a:t>
            </a:r>
            <a:r>
              <a:rPr lang="en-US" sz="1600" dirty="0" err="1"/>
              <a:t>Gy</a:t>
            </a:r>
            <a:r>
              <a:rPr lang="en-US" sz="1600" dirty="0"/>
              <a:t> (Step 1). After a first safety analysis, 9 patients were treated daily with 250 mg </a:t>
            </a:r>
            <a:r>
              <a:rPr lang="en-US" sz="1600" dirty="0" err="1"/>
              <a:t>gefitinib</a:t>
            </a:r>
            <a:r>
              <a:rPr lang="en-US" sz="1600" dirty="0"/>
              <a:t> plus CRT in the form of RT and weekly CDDP 35 mg/m(2) (Step 2). </a:t>
            </a:r>
            <a:r>
              <a:rPr lang="en-US" sz="1600" dirty="0" err="1"/>
              <a:t>Gefitinib</a:t>
            </a:r>
            <a:r>
              <a:rPr lang="en-US" sz="1600" dirty="0"/>
              <a:t> was maintained for up to 2 years until disease progression or toxicity.</a:t>
            </a:r>
          </a:p>
          <a:p>
            <a:r>
              <a:rPr lang="en-US" sz="1600" b="1" dirty="0"/>
              <a:t>RESULTS: </a:t>
            </a:r>
            <a:r>
              <a:rPr lang="en-US" sz="1600" dirty="0"/>
              <a:t>Fourteen patients were assessed in the two steps. In Step 1 (five patients were administered only </a:t>
            </a:r>
            <a:r>
              <a:rPr lang="en-US" sz="1600" dirty="0" err="1"/>
              <a:t>gefitinib</a:t>
            </a:r>
            <a:r>
              <a:rPr lang="en-US" sz="1600" dirty="0"/>
              <a:t> and RT), no lung toxicities were seen, and there was no dose-limiting toxicity (DLT). Adverse events were skin and subcutaneous tissue reactions, limited to Grade 1-2. In Step 2, two of nine patients (22.2%) had DLT. One patient suffered from dyspnea and dehydration associated with </a:t>
            </a:r>
            <a:r>
              <a:rPr lang="en-US" sz="1600" dirty="0" err="1"/>
              <a:t>neutropenic</a:t>
            </a:r>
            <a:r>
              <a:rPr lang="en-US" sz="1600" dirty="0"/>
              <a:t> pneumonia, and another showed elevated liver enzymes. In both steps combined, 5 of 14 patients (35.7%) experienced one or more treatment interruptions.</a:t>
            </a:r>
          </a:p>
          <a:p>
            <a:r>
              <a:rPr lang="en-US" sz="1600" b="1" dirty="0"/>
              <a:t>CONCLUSIONS: </a:t>
            </a:r>
            <a:r>
              <a:rPr lang="en-US" sz="1600" b="1" dirty="0" err="1"/>
              <a:t>Gefitinib</a:t>
            </a:r>
            <a:r>
              <a:rPr lang="en-US" sz="1600" b="1" dirty="0"/>
              <a:t> (250 mg daily) in combination with RT and CDDP in patients with Stage III NSCLC is feasible, but CDDP likely enhances toxicity. The impact of </a:t>
            </a:r>
            <a:r>
              <a:rPr lang="en-US" sz="1600" b="1" dirty="0" err="1"/>
              <a:t>gefitinib</a:t>
            </a:r>
            <a:r>
              <a:rPr lang="en-US" sz="1600" b="1" dirty="0"/>
              <a:t> on survival and disease control as a first-line treatment in combination with RT remains to be determined.</a:t>
            </a:r>
          </a:p>
          <a:p>
            <a:endParaRPr lang="it-IT" dirty="0"/>
          </a:p>
        </p:txBody>
      </p:sp>
    </p:spTree>
    <p:extLst>
      <p:ext uri="{BB962C8B-B14F-4D97-AF65-F5344CB8AC3E}">
        <p14:creationId xmlns:p14="http://schemas.microsoft.com/office/powerpoint/2010/main" val="22243220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11560" y="404664"/>
            <a:ext cx="8229600" cy="1143000"/>
          </a:xfrm>
        </p:spPr>
        <p:txBody>
          <a:bodyPr/>
          <a:lstStyle/>
          <a:p>
            <a:r>
              <a:rPr lang="en-US" sz="1400" b="1" dirty="0"/>
              <a:t>Integrating EGFR Blockade Into Combined-Modality Therapy for Non-Small Cell Lung Cancer</a:t>
            </a:r>
            <a:br>
              <a:rPr lang="en-US" sz="1400" b="1" dirty="0"/>
            </a:br>
            <a:r>
              <a:rPr lang="en-US" sz="1400" i="1" dirty="0"/>
              <a:t>Walter J. Curran, Jr., MD, FACR</a:t>
            </a:r>
            <a:br>
              <a:rPr lang="en-US" sz="1400" i="1" dirty="0"/>
            </a:br>
            <a:r>
              <a:rPr lang="en-US" sz="1400" i="1" dirty="0"/>
              <a:t>Emory School of Medicine, Atlanta, Georgia</a:t>
            </a:r>
            <a:r>
              <a:rPr lang="en-US" i="1" dirty="0"/>
              <a:t/>
            </a:r>
            <a:br>
              <a:rPr lang="en-US" i="1" dirty="0"/>
            </a:br>
            <a:endParaRPr lang="it-IT" dirty="0"/>
          </a:p>
        </p:txBody>
      </p:sp>
      <p:sp>
        <p:nvSpPr>
          <p:cNvPr id="3" name="Segnaposto contenuto 2"/>
          <p:cNvSpPr>
            <a:spLocks noGrp="1"/>
          </p:cNvSpPr>
          <p:nvPr>
            <p:ph idx="1"/>
          </p:nvPr>
        </p:nvSpPr>
        <p:spPr>
          <a:xfrm>
            <a:off x="611560" y="980728"/>
            <a:ext cx="8085584" cy="5472608"/>
          </a:xfrm>
        </p:spPr>
        <p:txBody>
          <a:bodyPr/>
          <a:lstStyle/>
          <a:p>
            <a:pPr algn="just"/>
            <a:r>
              <a:rPr lang="en-US" sz="1600" dirty="0" err="1"/>
              <a:t>Pemetrexed</a:t>
            </a:r>
            <a:r>
              <a:rPr lang="en-US" sz="1600" dirty="0"/>
              <a:t> is under active investigation in conjunction with a </a:t>
            </a:r>
            <a:r>
              <a:rPr lang="en-US" sz="1600" dirty="0" err="1"/>
              <a:t>platinating</a:t>
            </a:r>
            <a:r>
              <a:rPr lang="en-US" sz="1600" dirty="0"/>
              <a:t> agent and thoracic RT for stage III </a:t>
            </a:r>
            <a:r>
              <a:rPr lang="en-US" sz="1600" dirty="0" smtClean="0"/>
              <a:t>NSCLC. A randomized international </a:t>
            </a:r>
            <a:r>
              <a:rPr lang="en-US" sz="1600" dirty="0"/>
              <a:t>phase </a:t>
            </a:r>
            <a:r>
              <a:rPr lang="en-US" sz="1600" dirty="0" smtClean="0"/>
              <a:t>III trial </a:t>
            </a:r>
            <a:r>
              <a:rPr lang="en-US" sz="1600" dirty="0"/>
              <a:t>by the Cancer and Leukemia Group B (CALBG), </a:t>
            </a:r>
            <a:r>
              <a:rPr lang="en-US" sz="1600" dirty="0" smtClean="0"/>
              <a:t>comparing </a:t>
            </a:r>
            <a:r>
              <a:rPr lang="en-US" sz="1600" dirty="0" err="1"/>
              <a:t>pemetrexed</a:t>
            </a:r>
            <a:r>
              <a:rPr lang="en-US" sz="1600" dirty="0"/>
              <a:t>, </a:t>
            </a:r>
            <a:r>
              <a:rPr lang="en-US" sz="1600" dirty="0" err="1"/>
              <a:t>cisplatin</a:t>
            </a:r>
            <a:r>
              <a:rPr lang="en-US" sz="1600" dirty="0"/>
              <a:t>, and thoracic RT to </a:t>
            </a:r>
            <a:r>
              <a:rPr lang="en-US" sz="1600" dirty="0" err="1"/>
              <a:t>cisplatin</a:t>
            </a:r>
            <a:r>
              <a:rPr lang="en-US" sz="1600" dirty="0"/>
              <a:t>, </a:t>
            </a:r>
            <a:r>
              <a:rPr lang="en-US" sz="1600" dirty="0" err="1"/>
              <a:t>etoposide</a:t>
            </a:r>
            <a:r>
              <a:rPr lang="en-US" sz="1600" dirty="0"/>
              <a:t>, and thoracic RT was activated in </a:t>
            </a:r>
            <a:r>
              <a:rPr lang="en-US" sz="1600" dirty="0" smtClean="0"/>
              <a:t>mid-2008</a:t>
            </a:r>
            <a:endParaRPr lang="en-US" sz="1600" dirty="0"/>
          </a:p>
          <a:p>
            <a:pPr algn="just"/>
            <a:r>
              <a:rPr lang="en-US" sz="1600" dirty="0"/>
              <a:t>L</a:t>
            </a:r>
            <a:r>
              <a:rPr lang="en-US" sz="1600" dirty="0" smtClean="0"/>
              <a:t>argest </a:t>
            </a:r>
            <a:r>
              <a:rPr lang="en-US" sz="1600" dirty="0"/>
              <a:t>was </a:t>
            </a:r>
            <a:r>
              <a:rPr lang="en-US" sz="1600" dirty="0" smtClean="0"/>
              <a:t>a phase </a:t>
            </a:r>
            <a:r>
              <a:rPr lang="en-US" sz="1600" dirty="0"/>
              <a:t>III trial </a:t>
            </a:r>
            <a:r>
              <a:rPr lang="en-US" sz="1600" dirty="0" smtClean="0"/>
              <a:t>by </a:t>
            </a:r>
            <a:r>
              <a:rPr lang="en-US" sz="1600" dirty="0"/>
              <a:t>the Southwest Oncology Group (SWOG 0023) comparing an established regimen of </a:t>
            </a:r>
            <a:r>
              <a:rPr lang="en-US" sz="1600" dirty="0" err="1"/>
              <a:t>cisplatin</a:t>
            </a:r>
            <a:r>
              <a:rPr lang="en-US" sz="1600" dirty="0"/>
              <a:t>, </a:t>
            </a:r>
            <a:r>
              <a:rPr lang="en-US" sz="1600" dirty="0" err="1"/>
              <a:t>etoposide</a:t>
            </a:r>
            <a:r>
              <a:rPr lang="en-US" sz="1600" dirty="0"/>
              <a:t>, and thoracic RT with adjuvant </a:t>
            </a:r>
            <a:r>
              <a:rPr lang="en-US" sz="1600" dirty="0" err="1"/>
              <a:t>docetaxel</a:t>
            </a:r>
            <a:r>
              <a:rPr lang="en-US" sz="1600" dirty="0"/>
              <a:t> followed by </a:t>
            </a:r>
            <a:r>
              <a:rPr lang="en-US" sz="1600" dirty="0" err="1"/>
              <a:t>gefitinib</a:t>
            </a:r>
            <a:r>
              <a:rPr lang="en-US" sz="1600" dirty="0"/>
              <a:t> or placebo. Accrual to this trial was terminated </a:t>
            </a:r>
            <a:r>
              <a:rPr lang="en-US" sz="1600" dirty="0" smtClean="0"/>
              <a:t>early </a:t>
            </a:r>
            <a:r>
              <a:rPr lang="en-US" sz="1600" dirty="0"/>
              <a:t>because the trial had reached its futility analysis. In the most recent update of this study, survival on the placebo arm was superior to the </a:t>
            </a:r>
            <a:r>
              <a:rPr lang="en-US" sz="1600" dirty="0" err="1"/>
              <a:t>gefitinib</a:t>
            </a:r>
            <a:r>
              <a:rPr lang="en-US" sz="1600" dirty="0"/>
              <a:t> </a:t>
            </a:r>
            <a:r>
              <a:rPr lang="en-US" sz="1600" dirty="0" smtClean="0"/>
              <a:t>arm</a:t>
            </a:r>
          </a:p>
          <a:p>
            <a:pPr algn="just"/>
            <a:r>
              <a:rPr lang="en-US" sz="1600" dirty="0" smtClean="0"/>
              <a:t>Neither study capitalized </a:t>
            </a:r>
            <a:r>
              <a:rPr lang="en-US" sz="1600" dirty="0"/>
              <a:t>on </a:t>
            </a:r>
            <a:r>
              <a:rPr lang="en-US" sz="1600" dirty="0" smtClean="0"/>
              <a:t>the </a:t>
            </a:r>
            <a:r>
              <a:rPr lang="en-US" sz="1600" dirty="0"/>
              <a:t>synergism of delivering an EGFR inhibitor concurrently with radiation or </a:t>
            </a:r>
            <a:r>
              <a:rPr lang="en-US" sz="1600" dirty="0" err="1"/>
              <a:t>chemoradiation</a:t>
            </a:r>
            <a:r>
              <a:rPr lang="en-US" sz="1600" dirty="0" smtClean="0"/>
              <a:t>.</a:t>
            </a:r>
          </a:p>
          <a:p>
            <a:pPr algn="just"/>
            <a:r>
              <a:rPr lang="en-US" sz="1600" dirty="0" smtClean="0"/>
              <a:t>. </a:t>
            </a:r>
            <a:r>
              <a:rPr lang="en-US" sz="1600" dirty="0"/>
              <a:t>Several phase I and II trials testing the concurrent delivery of EGFR blockade with </a:t>
            </a:r>
            <a:r>
              <a:rPr lang="en-US" sz="1600" dirty="0" err="1"/>
              <a:t>chemoradiation</a:t>
            </a:r>
            <a:r>
              <a:rPr lang="en-US" sz="1600" dirty="0"/>
              <a:t> for stage III </a:t>
            </a:r>
            <a:r>
              <a:rPr lang="en-US" sz="1600" dirty="0" smtClean="0"/>
              <a:t>NSCLC:</a:t>
            </a:r>
          </a:p>
          <a:p>
            <a:pPr algn="just"/>
            <a:r>
              <a:rPr lang="en-US" sz="1600" dirty="0" smtClean="0"/>
              <a:t> </a:t>
            </a:r>
            <a:r>
              <a:rPr lang="en-US" sz="1600" dirty="0"/>
              <a:t>CALGB 30106 was a phase II 2-cohort trial in which </a:t>
            </a:r>
            <a:r>
              <a:rPr lang="en-US" sz="1600" dirty="0" err="1"/>
              <a:t>gefitinib</a:t>
            </a:r>
            <a:r>
              <a:rPr lang="en-US" sz="1600" dirty="0"/>
              <a:t> was added to induction chemotherapy followed by concurrent chemo radiation for good PS patients, and to induction chemotherapy followed by radiation alone for lower PS patients. </a:t>
            </a:r>
            <a:r>
              <a:rPr lang="en-US" sz="1600" dirty="0" err="1"/>
              <a:t>Gefitinib</a:t>
            </a:r>
            <a:r>
              <a:rPr lang="en-US" sz="1600" dirty="0"/>
              <a:t> was added during or following the radiation or </a:t>
            </a:r>
            <a:r>
              <a:rPr lang="en-US" sz="1600" dirty="0" err="1"/>
              <a:t>chemoradiation</a:t>
            </a:r>
            <a:r>
              <a:rPr lang="en-US" sz="1600" dirty="0"/>
              <a:t> portion of the regimens. Both cohorts tolerated the addition of </a:t>
            </a:r>
            <a:r>
              <a:rPr lang="en-US" sz="1600" dirty="0" err="1"/>
              <a:t>gefitinib</a:t>
            </a:r>
            <a:r>
              <a:rPr lang="en-US" sz="1600" dirty="0"/>
              <a:t> with suggestion of enhanced survival in the lower PS cohort.</a:t>
            </a:r>
          </a:p>
          <a:p>
            <a:endParaRPr lang="en-US" sz="800" dirty="0" smtClean="0"/>
          </a:p>
          <a:p>
            <a:r>
              <a:rPr lang="en-US" sz="1400" dirty="0"/>
              <a:t/>
            </a:r>
            <a:br>
              <a:rPr lang="en-US" sz="1400" dirty="0"/>
            </a:br>
            <a:endParaRPr lang="it-IT" sz="1400" dirty="0"/>
          </a:p>
        </p:txBody>
      </p:sp>
    </p:spTree>
    <p:extLst>
      <p:ext uri="{BB962C8B-B14F-4D97-AF65-F5344CB8AC3E}">
        <p14:creationId xmlns:p14="http://schemas.microsoft.com/office/powerpoint/2010/main" val="15384606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88640"/>
            <a:ext cx="8229600" cy="1143000"/>
          </a:xfrm>
        </p:spPr>
        <p:txBody>
          <a:bodyPr/>
          <a:lstStyle/>
          <a:p>
            <a:r>
              <a:rPr lang="en-US" sz="1800" b="1" dirty="0"/>
              <a:t>Integrating EGFR Blockade Into Combined-Modality Therapy for Non-Small Cell Lung Cancer</a:t>
            </a:r>
            <a:br>
              <a:rPr lang="en-US" sz="1800" b="1" dirty="0"/>
            </a:br>
            <a:r>
              <a:rPr lang="en-US" sz="1800" i="1" dirty="0"/>
              <a:t>Walter J. Curran, Jr., MD, FACR</a:t>
            </a:r>
            <a:br>
              <a:rPr lang="en-US" sz="1800" i="1" dirty="0"/>
            </a:br>
            <a:r>
              <a:rPr lang="en-US" sz="1800" i="1" dirty="0"/>
              <a:t>Emory School of Medicine, Atlanta, Georgia</a:t>
            </a:r>
            <a:endParaRPr lang="it-IT" sz="1800" dirty="0"/>
          </a:p>
        </p:txBody>
      </p:sp>
      <p:sp>
        <p:nvSpPr>
          <p:cNvPr id="3" name="Segnaposto contenuto 2"/>
          <p:cNvSpPr>
            <a:spLocks noGrp="1"/>
          </p:cNvSpPr>
          <p:nvPr>
            <p:ph idx="1"/>
          </p:nvPr>
        </p:nvSpPr>
        <p:spPr>
          <a:xfrm>
            <a:off x="323528" y="1300427"/>
            <a:ext cx="8640960" cy="5152909"/>
          </a:xfrm>
        </p:spPr>
        <p:txBody>
          <a:bodyPr/>
          <a:lstStyle/>
          <a:p>
            <a:endParaRPr lang="en-US" sz="1400" dirty="0" smtClean="0"/>
          </a:p>
          <a:p>
            <a:endParaRPr lang="en-US" sz="1400" dirty="0"/>
          </a:p>
          <a:p>
            <a:pPr algn="just"/>
            <a:r>
              <a:rPr lang="en-US" sz="1600" dirty="0" smtClean="0"/>
              <a:t>The </a:t>
            </a:r>
            <a:r>
              <a:rPr lang="en-US" sz="1600" dirty="0"/>
              <a:t>addition of </a:t>
            </a:r>
            <a:r>
              <a:rPr lang="en-US" sz="1600" dirty="0" err="1"/>
              <a:t>cetuximab</a:t>
            </a:r>
            <a:r>
              <a:rPr lang="en-US" sz="1600" dirty="0"/>
              <a:t> to </a:t>
            </a:r>
            <a:r>
              <a:rPr lang="en-US" sz="1600" dirty="0" err="1"/>
              <a:t>chemoradiation</a:t>
            </a:r>
            <a:r>
              <a:rPr lang="en-US" sz="1600" dirty="0"/>
              <a:t> regimens for good PS stage III NSCLC patients </a:t>
            </a:r>
            <a:r>
              <a:rPr lang="en-US" sz="1600" dirty="0" smtClean="0"/>
              <a:t>has </a:t>
            </a:r>
            <a:r>
              <a:rPr lang="en-US" sz="1600" dirty="0"/>
              <a:t>been </a:t>
            </a:r>
            <a:r>
              <a:rPr lang="en-US" sz="1600" dirty="0" smtClean="0"/>
              <a:t>reported </a:t>
            </a:r>
            <a:r>
              <a:rPr lang="en-US" sz="1600" dirty="0"/>
              <a:t>by two North American cooperative groups</a:t>
            </a:r>
            <a:r>
              <a:rPr lang="en-US" sz="1600" dirty="0" smtClean="0"/>
              <a:t>.</a:t>
            </a:r>
          </a:p>
          <a:p>
            <a:pPr algn="just"/>
            <a:r>
              <a:rPr lang="en-US" sz="1600" dirty="0" smtClean="0"/>
              <a:t> </a:t>
            </a:r>
            <a:r>
              <a:rPr lang="en-US" sz="1600" dirty="0"/>
              <a:t>CALGB 30407 is a randomized phase II trial testing concurrent </a:t>
            </a:r>
            <a:r>
              <a:rPr lang="en-US" sz="1600" dirty="0" err="1"/>
              <a:t>pemetrexed</a:t>
            </a:r>
            <a:r>
              <a:rPr lang="en-US" sz="1600" dirty="0"/>
              <a:t> and carboplatin with thoracic RT to 70 </a:t>
            </a:r>
            <a:r>
              <a:rPr lang="en-US" sz="1600" dirty="0" err="1"/>
              <a:t>Gy</a:t>
            </a:r>
            <a:r>
              <a:rPr lang="en-US" sz="1600" dirty="0"/>
              <a:t> in one arm, compared to the same regimen with the addition of weekly </a:t>
            </a:r>
            <a:r>
              <a:rPr lang="en-US" sz="1600" dirty="0" err="1" smtClean="0"/>
              <a:t>cetuximab</a:t>
            </a:r>
            <a:r>
              <a:rPr lang="en-US" sz="1600" dirty="0" smtClean="0"/>
              <a:t>.</a:t>
            </a:r>
            <a:r>
              <a:rPr lang="en-US" sz="1600" dirty="0"/>
              <a:t> A total of 106 patients were enrolled on this trial. After a dose reduction of carboplatin from an AUC of 6 to 5, the acute toxicity was judged to be acceptable. The only toxicity seen at a higher level in the </a:t>
            </a:r>
            <a:r>
              <a:rPr lang="en-US" sz="1600" dirty="0" err="1"/>
              <a:t>cetuximab</a:t>
            </a:r>
            <a:r>
              <a:rPr lang="en-US" sz="1600" dirty="0"/>
              <a:t> arm was skin rash.</a:t>
            </a:r>
          </a:p>
          <a:p>
            <a:pPr algn="just"/>
            <a:r>
              <a:rPr lang="en-US" sz="1600" dirty="0"/>
              <a:t>The RTOG reported at the 2008 </a:t>
            </a:r>
            <a:r>
              <a:rPr lang="en-US" sz="1600" dirty="0" smtClean="0"/>
              <a:t>ASCO </a:t>
            </a:r>
            <a:r>
              <a:rPr lang="en-US" sz="1600" dirty="0"/>
              <a:t>results of a single-arm phase II trial of weekly carboplatin, paclitaxel, thoracic RT, and weekly </a:t>
            </a:r>
            <a:r>
              <a:rPr lang="en-US" sz="1600" dirty="0" err="1"/>
              <a:t>cetuximab</a:t>
            </a:r>
            <a:r>
              <a:rPr lang="en-US" sz="1600" dirty="0"/>
              <a:t> (RTOG 0324</a:t>
            </a:r>
            <a:r>
              <a:rPr lang="en-US" sz="1600" dirty="0" smtClean="0"/>
              <a:t>).</a:t>
            </a:r>
            <a:r>
              <a:rPr lang="en-US" sz="1600" dirty="0"/>
              <a:t> A total of 87 evaluable patients were enrolled. The acute and long-term toxicity profile was similar to that seen with concurrent </a:t>
            </a:r>
            <a:r>
              <a:rPr lang="en-US" sz="1600" dirty="0" err="1"/>
              <a:t>chemoradiation</a:t>
            </a:r>
            <a:r>
              <a:rPr lang="en-US" sz="1600" dirty="0"/>
              <a:t> alone. Median survival was 22.7 months, and the 2-year survival rate was 49.7</a:t>
            </a:r>
            <a:r>
              <a:rPr lang="en-US" sz="1600" dirty="0" smtClean="0"/>
              <a:t>%. </a:t>
            </a:r>
            <a:r>
              <a:rPr lang="en-US" sz="1600" dirty="0"/>
              <a:t>Results of RTOG 0324 lend support to a recent modification in which </a:t>
            </a:r>
            <a:r>
              <a:rPr lang="en-US" sz="1600" dirty="0" err="1"/>
              <a:t>cetuximab</a:t>
            </a:r>
            <a:r>
              <a:rPr lang="en-US" sz="1600" dirty="0"/>
              <a:t> was incorporated into an ongoing phase III study. RTOG 0617 is a phase III trial with a "2 x 2" design, intended to determine the value of a higher RT dose as well as addition of concurrent </a:t>
            </a:r>
            <a:r>
              <a:rPr lang="en-US" sz="1600" dirty="0" err="1"/>
              <a:t>cetuximab</a:t>
            </a:r>
            <a:r>
              <a:rPr lang="en-US" sz="1600" dirty="0"/>
              <a:t> to a chemo-RT regimen. This study has a targeted enrollment of 512 patients and a primary endpoint of overall survival.</a:t>
            </a:r>
          </a:p>
          <a:p>
            <a:endParaRPr lang="it-IT" sz="1400" dirty="0"/>
          </a:p>
        </p:txBody>
      </p:sp>
    </p:spTree>
    <p:extLst>
      <p:ext uri="{BB962C8B-B14F-4D97-AF65-F5344CB8AC3E}">
        <p14:creationId xmlns:p14="http://schemas.microsoft.com/office/powerpoint/2010/main" val="34545553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olo 1"/>
          <p:cNvSpPr>
            <a:spLocks noGrp="1"/>
          </p:cNvSpPr>
          <p:nvPr>
            <p:ph type="title"/>
          </p:nvPr>
        </p:nvSpPr>
        <p:spPr/>
        <p:txBody>
          <a:bodyPr/>
          <a:lstStyle/>
          <a:p>
            <a:pPr eaLnBrk="1" hangingPunct="1"/>
            <a:r>
              <a:rPr lang="it-IT" smtClean="0"/>
              <a:t>A) </a:t>
            </a:r>
            <a:r>
              <a:rPr lang="it-IT" sz="3200" smtClean="0"/>
              <a:t>RADIOTERAPIA E CETUXIMAB</a:t>
            </a:r>
            <a:endParaRPr lang="it-IT" smtClean="0"/>
          </a:p>
        </p:txBody>
      </p:sp>
      <p:pic>
        <p:nvPicPr>
          <p:cNvPr id="3789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27088" y="5229225"/>
            <a:ext cx="7048500" cy="866775"/>
          </a:xfrm>
          <a:noFill/>
        </p:spPr>
      </p:pic>
      <p:sp>
        <p:nvSpPr>
          <p:cNvPr id="37892" name="Rettangolo 4"/>
          <p:cNvSpPr>
            <a:spLocks noChangeArrowheads="1"/>
          </p:cNvSpPr>
          <p:nvPr/>
        </p:nvSpPr>
        <p:spPr bwMode="auto">
          <a:xfrm>
            <a:off x="2195513" y="2565400"/>
            <a:ext cx="46799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a:t>Nelle linee cellulari che iperesprimono</a:t>
            </a:r>
          </a:p>
          <a:p>
            <a:r>
              <a:rPr lang="it-IT"/>
              <a:t>EGFR il recettore risulta venire</a:t>
            </a:r>
          </a:p>
          <a:p>
            <a:r>
              <a:rPr lang="it-IT"/>
              <a:t>rapidamente attivato dopo dosi</a:t>
            </a:r>
          </a:p>
          <a:p>
            <a:r>
              <a:rPr lang="it-IT"/>
              <a:t>clinicamente rilevanti di radiazioni,</a:t>
            </a:r>
          </a:p>
          <a:p>
            <a:r>
              <a:rPr lang="it-IT"/>
              <a:t>meccanismo che sarebbe alla base del</a:t>
            </a:r>
          </a:p>
          <a:p>
            <a:r>
              <a:rPr lang="it-IT"/>
              <a:t>ripopolamento accelerato e quindi della</a:t>
            </a:r>
          </a:p>
          <a:p>
            <a:r>
              <a:rPr lang="it-IT"/>
              <a:t>radioresistenza della neoplasia</a:t>
            </a:r>
          </a:p>
          <a:p>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olo 1"/>
          <p:cNvSpPr>
            <a:spLocks noGrp="1"/>
          </p:cNvSpPr>
          <p:nvPr>
            <p:ph type="title"/>
          </p:nvPr>
        </p:nvSpPr>
        <p:spPr>
          <a:xfrm>
            <a:off x="468313" y="692150"/>
            <a:ext cx="8002587" cy="781050"/>
          </a:xfrm>
        </p:spPr>
        <p:txBody>
          <a:bodyPr/>
          <a:lstStyle/>
          <a:p>
            <a:pPr eaLnBrk="1" hangingPunct="1"/>
            <a:r>
              <a:rPr lang="it-IT" sz="3200" smtClean="0"/>
              <a:t>SINERGISMO CON LA RADIOTERAPIA</a:t>
            </a:r>
          </a:p>
        </p:txBody>
      </p:sp>
      <p:pic>
        <p:nvPicPr>
          <p:cNvPr id="389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9750" y="1844675"/>
            <a:ext cx="7677150" cy="2038350"/>
          </a:xfrm>
          <a:noFill/>
        </p:spPr>
      </p:pic>
      <p:pic>
        <p:nvPicPr>
          <p:cNvPr id="389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3860800"/>
            <a:ext cx="6981825"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5589588"/>
            <a:ext cx="73914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p:txBody>
          <a:bodyPr/>
          <a:lstStyle/>
          <a:p>
            <a:pPr eaLnBrk="1" hangingPunct="1"/>
            <a:r>
              <a:rPr lang="it-IT" smtClean="0"/>
              <a:t>EGFR : AZIONE</a:t>
            </a:r>
          </a:p>
        </p:txBody>
      </p:sp>
      <p:pic>
        <p:nvPicPr>
          <p:cNvPr id="11267"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90688" y="2601913"/>
            <a:ext cx="5762625" cy="3057525"/>
          </a:xfrm>
          <a:noFill/>
        </p:spPr>
      </p:pic>
      <p:pic>
        <p:nvPicPr>
          <p:cNvPr id="112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5661025"/>
            <a:ext cx="61436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47813" y="1700213"/>
            <a:ext cx="5924550" cy="3590925"/>
          </a:xfrm>
          <a:noFill/>
        </p:spPr>
      </p:pic>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5589588"/>
            <a:ext cx="69818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765175"/>
            <a:ext cx="35433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981075"/>
            <a:ext cx="67627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2708275"/>
            <a:ext cx="658177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5516563"/>
            <a:ext cx="63817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260350"/>
            <a:ext cx="39052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557338"/>
            <a:ext cx="65151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2781300"/>
            <a:ext cx="718185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375" y="5805488"/>
            <a:ext cx="62103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404813"/>
            <a:ext cx="39052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404813"/>
            <a:ext cx="39052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ttangolo 3"/>
          <p:cNvSpPr>
            <a:spLocks noChangeArrowheads="1"/>
          </p:cNvSpPr>
          <p:nvPr/>
        </p:nvSpPr>
        <p:spPr bwMode="auto">
          <a:xfrm>
            <a:off x="2214563" y="4508500"/>
            <a:ext cx="45878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a:solidFill>
                  <a:srgbClr val="FFFFFF"/>
                </a:solidFill>
              </a:rPr>
              <a:t>onicocriptosi : unghia incarcerata nel tessuto periungueale</a:t>
            </a:r>
          </a:p>
          <a:p>
            <a:r>
              <a:rPr lang="it-IT">
                <a:solidFill>
                  <a:srgbClr val="FFFFFF"/>
                </a:solidFill>
              </a:rPr>
              <a:t>perionissi : flògosi suppurativa</a:t>
            </a:r>
          </a:p>
        </p:txBody>
      </p:sp>
      <p:sp>
        <p:nvSpPr>
          <p:cNvPr id="43012" name="CasellaDiTesto 1"/>
          <p:cNvSpPr txBox="1">
            <a:spLocks noChangeArrowheads="1"/>
          </p:cNvSpPr>
          <p:nvPr/>
        </p:nvSpPr>
        <p:spPr bwMode="auto">
          <a:xfrm>
            <a:off x="782638" y="2381250"/>
            <a:ext cx="7775575" cy="954088"/>
          </a:xfrm>
          <a:prstGeom prst="rect">
            <a:avLst/>
          </a:prstGeom>
          <a:solidFill>
            <a:srgbClr val="99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2800">
                <a:solidFill>
                  <a:srgbClr val="000000"/>
                </a:solidFill>
              </a:rPr>
              <a:t>3) ALTERAZIONE DEL LETTO UNGUEALE CON INFILTRATO PERIUNGUEALE</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341438"/>
            <a:ext cx="4295775"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2205038"/>
            <a:ext cx="291465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476250"/>
            <a:ext cx="25527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5157788"/>
            <a:ext cx="67913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412875"/>
            <a:ext cx="61817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476250"/>
            <a:ext cx="55816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5661025"/>
            <a:ext cx="32004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555875" y="3141663"/>
            <a:ext cx="4752975" cy="431800"/>
          </a:xfrm>
          <a:prstGeom prst="rect">
            <a:avLst/>
          </a:prstGeom>
          <a:noFill/>
          <a:ln>
            <a:solidFill>
              <a:srgbClr val="6E1D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6" name="Rettangolo 5"/>
          <p:cNvSpPr/>
          <p:nvPr/>
        </p:nvSpPr>
        <p:spPr>
          <a:xfrm>
            <a:off x="6948488" y="6237288"/>
            <a:ext cx="2195512" cy="620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err="1">
                <a:solidFill>
                  <a:schemeClr val="bg1"/>
                </a:solidFill>
              </a:rPr>
              <a:t>H&amp;N</a:t>
            </a:r>
            <a:r>
              <a:rPr lang="it-IT" b="1" i="1" dirty="0">
                <a:solidFill>
                  <a:schemeClr val="bg1"/>
                </a:solidFill>
              </a:rPr>
              <a:t> CANCER</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0238" y="638175"/>
            <a:ext cx="5343525"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6948488" y="6237288"/>
            <a:ext cx="2195512" cy="620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err="1">
                <a:solidFill>
                  <a:schemeClr val="bg1"/>
                </a:solidFill>
              </a:rPr>
              <a:t>H&amp;N</a:t>
            </a:r>
            <a:r>
              <a:rPr lang="it-IT" b="1" i="1" dirty="0">
                <a:solidFill>
                  <a:schemeClr val="bg1"/>
                </a:solidFill>
              </a:rPr>
              <a:t> CANCER</a:t>
            </a:r>
          </a:p>
        </p:txBody>
      </p:sp>
      <p:sp>
        <p:nvSpPr>
          <p:cNvPr id="4" name="Rettangolo 3"/>
          <p:cNvSpPr/>
          <p:nvPr/>
        </p:nvSpPr>
        <p:spPr>
          <a:xfrm>
            <a:off x="2987675" y="1052513"/>
            <a:ext cx="4032250" cy="3603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p:cNvSpPr>
          <p:nvPr>
            <p:ph type="body" idx="1"/>
          </p:nvPr>
        </p:nvSpPr>
        <p:spPr/>
        <p:txBody>
          <a:bodyPr/>
          <a:lstStyle/>
          <a:p>
            <a:pPr>
              <a:lnSpc>
                <a:spcPct val="80000"/>
              </a:lnSpc>
            </a:pPr>
            <a:r>
              <a:rPr lang="it-IT" sz="1600" b="1" smtClean="0"/>
              <a:t>This study retrospectively compared 174 consecutive, newly diagnosed LAHNC patients definitively treated from March 1, 2006, to April 1, 2008, with single-agent CDDP/RT (n = 125) or C225/RT (n = 49). We excluded patients who received additional concurrent, induction, or adjuvant systemic therapy; weekly cisplatin; prior head-and-neck radiotherapy; or primary surgical resection. Outcomes were analyzed by the Kaplan-Meier method, Cox model, and competing-risks analysis tools.</a:t>
            </a:r>
          </a:p>
          <a:p>
            <a:pPr>
              <a:lnSpc>
                <a:spcPct val="80000"/>
              </a:lnSpc>
            </a:pPr>
            <a:r>
              <a:rPr lang="it-IT" sz="1600" b="1" smtClean="0"/>
              <a:t>The C225/RT patients were older and had decreased creatinine clearance. At a median follow-up of 22.5 months for living patients, the 2-year locoregional failure rate was 5.7% for CDDP/RT and 39.9% for C225/RT (p &lt; 0.0001). The 2-year failure-free survival (FFS) and overall survival (OS) rates were 87.4% vs. 44.5% (p &lt; 0.0001) and 92.8% vs. 66.6% (p = 0.0003), respectively, in favor of CDDP/RT. When the Cox proportional hazards model was used for multivariate analysis, treatment with CDDP/RT predicted for improved locoregional control (p &lt; 0.0001), FFS (p &lt; 0.0001), and OS (p = 0.01). Late Grade 3 or 4 toxicity or feeding tube dependence 9 months after completion of RT was observed in 21% of patients in the CDDP/RT cohort and 24% in the C225/RT cohort (p = 0.66).</a:t>
            </a:r>
          </a:p>
          <a:p>
            <a:pPr>
              <a:lnSpc>
                <a:spcPct val="80000"/>
              </a:lnSpc>
            </a:pPr>
            <a:r>
              <a:rPr lang="it-IT" sz="1600" b="1" smtClean="0"/>
              <a:t>CONCLUSIONS: In this study of LAHNC patients, CDDP/RT achieved better locoregional control, FFS, and OS than C225/RT. Although the results were upheld on multivariate analysis, they must be interpreted cautiously because of the retrospective nature of the study and significant differences in patient selection. There was no statistically significant difference in late Grade 3 or 4 effects or feeding tube dependence.</a:t>
            </a:r>
          </a:p>
          <a:p>
            <a:pPr>
              <a:lnSpc>
                <a:spcPct val="80000"/>
              </a:lnSpc>
            </a:pPr>
            <a:endParaRPr lang="it-IT" sz="900" b="1" smtClean="0"/>
          </a:p>
        </p:txBody>
      </p:sp>
      <p:sp>
        <p:nvSpPr>
          <p:cNvPr id="94213" name="Rectangle 5"/>
          <p:cNvSpPr>
            <a:spLocks noGrp="1"/>
          </p:cNvSpPr>
          <p:nvPr>
            <p:ph type="title"/>
          </p:nvPr>
        </p:nvSpPr>
        <p:spPr/>
        <p:txBody>
          <a:bodyPr/>
          <a:lstStyle/>
          <a:p>
            <a:r>
              <a:rPr lang="it-IT" sz="1600" b="1" smtClean="0">
                <a:solidFill>
                  <a:schemeClr val="tx1"/>
                </a:solidFill>
              </a:rPr>
              <a:t>Concurrent Cisplatin and Radiation Versus Cetuximab and Radiation for Locally Advanced Head-and-Neck Cancer.</a:t>
            </a:r>
            <a:br>
              <a:rPr lang="it-IT" sz="1600" b="1" smtClean="0">
                <a:solidFill>
                  <a:schemeClr val="tx1"/>
                </a:solidFill>
              </a:rPr>
            </a:br>
            <a:r>
              <a:rPr lang="it-IT" sz="1600" smtClean="0">
                <a:solidFill>
                  <a:schemeClr val="tx1"/>
                </a:solidFill>
              </a:rPr>
              <a:t>Koutcher L, Sherman E, Fury M, Wolden S, Zhang Z, Mo Q, Stewart L, Schupak K, Gelblum D, Wong R, Kraus D, Shah J, Zelefsky M, Pfister D, Lee N.</a:t>
            </a:r>
            <a:br>
              <a:rPr lang="it-IT" sz="1600" smtClean="0">
                <a:solidFill>
                  <a:schemeClr val="tx1"/>
                </a:solidFill>
              </a:rPr>
            </a:br>
            <a:r>
              <a:rPr lang="it-IT" sz="1600" smtClean="0">
                <a:solidFill>
                  <a:schemeClr val="tx1"/>
                </a:solidFill>
              </a:rPr>
              <a:t>Department of Radiation Oncology, Memorial Sloan-Kettering Cancer Center, New York, </a:t>
            </a:r>
            <a:br>
              <a:rPr lang="it-IT" sz="1600" smtClean="0">
                <a:solidFill>
                  <a:schemeClr val="tx1"/>
                </a:solidFill>
              </a:rPr>
            </a:br>
            <a:r>
              <a:rPr lang="it-IT" sz="1600" smtClean="0"/>
              <a:t>Int J Radiat Oncol Biol Phys. 2010 Oct 13.</a:t>
            </a:r>
            <a:r>
              <a:rPr lang="it-IT" sz="1600" b="1" smtClean="0"/>
              <a:t/>
            </a:r>
            <a:br>
              <a:rPr lang="it-IT" sz="1600" b="1" smtClean="0"/>
            </a:br>
            <a:endParaRPr lang="it-IT" sz="1600" b="1"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olo 1"/>
          <p:cNvSpPr>
            <a:spLocks noGrp="1"/>
          </p:cNvSpPr>
          <p:nvPr>
            <p:ph type="title"/>
          </p:nvPr>
        </p:nvSpPr>
        <p:spPr>
          <a:xfrm>
            <a:off x="457200" y="704850"/>
            <a:ext cx="8229600" cy="1143000"/>
          </a:xfrm>
        </p:spPr>
        <p:txBody>
          <a:bodyPr/>
          <a:lstStyle/>
          <a:p>
            <a:r>
              <a:rPr lang="it-IT" sz="3600" smtClean="0"/>
              <a:t>LA NOSTRA ESPERIENZA…</a:t>
            </a:r>
          </a:p>
        </p:txBody>
      </p:sp>
      <p:sp>
        <p:nvSpPr>
          <p:cNvPr id="51203" name="Segnaposto contenuto 3"/>
          <p:cNvSpPr>
            <a:spLocks noGrp="1"/>
          </p:cNvSpPr>
          <p:nvPr>
            <p:ph sz="half" idx="1"/>
          </p:nvPr>
        </p:nvSpPr>
        <p:spPr>
          <a:xfrm>
            <a:off x="457200" y="1920875"/>
            <a:ext cx="4038600" cy="4433888"/>
          </a:xfrm>
        </p:spPr>
        <p:txBody>
          <a:bodyPr/>
          <a:lstStyle/>
          <a:p>
            <a:r>
              <a:rPr lang="it-IT" sz="2400" dirty="0" smtClean="0"/>
              <a:t>15 PZ </a:t>
            </a:r>
          </a:p>
          <a:p>
            <a:r>
              <a:rPr lang="it-IT" sz="2400" dirty="0" smtClean="0"/>
              <a:t>ETA MEDIA 57.6 (41-81)</a:t>
            </a:r>
          </a:p>
          <a:p>
            <a:r>
              <a:rPr lang="it-IT" sz="2400" dirty="0" smtClean="0"/>
              <a:t>KPS : 100=50%(9)</a:t>
            </a:r>
          </a:p>
          <a:p>
            <a:r>
              <a:rPr lang="it-IT" sz="2400" dirty="0" smtClean="0"/>
              <a:t>           90=8,3%(1)</a:t>
            </a:r>
          </a:p>
          <a:p>
            <a:r>
              <a:rPr lang="it-IT" sz="2400" dirty="0" smtClean="0"/>
              <a:t>            80=33,3%(4)</a:t>
            </a:r>
          </a:p>
          <a:p>
            <a:r>
              <a:rPr lang="it-IT" sz="2400" dirty="0" smtClean="0"/>
              <a:t>            70=8,3%(1)</a:t>
            </a:r>
          </a:p>
          <a:p>
            <a:endParaRPr lang="it-IT" sz="2400" dirty="0" smtClean="0"/>
          </a:p>
          <a:p>
            <a:r>
              <a:rPr lang="it-IT" sz="2400" dirty="0" smtClean="0"/>
              <a:t>STADIO III 25% (4)</a:t>
            </a:r>
          </a:p>
          <a:p>
            <a:r>
              <a:rPr lang="it-IT" sz="2400" dirty="0" smtClean="0"/>
              <a:t>STADIO IVA-IVB 75% (11)</a:t>
            </a:r>
          </a:p>
        </p:txBody>
      </p:sp>
      <p:sp>
        <p:nvSpPr>
          <p:cNvPr id="51204" name="Segnaposto contenuto 4"/>
          <p:cNvSpPr>
            <a:spLocks noGrp="1"/>
          </p:cNvSpPr>
          <p:nvPr>
            <p:ph sz="half" idx="2"/>
          </p:nvPr>
        </p:nvSpPr>
        <p:spPr>
          <a:xfrm>
            <a:off x="4648200" y="1920875"/>
            <a:ext cx="4038600" cy="4433888"/>
          </a:xfrm>
        </p:spPr>
        <p:txBody>
          <a:bodyPr/>
          <a:lstStyle/>
          <a:p>
            <a:r>
              <a:rPr lang="it-IT" sz="2000" smtClean="0"/>
              <a:t>RT (IMRT)</a:t>
            </a:r>
          </a:p>
          <a:p>
            <a:r>
              <a:rPr lang="it-IT" sz="2000" smtClean="0"/>
              <a:t>DOSE :64,8-70 Gy</a:t>
            </a:r>
          </a:p>
          <a:p>
            <a:pPr>
              <a:buFont typeface="Wingdings 2" pitchFamily="18" charset="2"/>
              <a:buNone/>
            </a:pPr>
            <a:r>
              <a:rPr lang="it-IT" sz="2000" smtClean="0"/>
              <a:t>Su tumore primitivo e stazioni linfonodali affette</a:t>
            </a:r>
          </a:p>
          <a:p>
            <a:pPr>
              <a:buFont typeface="Wingdings 2" pitchFamily="18" charset="2"/>
              <a:buNone/>
            </a:pPr>
            <a:endParaRPr lang="it-IT" sz="2000" smtClean="0"/>
          </a:p>
          <a:p>
            <a:pPr>
              <a:buFont typeface="Wingdings 2" pitchFamily="18" charset="2"/>
              <a:buNone/>
            </a:pPr>
            <a:r>
              <a:rPr lang="it-IT" sz="2000" smtClean="0"/>
              <a:t>50 Gy su stazioni linfonodali a rischio </a:t>
            </a:r>
          </a:p>
          <a:p>
            <a:pPr>
              <a:buFont typeface="Wingdings 2" pitchFamily="18" charset="2"/>
              <a:buNone/>
            </a:pPr>
            <a:r>
              <a:rPr lang="it-IT" sz="2000" smtClean="0"/>
              <a:t>Frazionamento:</a:t>
            </a:r>
          </a:p>
          <a:p>
            <a:pPr>
              <a:buFont typeface="Wingdings 2" pitchFamily="18" charset="2"/>
              <a:buNone/>
            </a:pPr>
            <a:r>
              <a:rPr lang="it-IT" sz="2000" smtClean="0"/>
              <a:t>1,8 – 2.2 Gy </a:t>
            </a:r>
          </a:p>
          <a:p>
            <a:pPr>
              <a:buFont typeface="Wingdings 2" pitchFamily="18" charset="2"/>
              <a:buNone/>
            </a:pPr>
            <a:endParaRPr lang="it-IT" sz="2000" smtClean="0"/>
          </a:p>
          <a:p>
            <a:pPr>
              <a:buFont typeface="Wingdings 2" pitchFamily="18" charset="2"/>
              <a:buNone/>
            </a:pPr>
            <a:r>
              <a:rPr lang="it-IT" sz="1800" smtClean="0"/>
              <a:t>CETUXIMAB SETT 400MG/MQ</a:t>
            </a:r>
          </a:p>
          <a:p>
            <a:pPr>
              <a:buFont typeface="Wingdings 2" pitchFamily="18" charset="2"/>
              <a:buNone/>
            </a:pPr>
            <a:r>
              <a:rPr lang="it-IT" sz="1800" smtClean="0"/>
              <a:t>I SOMM 1 SETT PRIMA RT </a:t>
            </a:r>
          </a:p>
          <a:p>
            <a:pPr>
              <a:buFont typeface="Wingdings 2" pitchFamily="18" charset="2"/>
              <a:buNone/>
            </a:pPr>
            <a:r>
              <a:rPr lang="it-IT" sz="1800" smtClean="0"/>
              <a:t>250 MG/MQ PER TUTTA DURATA RT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olo 3"/>
          <p:cNvSpPr>
            <a:spLocks noGrp="1"/>
          </p:cNvSpPr>
          <p:nvPr>
            <p:ph type="title"/>
          </p:nvPr>
        </p:nvSpPr>
        <p:spPr>
          <a:xfrm>
            <a:off x="457200" y="704850"/>
            <a:ext cx="8229600" cy="1143000"/>
          </a:xfrm>
        </p:spPr>
        <p:txBody>
          <a:bodyPr/>
          <a:lstStyle/>
          <a:p>
            <a:r>
              <a:rPr lang="it-IT" sz="2800" smtClean="0"/>
              <a:t>TOSSICITA CUTANEA E MUCOSA : RTOG</a:t>
            </a:r>
          </a:p>
        </p:txBody>
      </p:sp>
      <p:sp>
        <p:nvSpPr>
          <p:cNvPr id="52227" name="Segnaposto contenuto 4"/>
          <p:cNvSpPr>
            <a:spLocks noGrp="1"/>
          </p:cNvSpPr>
          <p:nvPr>
            <p:ph sz="half" idx="1"/>
          </p:nvPr>
        </p:nvSpPr>
        <p:spPr>
          <a:xfrm>
            <a:off x="457200" y="1920875"/>
            <a:ext cx="4038600" cy="4433888"/>
          </a:xfrm>
        </p:spPr>
        <p:txBody>
          <a:bodyPr/>
          <a:lstStyle/>
          <a:p>
            <a:r>
              <a:rPr lang="it-IT" dirty="0" smtClean="0"/>
              <a:t>TOSSICITA  CUTANEA</a:t>
            </a:r>
          </a:p>
          <a:p>
            <a:r>
              <a:rPr lang="it-IT" dirty="0" smtClean="0"/>
              <a:t>G1 16,6% </a:t>
            </a:r>
          </a:p>
          <a:p>
            <a:r>
              <a:rPr lang="it-IT" dirty="0" smtClean="0"/>
              <a:t>G2 33,3% </a:t>
            </a:r>
          </a:p>
          <a:p>
            <a:r>
              <a:rPr lang="it-IT" dirty="0" smtClean="0"/>
              <a:t>G3 33,3% </a:t>
            </a:r>
          </a:p>
          <a:p>
            <a:r>
              <a:rPr lang="it-IT" dirty="0" smtClean="0"/>
              <a:t>G4 16,6% </a:t>
            </a:r>
          </a:p>
        </p:txBody>
      </p:sp>
      <p:sp>
        <p:nvSpPr>
          <p:cNvPr id="52228" name="Segnaposto contenuto 5"/>
          <p:cNvSpPr>
            <a:spLocks noGrp="1"/>
          </p:cNvSpPr>
          <p:nvPr>
            <p:ph sz="half" idx="2"/>
          </p:nvPr>
        </p:nvSpPr>
        <p:spPr>
          <a:xfrm>
            <a:off x="4648200" y="1920875"/>
            <a:ext cx="4038600" cy="4433888"/>
          </a:xfrm>
        </p:spPr>
        <p:txBody>
          <a:bodyPr/>
          <a:lstStyle/>
          <a:p>
            <a:r>
              <a:rPr lang="it-IT" dirty="0" smtClean="0"/>
              <a:t>TOSSICITA MUCOSA</a:t>
            </a:r>
          </a:p>
          <a:p>
            <a:r>
              <a:rPr lang="it-IT" dirty="0" smtClean="0"/>
              <a:t>G1  8.3% </a:t>
            </a:r>
          </a:p>
          <a:p>
            <a:r>
              <a:rPr lang="it-IT" dirty="0" smtClean="0"/>
              <a:t>G2 24,5%</a:t>
            </a:r>
          </a:p>
          <a:p>
            <a:r>
              <a:rPr lang="it-IT" dirty="0" smtClean="0"/>
              <a:t>G3  58,3% </a:t>
            </a:r>
          </a:p>
          <a:p>
            <a:r>
              <a:rPr lang="it-IT" dirty="0" smtClean="0"/>
              <a:t>G4  8,3%</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olo 4"/>
          <p:cNvSpPr>
            <a:spLocks noGrp="1"/>
          </p:cNvSpPr>
          <p:nvPr>
            <p:ph type="title"/>
          </p:nvPr>
        </p:nvSpPr>
        <p:spPr/>
        <p:txBody>
          <a:bodyPr/>
          <a:lstStyle/>
          <a:p>
            <a:pPr eaLnBrk="1" hangingPunct="1"/>
            <a:r>
              <a:rPr lang="it-IT" smtClean="0"/>
              <a:t>EGFR E NEOPLASIE</a:t>
            </a:r>
          </a:p>
        </p:txBody>
      </p:sp>
      <p:pic>
        <p:nvPicPr>
          <p:cNvPr id="133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71550" y="5300663"/>
            <a:ext cx="6848475" cy="1047750"/>
          </a:xfrm>
          <a:noFill/>
        </p:spPr>
      </p:pic>
      <p:sp>
        <p:nvSpPr>
          <p:cNvPr id="13316" name="Rettangolo 5"/>
          <p:cNvSpPr>
            <a:spLocks noChangeArrowheads="1"/>
          </p:cNvSpPr>
          <p:nvPr/>
        </p:nvSpPr>
        <p:spPr bwMode="auto">
          <a:xfrm>
            <a:off x="539750" y="2276475"/>
            <a:ext cx="7488238" cy="33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sz="2000"/>
              <a:t>EGFR risulta overespresso in numerosi tumori epiteliali ;</a:t>
            </a:r>
          </a:p>
          <a:p>
            <a:r>
              <a:rPr lang="it-IT" sz="2000"/>
              <a:t>in particolare l’80-90% dei tumori testa-collo mostra una</a:t>
            </a:r>
          </a:p>
          <a:p>
            <a:r>
              <a:rPr lang="it-IT" sz="2000"/>
              <a:t>overespressione di EGFR e del suo ligando più affine</a:t>
            </a:r>
          </a:p>
          <a:p>
            <a:r>
              <a:rPr lang="it-IT" sz="2000"/>
              <a:t>(TGF-</a:t>
            </a:r>
            <a:r>
              <a:rPr lang="el-GR" sz="2000"/>
              <a:t>α)1</a:t>
            </a:r>
            <a:endParaRPr lang="it-IT" sz="2000"/>
          </a:p>
          <a:p>
            <a:r>
              <a:rPr lang="it-IT" sz="2000"/>
              <a:t>La coespressione del recettore e del suo ligando</a:t>
            </a:r>
          </a:p>
          <a:p>
            <a:r>
              <a:rPr lang="it-IT" sz="2000"/>
              <a:t>principale indica che alla base del processo di</a:t>
            </a:r>
          </a:p>
          <a:p>
            <a:r>
              <a:rPr lang="it-IT" sz="2000"/>
              <a:t>tumorigenesi e proliferazione neoplastica vi sia un</a:t>
            </a:r>
          </a:p>
          <a:p>
            <a:r>
              <a:rPr lang="it-IT" sz="2000"/>
              <a:t>meccanismo di stimolazione autocrina, con una</a:t>
            </a:r>
          </a:p>
          <a:p>
            <a:r>
              <a:rPr lang="it-IT" sz="2000"/>
              <a:t>attivazione alla trascrizione del gene di EGFR2,3</a:t>
            </a:r>
          </a:p>
          <a:p>
            <a:endParaRPr lang="it-IT" sz="2000"/>
          </a:p>
          <a:p>
            <a:endParaRPr lang="it-IT" sz="1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olo 4"/>
          <p:cNvSpPr>
            <a:spLocks noGrp="1"/>
          </p:cNvSpPr>
          <p:nvPr>
            <p:ph type="title"/>
          </p:nvPr>
        </p:nvSpPr>
        <p:spPr/>
        <p:txBody>
          <a:bodyPr/>
          <a:lstStyle/>
          <a:p>
            <a:r>
              <a:rPr lang="it-IT" smtClean="0"/>
              <a:t> </a:t>
            </a:r>
            <a:r>
              <a:rPr lang="it-IT" sz="3600" smtClean="0"/>
              <a:t>RISPOSTA….</a:t>
            </a:r>
          </a:p>
        </p:txBody>
      </p:sp>
      <p:sp>
        <p:nvSpPr>
          <p:cNvPr id="53251" name="Segnaposto contenuto 5"/>
          <p:cNvSpPr>
            <a:spLocks noGrp="1"/>
          </p:cNvSpPr>
          <p:nvPr>
            <p:ph idx="1"/>
          </p:nvPr>
        </p:nvSpPr>
        <p:spPr/>
        <p:txBody>
          <a:bodyPr/>
          <a:lstStyle/>
          <a:p>
            <a:r>
              <a:rPr lang="it-IT" dirty="0" smtClean="0"/>
              <a:t>FUP MEDIANO 17,8 MESI (RANGE 2-25 MESI)</a:t>
            </a:r>
          </a:p>
          <a:p>
            <a:endParaRPr lang="it-IT" dirty="0" smtClean="0"/>
          </a:p>
          <a:p>
            <a:r>
              <a:rPr lang="it-IT" dirty="0" smtClean="0"/>
              <a:t>RC 73 %</a:t>
            </a:r>
          </a:p>
          <a:p>
            <a:r>
              <a:rPr lang="it-IT" dirty="0" smtClean="0"/>
              <a:t>RP 27%</a:t>
            </a:r>
          </a:p>
        </p:txBody>
      </p:sp>
      <p:sp>
        <p:nvSpPr>
          <p:cNvPr id="7" name="Rettangolo 6"/>
          <p:cNvSpPr/>
          <p:nvPr/>
        </p:nvSpPr>
        <p:spPr>
          <a:xfrm>
            <a:off x="395288" y="5157788"/>
            <a:ext cx="8424862" cy="1439862"/>
          </a:xfrm>
          <a:prstGeom prst="rect">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it-IT" b="1" i="1">
                <a:solidFill>
                  <a:srgbClr val="0D0D0D"/>
                </a:solidFill>
                <a:cs typeface="Arial" charset="0"/>
              </a:rPr>
              <a:t>LO SVILUPPO DI UNA IMPORTANTE TOSSICITA E’ ASSOCIATO A MAGGIORE SOPRAVVIVENZA </a:t>
            </a:r>
          </a:p>
          <a:p>
            <a:pPr algn="ctr"/>
            <a:endParaRPr lang="it-IT" b="1" i="1">
              <a:solidFill>
                <a:srgbClr val="0D0D0D"/>
              </a:solidFill>
              <a:cs typeface="Arial" charset="0"/>
            </a:endParaRPr>
          </a:p>
          <a:p>
            <a:pPr algn="ctr"/>
            <a:r>
              <a:rPr lang="it-IT" b="1" i="1">
                <a:solidFill>
                  <a:srgbClr val="0D0D0D"/>
                </a:solidFill>
                <a:cs typeface="Arial" charset="0"/>
              </a:rPr>
              <a:t>                        BONNER ET AL ASTRO 2008</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536" y="476672"/>
            <a:ext cx="5742384" cy="3970318"/>
          </a:xfrm>
          <a:prstGeom prst="rect">
            <a:avLst/>
          </a:prstGeom>
          <a:gradFill flip="none" rotWithShape="1">
            <a:gsLst>
              <a:gs pos="0">
                <a:srgbClr val="6E1DD9">
                  <a:shade val="30000"/>
                  <a:satMod val="115000"/>
                </a:srgbClr>
              </a:gs>
              <a:gs pos="50000">
                <a:srgbClr val="6E1DD9">
                  <a:shade val="67500"/>
                  <a:satMod val="115000"/>
                </a:srgbClr>
              </a:gs>
              <a:gs pos="100000">
                <a:srgbClr val="6E1DD9">
                  <a:shade val="100000"/>
                  <a:satMod val="115000"/>
                </a:srgbClr>
              </a:gs>
            </a:gsLst>
            <a:lin ang="2700000" scaled="1"/>
            <a:tileRect/>
          </a:gradFill>
          <a:effectLst>
            <a:innerShdw blurRad="63500" dist="50800" dir="10800000">
              <a:prstClr val="black">
                <a:alpha val="50000"/>
              </a:prstClr>
            </a:innerShdw>
          </a:effectLst>
        </p:spPr>
        <p:txBody>
          <a:bodyPr>
            <a:spAutoFit/>
          </a:bodyPr>
          <a:lstStyle/>
          <a:p>
            <a:pPr>
              <a:defRPr/>
            </a:pPr>
            <a:r>
              <a:rPr lang="it-IT" sz="2800" i="1" dirty="0"/>
              <a:t>                              </a:t>
            </a:r>
            <a:r>
              <a:rPr lang="it-IT" sz="2800" i="1" dirty="0">
                <a:solidFill>
                  <a:srgbClr val="FFFF00"/>
                </a:solidFill>
              </a:rPr>
              <a:t>Sviluppi </a:t>
            </a:r>
            <a:r>
              <a:rPr lang="it-IT" sz="2800" i="1" dirty="0" err="1">
                <a:solidFill>
                  <a:srgbClr val="FFFF00"/>
                </a:solidFill>
              </a:rPr>
              <a:t>futuri…</a:t>
            </a:r>
            <a:endParaRPr lang="it-IT" sz="2800" i="1" dirty="0">
              <a:solidFill>
                <a:srgbClr val="FFFF00"/>
              </a:solidFill>
            </a:endParaRPr>
          </a:p>
          <a:p>
            <a:pPr>
              <a:defRPr/>
            </a:pPr>
            <a:r>
              <a:rPr lang="it-IT" sz="2800" i="1" dirty="0"/>
              <a:t>1) Condurre ulteriori studi sulla terapia combinata</a:t>
            </a:r>
          </a:p>
          <a:p>
            <a:pPr>
              <a:defRPr/>
            </a:pPr>
            <a:endParaRPr lang="it-IT" sz="2800" i="1" dirty="0"/>
          </a:p>
          <a:p>
            <a:pPr>
              <a:defRPr/>
            </a:pPr>
            <a:r>
              <a:rPr lang="it-IT" sz="2800" i="1" dirty="0"/>
              <a:t>2) Identificare mutazioni genetiche dell’EGFR che causano resistenza</a:t>
            </a:r>
          </a:p>
          <a:p>
            <a:pPr>
              <a:defRPr/>
            </a:pPr>
            <a:endParaRPr lang="it-IT" sz="2800" i="1" dirty="0"/>
          </a:p>
          <a:p>
            <a:pPr>
              <a:defRPr/>
            </a:pPr>
            <a:r>
              <a:rPr lang="it-IT" sz="2800" i="1" dirty="0"/>
              <a:t>3) Identificare il ruolo dell’EGFR nelle fasi precoci della malattia</a:t>
            </a:r>
            <a:endParaRPr lang="it-IT" sz="2800" dirty="0"/>
          </a:p>
        </p:txBody>
      </p:sp>
      <p:pic>
        <p:nvPicPr>
          <p:cNvPr id="7987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4437063"/>
            <a:ext cx="4725988"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175" y="1616223"/>
            <a:ext cx="2828925" cy="1362075"/>
          </a:xfrm>
          <a:prstGeom prst="rect">
            <a:avLst/>
          </a:prstGeom>
          <a:solidFill>
            <a:srgbClr val="6E1DD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08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7253" y="1844824"/>
            <a:ext cx="3495675" cy="904875"/>
          </a:xfrm>
          <a:prstGeom prst="rect">
            <a:avLst/>
          </a:prstGeom>
          <a:solidFill>
            <a:srgbClr val="6E1DD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09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893" y="3356535"/>
            <a:ext cx="4514850" cy="962025"/>
          </a:xfrm>
          <a:prstGeom prst="rect">
            <a:avLst/>
          </a:prstGeom>
          <a:solidFill>
            <a:srgbClr val="6E1DD9"/>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Rettangolo 1"/>
          <p:cNvSpPr/>
          <p:nvPr/>
        </p:nvSpPr>
        <p:spPr>
          <a:xfrm>
            <a:off x="0" y="5517232"/>
            <a:ext cx="9144000" cy="13407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t>TARGET THERAPY E RT: </a:t>
            </a:r>
          </a:p>
          <a:p>
            <a:pPr algn="ctr"/>
            <a:r>
              <a:rPr lang="it-IT" sz="2800" b="1" dirty="0" smtClean="0"/>
              <a:t>BENEFICIO PER I PAZIENTI?</a:t>
            </a:r>
            <a:endParaRPr lang="it-IT" sz="2800" b="1" dirty="0"/>
          </a:p>
        </p:txBody>
      </p:sp>
      <p:sp>
        <p:nvSpPr>
          <p:cNvPr id="3" name="Rettangolo 2"/>
          <p:cNvSpPr/>
          <p:nvPr/>
        </p:nvSpPr>
        <p:spPr>
          <a:xfrm>
            <a:off x="1403648" y="188640"/>
            <a:ext cx="6480720"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t>RT+ INIBITORI EGFR E FARMACI ANTIANGIOGENETICI:</a:t>
            </a:r>
          </a:p>
          <a:p>
            <a:pPr algn="ctr"/>
            <a:r>
              <a:rPr lang="it-IT" sz="2400" b="1" dirty="0" smtClean="0"/>
              <a:t>MECCANISMI DI AZIONE</a:t>
            </a:r>
            <a:endParaRPr lang="it-IT"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4"/>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468313" y="476250"/>
            <a:ext cx="8207375" cy="6192838"/>
          </a:xfrm>
          <a:noFill/>
        </p:spPr>
      </p:pic>
      <p:sp>
        <p:nvSpPr>
          <p:cNvPr id="4" name="Rettangolo 3"/>
          <p:cNvSpPr/>
          <p:nvPr/>
        </p:nvSpPr>
        <p:spPr>
          <a:xfrm>
            <a:off x="971600" y="6165304"/>
            <a:ext cx="7200800" cy="576064"/>
          </a:xfrm>
          <a:prstGeom prst="rect">
            <a:avLst/>
          </a:prstGeom>
          <a:solidFill>
            <a:srgbClr val="CE28A3"/>
          </a:solidFill>
          <a:ln>
            <a:solidFill>
              <a:srgbClr val="6E1DD9"/>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3200" b="1" i="1" u="sng" dirty="0">
                <a:solidFill>
                  <a:srgbClr val="FFFF00"/>
                </a:solidFill>
                <a:effectLst>
                  <a:outerShdw blurRad="38100" dist="38100" dir="2700000" algn="tl">
                    <a:srgbClr val="000000">
                      <a:alpha val="43137"/>
                    </a:srgbClr>
                  </a:outerShdw>
                </a:effectLst>
              </a:rPr>
              <a:t>GRAZIE PER L ‘ </a:t>
            </a:r>
            <a:r>
              <a:rPr lang="it-IT" sz="3200" b="1" i="1" u="sng" dirty="0" err="1">
                <a:solidFill>
                  <a:srgbClr val="FFFF00"/>
                </a:solidFill>
                <a:effectLst>
                  <a:outerShdw blurRad="38100" dist="38100" dir="2700000" algn="tl">
                    <a:srgbClr val="000000">
                      <a:alpha val="43137"/>
                    </a:srgbClr>
                  </a:outerShdw>
                </a:effectLst>
              </a:rPr>
              <a:t>ATTENZIONE…</a:t>
            </a:r>
            <a:endParaRPr lang="it-IT" sz="3200" b="1" i="1" u="sng" dirty="0">
              <a:solidFill>
                <a:srgbClr val="FFFF00"/>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print"/>
          <a:srcRect/>
          <a:stretch>
            <a:fillRect/>
          </a:stretch>
        </p:blipFill>
        <p:spPr bwMode="auto">
          <a:xfrm>
            <a:off x="1900238" y="638175"/>
            <a:ext cx="5343525" cy="5581650"/>
          </a:xfrm>
          <a:prstGeom prst="rect">
            <a:avLst/>
          </a:prstGeom>
          <a:ln>
            <a:noFill/>
          </a:ln>
          <a:effectLst>
            <a:softEdge rad="112500"/>
          </a:effectLst>
        </p:spPr>
      </p:pic>
    </p:spTree>
    <p:extLst>
      <p:ext uri="{BB962C8B-B14F-4D97-AF65-F5344CB8AC3E}">
        <p14:creationId xmlns:p14="http://schemas.microsoft.com/office/powerpoint/2010/main" val="815773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4"/>
          <p:cNvPicPr>
            <a:picLocks noChangeAspect="1" noChangeArrowheads="1"/>
          </p:cNvPicPr>
          <p:nvPr/>
        </p:nvPicPr>
        <p:blipFill>
          <a:blip r:embed="rId2" cstate="print">
            <a:duotone>
              <a:prstClr val="black"/>
              <a:srgbClr val="CC99FF">
                <a:tint val="45000"/>
                <a:satMod val="400000"/>
              </a:srgbClr>
            </a:duotone>
            <a:lum contrast="40000"/>
          </a:blip>
          <a:srcRect/>
          <a:stretch>
            <a:fillRect/>
          </a:stretch>
        </p:blipFill>
        <p:spPr bwMode="auto">
          <a:xfrm>
            <a:off x="611560" y="764704"/>
            <a:ext cx="7610475" cy="5648325"/>
          </a:xfrm>
          <a:prstGeom prst="rect">
            <a:avLst/>
          </a:prstGeom>
          <a:ln>
            <a:noFill/>
          </a:ln>
          <a:effectLst>
            <a:softEdge rad="112500"/>
          </a:effectLst>
        </p:spPr>
      </p:pic>
      <p:sp>
        <p:nvSpPr>
          <p:cNvPr id="5" name="Rettangolo 4"/>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29950132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Picture 4"/>
          <p:cNvPicPr>
            <a:picLocks noGrp="1" noChangeAspect="1" noChangeArrowheads="1"/>
          </p:cNvPicPr>
          <p:nvPr>
            <p:ph type="body" idx="4294967295"/>
          </p:nvPr>
        </p:nvPicPr>
        <p:blipFill>
          <a:blip r:embed="rId2" cstate="print">
            <a:duotone>
              <a:prstClr val="black"/>
              <a:srgbClr val="6E1DD9">
                <a:tint val="45000"/>
                <a:satMod val="400000"/>
              </a:srgbClr>
            </a:duotone>
            <a:lum contrast="30000"/>
          </a:blip>
          <a:srcRect/>
          <a:stretch>
            <a:fillRect/>
          </a:stretch>
        </p:blipFill>
        <p:spPr>
          <a:xfrm>
            <a:off x="683568" y="548680"/>
            <a:ext cx="8291052" cy="5472608"/>
          </a:xfrm>
          <a:effectLst>
            <a:softEdge rad="112500"/>
          </a:effectLst>
        </p:spPr>
      </p:pic>
      <p:sp>
        <p:nvSpPr>
          <p:cNvPr id="4" name="Rettangolo 3"/>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40809698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p:cNvPicPr>
            <a:picLocks noGrp="1" noChangeAspect="1" noChangeArrowheads="1"/>
          </p:cNvPicPr>
          <p:nvPr>
            <p:ph type="body" idx="4294967295"/>
          </p:nvPr>
        </p:nvPicPr>
        <p:blipFill>
          <a:blip r:embed="rId2" cstate="print">
            <a:duotone>
              <a:prstClr val="black"/>
              <a:srgbClr val="CC99FF">
                <a:tint val="45000"/>
                <a:satMod val="400000"/>
              </a:srgbClr>
            </a:duotone>
          </a:blip>
          <a:srcRect/>
          <a:stretch>
            <a:fillRect/>
          </a:stretch>
        </p:blipFill>
        <p:spPr>
          <a:xfrm>
            <a:off x="827584" y="620688"/>
            <a:ext cx="7432502" cy="5644291"/>
          </a:xfrm>
          <a:effectLst>
            <a:softEdge rad="112500"/>
          </a:effectLst>
        </p:spPr>
      </p:pic>
      <p:sp>
        <p:nvSpPr>
          <p:cNvPr id="4" name="Rettangolo 3"/>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14280209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p:cNvPicPr>
            <a:picLocks noGrp="1" noChangeAspect="1" noChangeArrowheads="1"/>
          </p:cNvPicPr>
          <p:nvPr>
            <p:ph type="body" idx="4294967295"/>
          </p:nvPr>
        </p:nvPicPr>
        <p:blipFill>
          <a:blip r:embed="rId2" cstate="print">
            <a:duotone>
              <a:prstClr val="black"/>
              <a:srgbClr val="CC99FF">
                <a:tint val="45000"/>
                <a:satMod val="400000"/>
              </a:srgbClr>
            </a:duotone>
          </a:blip>
          <a:srcRect/>
          <a:stretch>
            <a:fillRect/>
          </a:stretch>
        </p:blipFill>
        <p:spPr>
          <a:xfrm>
            <a:off x="323850" y="1056566"/>
            <a:ext cx="8030022" cy="5603706"/>
          </a:xfrm>
          <a:effectLst>
            <a:softEdge rad="112500"/>
          </a:effectLst>
        </p:spPr>
      </p:pic>
      <p:sp>
        <p:nvSpPr>
          <p:cNvPr id="4" name="Rettangolo 3"/>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2337138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p:cNvPicPr>
            <a:picLocks noGrp="1" noChangeAspect="1" noChangeArrowheads="1"/>
          </p:cNvPicPr>
          <p:nvPr>
            <p:ph type="body" idx="4294967295"/>
          </p:nvPr>
        </p:nvPicPr>
        <p:blipFill>
          <a:blip r:embed="rId2" cstate="print">
            <a:duotone>
              <a:prstClr val="black"/>
              <a:srgbClr val="CC99FF">
                <a:tint val="45000"/>
                <a:satMod val="400000"/>
              </a:srgbClr>
            </a:duotone>
            <a:lum contrast="40000"/>
          </a:blip>
          <a:srcRect/>
          <a:stretch>
            <a:fillRect/>
          </a:stretch>
        </p:blipFill>
        <p:spPr>
          <a:xfrm>
            <a:off x="611102" y="74322"/>
            <a:ext cx="7647371" cy="6594473"/>
          </a:xfrm>
          <a:effectLst>
            <a:softEdge rad="112500"/>
          </a:effectLst>
        </p:spPr>
      </p:pic>
      <p:sp>
        <p:nvSpPr>
          <p:cNvPr id="4" name="Rettangolo 3"/>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11239030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981075"/>
            <a:ext cx="6638925" cy="33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4941888"/>
            <a:ext cx="70485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4"/>
          <p:cNvPicPr>
            <a:picLocks noGrp="1" noChangeAspect="1" noChangeArrowheads="1"/>
          </p:cNvPicPr>
          <p:nvPr>
            <p:ph type="body" idx="4294967295"/>
          </p:nvPr>
        </p:nvPicPr>
        <p:blipFill>
          <a:blip r:embed="rId2" cstate="print">
            <a:duotone>
              <a:prstClr val="black"/>
              <a:srgbClr val="CC99FF">
                <a:tint val="45000"/>
                <a:satMod val="400000"/>
              </a:srgbClr>
            </a:duotone>
          </a:blip>
          <a:srcRect/>
          <a:stretch>
            <a:fillRect/>
          </a:stretch>
        </p:blipFill>
        <p:spPr>
          <a:xfrm>
            <a:off x="1929234" y="250343"/>
            <a:ext cx="5315946" cy="6374913"/>
          </a:xfrm>
          <a:ln w="228600" cap="sq" cmpd="thickThin">
            <a:solidFill>
              <a:srgbClr val="000000"/>
            </a:solidFill>
          </a:ln>
          <a:effectLst>
            <a:innerShdw blurRad="76200">
              <a:srgbClr val="000000"/>
            </a:innerShdw>
          </a:effectLst>
        </p:spPr>
      </p:pic>
      <p:sp>
        <p:nvSpPr>
          <p:cNvPr id="4" name="Rettangolo 3"/>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308601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Picture 4"/>
          <p:cNvPicPr>
            <a:picLocks noGrp="1" noChangeAspect="1" noChangeArrowheads="1"/>
          </p:cNvPicPr>
          <p:nvPr>
            <p:ph type="title" idx="4294967295"/>
          </p:nvPr>
        </p:nvPicPr>
        <p:blipFill>
          <a:blip r:embed="rId2" cstate="print">
            <a:duotone>
              <a:prstClr val="black"/>
              <a:srgbClr val="CC99FF">
                <a:tint val="45000"/>
                <a:satMod val="400000"/>
              </a:srgbClr>
            </a:duotone>
            <a:lum contrast="20000"/>
          </a:blip>
          <a:srcRect/>
          <a:stretch>
            <a:fillRect/>
          </a:stretch>
        </p:blipFill>
        <p:spPr>
          <a:xfrm>
            <a:off x="0" y="11991"/>
            <a:ext cx="4933959" cy="3691952"/>
          </a:xfrm>
          <a:effectLst>
            <a:softEdge rad="112500"/>
          </a:effectLst>
        </p:spPr>
      </p:pic>
      <p:pic>
        <p:nvPicPr>
          <p:cNvPr id="76805" name="Picture 5"/>
          <p:cNvPicPr>
            <a:picLocks noGrp="1" noChangeAspect="1" noChangeArrowheads="1"/>
          </p:cNvPicPr>
          <p:nvPr>
            <p:ph type="body" idx="4294967295"/>
          </p:nvPr>
        </p:nvPicPr>
        <p:blipFill>
          <a:blip r:embed="rId3" cstate="print">
            <a:duotone>
              <a:prstClr val="black"/>
              <a:srgbClr val="CC99FF">
                <a:tint val="45000"/>
                <a:satMod val="400000"/>
              </a:srgbClr>
            </a:duotone>
          </a:blip>
          <a:srcRect/>
          <a:stretch>
            <a:fillRect/>
          </a:stretch>
        </p:blipFill>
        <p:spPr>
          <a:xfrm>
            <a:off x="3847864" y="3065085"/>
            <a:ext cx="5110629" cy="3711162"/>
          </a:xfrm>
          <a:effectLst>
            <a:softEdge rad="112500"/>
          </a:effectLst>
        </p:spPr>
      </p:pic>
      <p:sp>
        <p:nvSpPr>
          <p:cNvPr id="4" name="Rettangolo 3"/>
          <p:cNvSpPr/>
          <p:nvPr/>
        </p:nvSpPr>
        <p:spPr>
          <a:xfrm>
            <a:off x="6516688" y="63087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38316140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468313" y="260350"/>
            <a:ext cx="8443912" cy="6338888"/>
          </a:xfrm>
          <a:noFill/>
        </p:spPr>
      </p:pic>
      <p:sp>
        <p:nvSpPr>
          <p:cNvPr id="4" name="Rettangolo 3"/>
          <p:cNvSpPr/>
          <p:nvPr/>
        </p:nvSpPr>
        <p:spPr>
          <a:xfrm>
            <a:off x="6516688" y="6092825"/>
            <a:ext cx="2627312" cy="5492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smtClean="0">
                <a:solidFill>
                  <a:prstClr val="black"/>
                </a:solidFill>
              </a:rPr>
              <a:t>COLON-RETTO</a:t>
            </a:r>
            <a:endParaRPr lang="it-IT" b="1" i="1" dirty="0">
              <a:solidFill>
                <a:prstClr val="black"/>
              </a:solidFill>
            </a:endParaRPr>
          </a:p>
        </p:txBody>
      </p:sp>
    </p:spTree>
    <p:extLst>
      <p:ext uri="{BB962C8B-B14F-4D97-AF65-F5344CB8AC3E}">
        <p14:creationId xmlns:p14="http://schemas.microsoft.com/office/powerpoint/2010/main" val="27031176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827088" y="765175"/>
            <a:ext cx="7118350" cy="5343525"/>
          </a:xfrm>
          <a:noFill/>
        </p:spPr>
      </p:pic>
      <p:sp>
        <p:nvSpPr>
          <p:cNvPr id="4" name="Rettangolo 3"/>
          <p:cNvSpPr/>
          <p:nvPr/>
        </p:nvSpPr>
        <p:spPr>
          <a:xfrm>
            <a:off x="6659563" y="5661025"/>
            <a:ext cx="1225550" cy="360363"/>
          </a:xfrm>
          <a:prstGeom prst="rect">
            <a:avLst/>
          </a:prstGeom>
          <a:solidFill>
            <a:srgbClr val="6E1D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Tree>
    <p:extLst>
      <p:ext uri="{BB962C8B-B14F-4D97-AF65-F5344CB8AC3E}">
        <p14:creationId xmlns:p14="http://schemas.microsoft.com/office/powerpoint/2010/main" val="19077901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258888" y="981075"/>
            <a:ext cx="6781800" cy="5092700"/>
          </a:xfrm>
          <a:noFill/>
        </p:spPr>
      </p:pic>
    </p:spTree>
    <p:extLst>
      <p:ext uri="{BB962C8B-B14F-4D97-AF65-F5344CB8AC3E}">
        <p14:creationId xmlns:p14="http://schemas.microsoft.com/office/powerpoint/2010/main" val="18353689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412875"/>
            <a:ext cx="73056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420938"/>
            <a:ext cx="71723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4221163"/>
            <a:ext cx="70199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5516563"/>
            <a:ext cx="69151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404813"/>
            <a:ext cx="61150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6"/>
          <p:cNvSpPr/>
          <p:nvPr/>
        </p:nvSpPr>
        <p:spPr>
          <a:xfrm>
            <a:off x="971550" y="1341438"/>
            <a:ext cx="1152525" cy="431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8" name="Rettangolo 7"/>
          <p:cNvSpPr/>
          <p:nvPr/>
        </p:nvSpPr>
        <p:spPr>
          <a:xfrm>
            <a:off x="6948488" y="6237288"/>
            <a:ext cx="2195512" cy="620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err="1">
                <a:solidFill>
                  <a:prstClr val="black"/>
                </a:solidFill>
              </a:rPr>
              <a:t>H&amp;N</a:t>
            </a:r>
            <a:r>
              <a:rPr lang="it-IT" b="1" i="1" dirty="0">
                <a:solidFill>
                  <a:prstClr val="black"/>
                </a:solidFill>
              </a:rPr>
              <a:t> CANCER</a:t>
            </a:r>
          </a:p>
        </p:txBody>
      </p:sp>
    </p:spTree>
    <p:extLst>
      <p:ext uri="{BB962C8B-B14F-4D97-AF65-F5344CB8AC3E}">
        <p14:creationId xmlns:p14="http://schemas.microsoft.com/office/powerpoint/2010/main" val="19991465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052513"/>
            <a:ext cx="66865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3716338"/>
            <a:ext cx="67151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5589588"/>
            <a:ext cx="67437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88913"/>
            <a:ext cx="69342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p:cNvSpPr/>
          <p:nvPr/>
        </p:nvSpPr>
        <p:spPr>
          <a:xfrm>
            <a:off x="4427538" y="2276475"/>
            <a:ext cx="2736850" cy="2889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7" name="Rettangolo 6"/>
          <p:cNvSpPr/>
          <p:nvPr/>
        </p:nvSpPr>
        <p:spPr>
          <a:xfrm>
            <a:off x="1187450" y="2492375"/>
            <a:ext cx="1296988" cy="2889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8" name="Rettangolo 7"/>
          <p:cNvSpPr/>
          <p:nvPr/>
        </p:nvSpPr>
        <p:spPr>
          <a:xfrm>
            <a:off x="6948488" y="6237288"/>
            <a:ext cx="2195512" cy="620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err="1">
                <a:solidFill>
                  <a:prstClr val="black"/>
                </a:solidFill>
              </a:rPr>
              <a:t>H&amp;N</a:t>
            </a:r>
            <a:r>
              <a:rPr lang="it-IT" b="1" i="1" dirty="0">
                <a:solidFill>
                  <a:prstClr val="black"/>
                </a:solidFill>
              </a:rPr>
              <a:t> CANCER</a:t>
            </a:r>
          </a:p>
        </p:txBody>
      </p:sp>
    </p:spTree>
    <p:extLst>
      <p:ext uri="{BB962C8B-B14F-4D97-AF65-F5344CB8AC3E}">
        <p14:creationId xmlns:p14="http://schemas.microsoft.com/office/powerpoint/2010/main" val="9283935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752475"/>
            <a:ext cx="74295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6948488" y="6237288"/>
            <a:ext cx="2195512" cy="6207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i="1" dirty="0" err="1">
                <a:solidFill>
                  <a:prstClr val="black"/>
                </a:solidFill>
              </a:rPr>
              <a:t>H&amp;N</a:t>
            </a:r>
            <a:r>
              <a:rPr lang="it-IT" b="1" i="1" dirty="0">
                <a:solidFill>
                  <a:prstClr val="black"/>
                </a:solidFill>
              </a:rPr>
              <a:t> CANCER</a:t>
            </a:r>
          </a:p>
        </p:txBody>
      </p:sp>
    </p:spTree>
    <p:extLst>
      <p:ext uri="{BB962C8B-B14F-4D97-AF65-F5344CB8AC3E}">
        <p14:creationId xmlns:p14="http://schemas.microsoft.com/office/powerpoint/2010/main" val="13355655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ttangolo 1"/>
          <p:cNvSpPr>
            <a:spLocks noChangeArrowheads="1"/>
          </p:cNvSpPr>
          <p:nvPr/>
        </p:nvSpPr>
        <p:spPr bwMode="auto">
          <a:xfrm>
            <a:off x="107950" y="765175"/>
            <a:ext cx="4464050"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a:solidFill>
                  <a:prstClr val="white"/>
                </a:solidFill>
              </a:rPr>
              <a:t>Dose eritema (singola frazione) : 600-800 R (Seitz e Wintz 1920)</a:t>
            </a:r>
          </a:p>
          <a:p>
            <a:r>
              <a:rPr lang="it-IT">
                <a:solidFill>
                  <a:prstClr val="white"/>
                </a:solidFill>
              </a:rPr>
              <a:t>Dose eritema (frazionamento convenzionale): circa 30 Gy</a:t>
            </a:r>
          </a:p>
          <a:p>
            <a:r>
              <a:rPr lang="it-IT">
                <a:solidFill>
                  <a:prstClr val="white"/>
                </a:solidFill>
              </a:rPr>
              <a:t>• Con tecniche semplici (diretto e contrapposti):</a:t>
            </a:r>
          </a:p>
          <a:p>
            <a:r>
              <a:rPr lang="it-IT">
                <a:solidFill>
                  <a:prstClr val="white"/>
                </a:solidFill>
              </a:rPr>
              <a:t>Dose cute (0,5-1mm) con X6Mv : circa 50-60% del build-up 2,3</a:t>
            </a:r>
          </a:p>
          <a:p>
            <a:r>
              <a:rPr lang="it-IT">
                <a:solidFill>
                  <a:prstClr val="white"/>
                </a:solidFill>
              </a:rPr>
              <a:t>Dose cute con maschere e filtri: aumenta in media del 15% 2,3</a:t>
            </a:r>
          </a:p>
          <a:p>
            <a:r>
              <a:rPr lang="it-IT">
                <a:solidFill>
                  <a:prstClr val="white"/>
                </a:solidFill>
              </a:rPr>
              <a:t>• Con tecniche conformazionali avanzate e IMRT:</a:t>
            </a:r>
          </a:p>
          <a:p>
            <a:r>
              <a:rPr lang="it-IT">
                <a:solidFill>
                  <a:prstClr val="white"/>
                </a:solidFill>
              </a:rPr>
              <a:t>Senza maschera : +20% circa rispetto a tecnica convenzionale</a:t>
            </a:r>
          </a:p>
          <a:p>
            <a:r>
              <a:rPr lang="it-IT">
                <a:solidFill>
                  <a:prstClr val="white"/>
                </a:solidFill>
              </a:rPr>
              <a:t>Con maschera : +20% circa rispetto a senza maschera</a:t>
            </a:r>
          </a:p>
        </p:txBody>
      </p:sp>
      <p:pic>
        <p:nvPicPr>
          <p:cNvPr id="542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5300663"/>
            <a:ext cx="68008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0"/>
            <a:ext cx="600075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31720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ttangolo 1"/>
          <p:cNvSpPr>
            <a:spLocks noChangeArrowheads="1"/>
          </p:cNvSpPr>
          <p:nvPr/>
        </p:nvSpPr>
        <p:spPr bwMode="auto">
          <a:xfrm>
            <a:off x="323850" y="188913"/>
            <a:ext cx="5813425" cy="6186487"/>
          </a:xfrm>
          <a:prstGeom prst="rect">
            <a:avLst/>
          </a:prstGeom>
          <a:gradFill rotWithShape="1">
            <a:gsLst>
              <a:gs pos="0">
                <a:srgbClr val="3F1260"/>
              </a:gs>
              <a:gs pos="50000">
                <a:srgbClr val="5E1F8D"/>
              </a:gs>
              <a:gs pos="100000">
                <a:srgbClr val="7128A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prstClr val="white"/>
                </a:solidFill>
              </a:rPr>
              <a:t>1.Harari P.M.et al.Biology of Interactions: Antiepidermal Growth Factor</a:t>
            </a:r>
          </a:p>
          <a:p>
            <a:r>
              <a:rPr lang="it-IT">
                <a:solidFill>
                  <a:prstClr val="white"/>
                </a:solidFill>
              </a:rPr>
              <a:t>Receptor Agents. J Clin Oncol, 25:4057-4065,2007</a:t>
            </a:r>
          </a:p>
          <a:p>
            <a:r>
              <a:rPr lang="en-US">
                <a:solidFill>
                  <a:prstClr val="white"/>
                </a:solidFill>
              </a:rPr>
              <a:t>2.Saltz L.B et al.Phase II trial of cetuximab in patient with refractory</a:t>
            </a:r>
          </a:p>
          <a:p>
            <a:r>
              <a:rPr lang="en-US">
                <a:solidFill>
                  <a:prstClr val="white"/>
                </a:solidFill>
              </a:rPr>
              <a:t>colorectal cancer that expresses the epidermal growth factor</a:t>
            </a:r>
          </a:p>
          <a:p>
            <a:r>
              <a:rPr lang="it-IT">
                <a:solidFill>
                  <a:prstClr val="white"/>
                </a:solidFill>
              </a:rPr>
              <a:t>receptor. J Clin Oncol, 22:1201-1208, 2004</a:t>
            </a:r>
          </a:p>
          <a:p>
            <a:r>
              <a:rPr lang="it-IT">
                <a:solidFill>
                  <a:prstClr val="white"/>
                </a:solidFill>
              </a:rPr>
              <a:t>3.Cunningham D. et al.Cetuximab monotherapy and cetuximab plus</a:t>
            </a:r>
          </a:p>
          <a:p>
            <a:r>
              <a:rPr lang="it-IT">
                <a:solidFill>
                  <a:prstClr val="white"/>
                </a:solidFill>
              </a:rPr>
              <a:t>Irinotecan in irinotecan refractory metastatic colorectal cancer. N</a:t>
            </a:r>
          </a:p>
          <a:p>
            <a:r>
              <a:rPr lang="it-IT">
                <a:solidFill>
                  <a:prstClr val="white"/>
                </a:solidFill>
              </a:rPr>
              <a:t>Engl J Med, 351:337-345,2004</a:t>
            </a:r>
          </a:p>
          <a:p>
            <a:r>
              <a:rPr lang="it-IT">
                <a:solidFill>
                  <a:prstClr val="white"/>
                </a:solidFill>
              </a:rPr>
              <a:t>4. Bonner J.A: et al. Radiotherapy plus cetuximab foe squamous cell</a:t>
            </a:r>
          </a:p>
          <a:p>
            <a:r>
              <a:rPr lang="en-US">
                <a:solidFill>
                  <a:prstClr val="white"/>
                </a:solidFill>
              </a:rPr>
              <a:t>carcinoma of the head and neck. N Engl J Med,354:567-578,2006</a:t>
            </a:r>
          </a:p>
          <a:p>
            <a:r>
              <a:rPr lang="en-US">
                <a:solidFill>
                  <a:prstClr val="white"/>
                </a:solidFill>
              </a:rPr>
              <a:t>5. Meropol N.J. Et al. Multicenter study of ABX-EGF monotherapy in</a:t>
            </a:r>
          </a:p>
          <a:p>
            <a:r>
              <a:rPr lang="en-US">
                <a:solidFill>
                  <a:prstClr val="white"/>
                </a:solidFill>
              </a:rPr>
              <a:t>patients with metastatic coloractal cancer. Proc Am Soc Clin</a:t>
            </a:r>
          </a:p>
          <a:p>
            <a:r>
              <a:rPr lang="it-IT">
                <a:solidFill>
                  <a:prstClr val="white"/>
                </a:solidFill>
              </a:rPr>
              <a:t>Oncol,22:256, 2003</a:t>
            </a:r>
          </a:p>
        </p:txBody>
      </p:sp>
      <p:pic>
        <p:nvPicPr>
          <p:cNvPr id="368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4149725"/>
            <a:ext cx="143986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6228184" y="116632"/>
            <a:ext cx="2736304" cy="369332"/>
          </a:xfrm>
          <a:prstGeom prst="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50000" t="50000" r="50000" b="50000"/>
            </a:path>
            <a:tileRect/>
          </a:gradFill>
        </p:spPr>
        <p:txBody>
          <a:bodyPr>
            <a:spAutoFit/>
          </a:bodyPr>
          <a:lstStyle/>
          <a:p>
            <a:pPr>
              <a:defRPr/>
            </a:pPr>
            <a:r>
              <a:rPr lang="it-IT" i="1" dirty="0">
                <a:solidFill>
                  <a:prstClr val="white"/>
                </a:solidFill>
              </a:rPr>
              <a:t>            Bibliografia</a:t>
            </a:r>
            <a:endParaRPr lang="it-IT" dirty="0">
              <a:solidFill>
                <a:prstClr val="white"/>
              </a:solidFill>
            </a:endParaRPr>
          </a:p>
        </p:txBody>
      </p:sp>
    </p:spTree>
    <p:extLst>
      <p:ext uri="{BB962C8B-B14F-4D97-AF65-F5344CB8AC3E}">
        <p14:creationId xmlns:p14="http://schemas.microsoft.com/office/powerpoint/2010/main" val="6602788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ttangolo 1"/>
          <p:cNvSpPr>
            <a:spLocks noChangeArrowheads="1"/>
          </p:cNvSpPr>
          <p:nvPr/>
        </p:nvSpPr>
        <p:spPr bwMode="auto">
          <a:xfrm>
            <a:off x="1979613" y="836613"/>
            <a:ext cx="50228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b="1">
                <a:solidFill>
                  <a:prstClr val="white"/>
                </a:solidFill>
              </a:rPr>
              <a:t>                          PATOGENESI</a:t>
            </a:r>
          </a:p>
          <a:p>
            <a:r>
              <a:rPr lang="it-IT" b="1">
                <a:solidFill>
                  <a:prstClr val="white"/>
                </a:solidFill>
              </a:rPr>
              <a:t>alterazioni che portano all’autosufficienza dei segnali di crescita</a:t>
            </a:r>
          </a:p>
          <a:p>
            <a:r>
              <a:rPr lang="it-IT" b="1" i="1">
                <a:solidFill>
                  <a:prstClr val="white"/>
                </a:solidFill>
              </a:rPr>
              <a:t>La famiglia dei recettori del fattore di crescita dell’epidermide </a:t>
            </a:r>
            <a:r>
              <a:rPr lang="da-DK" b="1" i="1">
                <a:solidFill>
                  <a:prstClr val="white"/>
                </a:solidFill>
              </a:rPr>
              <a:t>(EGFR/HER1, HER2/neu, HER3 e HER4) comprende molecole </a:t>
            </a:r>
            <a:r>
              <a:rPr lang="it-IT" b="1" i="1">
                <a:solidFill>
                  <a:prstClr val="white"/>
                </a:solidFill>
              </a:rPr>
              <a:t>recettoriali di membrana ad attività tirosin-chinasica.</a:t>
            </a:r>
            <a:endParaRPr lang="it-IT">
              <a:solidFill>
                <a:prstClr val="white"/>
              </a:solidFill>
            </a:endParaRPr>
          </a:p>
        </p:txBody>
      </p:sp>
      <p:pic>
        <p:nvPicPr>
          <p:cNvPr id="552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3213100"/>
            <a:ext cx="7258050"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5117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557338"/>
            <a:ext cx="70866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3789363"/>
            <a:ext cx="73342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333375"/>
            <a:ext cx="68199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04903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755576" y="1481606"/>
            <a:ext cx="7344816" cy="3050169"/>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2400" i="1">
                <a:solidFill>
                  <a:srgbClr val="FF0000"/>
                </a:solidFill>
              </a:rPr>
              <a:t>Ruolo Biologico…</a:t>
            </a:r>
          </a:p>
          <a:p>
            <a:pPr eaLnBrk="1" hangingPunct="1"/>
            <a:r>
              <a:rPr lang="it-IT" sz="2400" i="1">
                <a:solidFill>
                  <a:srgbClr val="FF0000"/>
                </a:solidFill>
              </a:rPr>
              <a:t>Studi condotti su più di 20.000 pazienti hanno dimostrato che l’overespressione dell’EGFR ha significato prognostico in diversi tipi di tumori:</a:t>
            </a:r>
          </a:p>
          <a:p>
            <a:pPr eaLnBrk="1" hangingPunct="1"/>
            <a:r>
              <a:rPr lang="it-IT" sz="2400" i="1">
                <a:solidFill>
                  <a:srgbClr val="FF0000"/>
                </a:solidFill>
              </a:rPr>
              <a:t>Alto : collo-testa, ovarico, cervice, esofago</a:t>
            </a:r>
          </a:p>
          <a:p>
            <a:pPr eaLnBrk="1" hangingPunct="1"/>
            <a:r>
              <a:rPr lang="it-IT" sz="2400" i="1">
                <a:solidFill>
                  <a:srgbClr val="FF0000"/>
                </a:solidFill>
              </a:rPr>
              <a:t>Moderato : tratto gastro-intestinale, mammella, colon-retto</a:t>
            </a:r>
          </a:p>
          <a:p>
            <a:pPr eaLnBrk="1" hangingPunct="1"/>
            <a:r>
              <a:rPr lang="it-IT" sz="2400" i="1">
                <a:solidFill>
                  <a:srgbClr val="FF0000"/>
                </a:solidFill>
              </a:rPr>
              <a:t>Basso: NSCLC</a:t>
            </a:r>
            <a:endParaRPr lang="it-IT" sz="2400">
              <a:solidFill>
                <a:srgbClr val="FF0000"/>
              </a:solidFill>
            </a:endParaRPr>
          </a:p>
        </p:txBody>
      </p:sp>
    </p:spTree>
    <p:extLst>
      <p:ext uri="{BB962C8B-B14F-4D97-AF65-F5344CB8AC3E}">
        <p14:creationId xmlns:p14="http://schemas.microsoft.com/office/powerpoint/2010/main" val="979328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2627313" y="0"/>
            <a:ext cx="4176712" cy="64770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EGFR :FUNZIONE FISIOLOGICA</a:t>
            </a:r>
          </a:p>
        </p:txBody>
      </p:sp>
      <p:pic>
        <p:nvPicPr>
          <p:cNvPr id="563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420938"/>
            <a:ext cx="7410450"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1268413"/>
            <a:ext cx="70961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36819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nozio">
  <a:themeElements>
    <a:clrScheme name="Città">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Equinozio">
  <a:themeElements>
    <a:clrScheme name="Città">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2_Equinozio">
  <a:themeElements>
    <a:clrScheme name="Città">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2161</TotalTime>
  <Words>2092</Words>
  <Application>Microsoft Office PowerPoint</Application>
  <PresentationFormat>Presentazione su schermo (4:3)</PresentationFormat>
  <Paragraphs>271</Paragraphs>
  <Slides>81</Slides>
  <Notes>1</Notes>
  <HiddenSlides>0</HiddenSlides>
  <MMClips>0</MMClips>
  <ScaleCrop>false</ScaleCrop>
  <HeadingPairs>
    <vt:vector size="4" baseType="variant">
      <vt:variant>
        <vt:lpstr>Tema</vt:lpstr>
      </vt:variant>
      <vt:variant>
        <vt:i4>3</vt:i4>
      </vt:variant>
      <vt:variant>
        <vt:lpstr>Titoli diapositive</vt:lpstr>
      </vt:variant>
      <vt:variant>
        <vt:i4>81</vt:i4>
      </vt:variant>
    </vt:vector>
  </HeadingPairs>
  <TitlesOfParts>
    <vt:vector size="84" baseType="lpstr">
      <vt:lpstr>Equinozio</vt:lpstr>
      <vt:lpstr>1_Equinozio</vt:lpstr>
      <vt:lpstr>2_Equinozio</vt:lpstr>
      <vt:lpstr>EGFR E RADIOTERAPIA</vt:lpstr>
      <vt:lpstr>Il Target: EGFR </vt:lpstr>
      <vt:lpstr>EGFR: sede </vt:lpstr>
      <vt:lpstr>EGFR : AZIONE</vt:lpstr>
      <vt:lpstr>EGFR : AZIONE</vt:lpstr>
      <vt:lpstr>EGFR E NEOPLASIE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Evidenze terapeutiche</vt:lpstr>
      <vt:lpstr>Presentazione standard di PowerPoint</vt:lpstr>
      <vt:lpstr>Evidenze terapeutiche</vt:lpstr>
      <vt:lpstr>  Evidenze Terapeutiche… </vt:lpstr>
      <vt:lpstr>Evidenze terapeutiche</vt:lpstr>
      <vt:lpstr>Evidenze terapeutiche</vt:lpstr>
      <vt:lpstr>Phase I trial of erlotinib with radiation therapy (RT) in patients with glioblastoma multiforme (GBM) S. Krishnan, P. Brown, K. Ballman, J. Fiveash, J. Uhm, C. Giannini, F. Geoffroy, L. Nabors and J. BucknerNorth Central Cancer Treatment Group, Rochester, MN </vt:lpstr>
      <vt:lpstr>Feasibility and tolerability of the addition of erlotinib to 3D thoracic radiotherapy (RT) in patients (p) with unresectable NSCLC: A prospective randomized phase II study E. Martinez, M. Martinez, N. Viñolas, F. Casas, A. de la Torre, F. Valcarcel, J. Minguez, A. Paredes, A. Perez Casas and M. Dómine Spain </vt:lpstr>
      <vt:lpstr>Adjuvant radiotherapy (RT) and trastuzumab in stage I-IIA breast cancer: Toxicity data from North Central Cancer Treatment Group Phase III trial N9 Journal of Clinical Oncology, 2006 ASCO Vol 24, No. 18S (June 20 Supplement), 2006 M. Y. Halyard, T. M. Pisansky, L. J. Solin, L. B. Marks, L. J. Pierce, A. Dueck, E. A. Perez</vt:lpstr>
      <vt:lpstr>J Otolaryngol Head Neck Surg. 2010 Jun;39(3):269-76. Phase II prospective trial of gefitinib given concurrently with cisplatin and radiotherapy in patients with locally advanced head and neck cancer. Saarilahti K, Bono P, Kajanti M, Bäck L, Leivo I, Joensuu T, Isola J, Mäkitie AA. Department of Oncology, Helsinki University Central Hospital, Helsinki, Finland </vt:lpstr>
      <vt:lpstr>Int J Radiat Oncol Biol Phys. 2010 Jun 18. Gefitinib in Combination with Irradiation with or Without Cisplatin in Patients with Inoperable Stage III Non-Small Cell Lung Cancer: A Phase I Trial. Rothschild S, Bucher SE, Bernier J, Aebersold DM, Zouhair A, Ries G, Lombrieser N, Lippuner T, Lütolf UM, Glanzmann C, Ciernik IF. Radiation Oncology, Zurich University Hospital, University of Zurich, Zurich, Switzerland </vt:lpstr>
      <vt:lpstr>Integrating EGFR Blockade Into Combined-Modality Therapy for Non-Small Cell Lung Cancer Walter J. Curran, Jr., MD, FACR Emory School of Medicine, Atlanta, Georgia </vt:lpstr>
      <vt:lpstr>Integrating EGFR Blockade Into Combined-Modality Therapy for Non-Small Cell Lung Cancer Walter J. Curran, Jr., MD, FACR Emory School of Medicine, Atlanta, Georgia</vt:lpstr>
      <vt:lpstr>A) RADIOTERAPIA E CETUXIMAB</vt:lpstr>
      <vt:lpstr>SINERGISMO CON LA RADIOTERAPIA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Concurrent Cisplatin and Radiation Versus Cetuximab and Radiation for Locally Advanced Head-and-Neck Cancer. Koutcher L, Sherman E, Fury M, Wolden S, Zhang Z, Mo Q, Stewart L, Schupak K, Gelblum D, Wong R, Kraus D, Shah J, Zelefsky M, Pfister D, Lee N. Department of Radiation Oncology, Memorial Sloan-Kettering Cancer Center, New York,  Int J Radiat Oncol Biol Phys. 2010 Oct 13. </vt:lpstr>
      <vt:lpstr>LA NOSTRA ESPERIENZA…</vt:lpstr>
      <vt:lpstr>TOSSICITA CUTANEA E MUCOSA : RTOG</vt:lpstr>
      <vt:lpstr> RISPOSTA….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EGFR</dc:title>
  <dc:creator>mariannamaglio</dc:creator>
  <cp:lastModifiedBy>tecno</cp:lastModifiedBy>
  <cp:revision>131</cp:revision>
  <dcterms:created xsi:type="dcterms:W3CDTF">2010-07-28T21:56:04Z</dcterms:created>
  <dcterms:modified xsi:type="dcterms:W3CDTF">2010-11-15T07:52:27Z</dcterms:modified>
</cp:coreProperties>
</file>