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34" r:id="rId1"/>
  </p:sldMasterIdLst>
  <p:notesMasterIdLst>
    <p:notesMasterId r:id="rId18"/>
  </p:notesMasterIdLst>
  <p:handoutMasterIdLst>
    <p:handoutMasterId r:id="rId19"/>
  </p:handoutMasterIdLst>
  <p:sldIdLst>
    <p:sldId id="440" r:id="rId2"/>
    <p:sldId id="454" r:id="rId3"/>
    <p:sldId id="457" r:id="rId4"/>
    <p:sldId id="437" r:id="rId5"/>
    <p:sldId id="456" r:id="rId6"/>
    <p:sldId id="447" r:id="rId7"/>
    <p:sldId id="439" r:id="rId8"/>
    <p:sldId id="446" r:id="rId9"/>
    <p:sldId id="427" r:id="rId10"/>
    <p:sldId id="450" r:id="rId11"/>
    <p:sldId id="451" r:id="rId12"/>
    <p:sldId id="436" r:id="rId13"/>
    <p:sldId id="417" r:id="rId14"/>
    <p:sldId id="442" r:id="rId15"/>
    <p:sldId id="444" r:id="rId16"/>
    <p:sldId id="452" r:id="rId17"/>
  </p:sldIdLst>
  <p:sldSz cx="9144000" cy="6858000" type="screen4x3"/>
  <p:notesSz cx="6858000" cy="97742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3300"/>
    <a:srgbClr val="00CC00"/>
    <a:srgbClr val="0000FF"/>
    <a:srgbClr val="000000"/>
    <a:srgbClr val="FF0066"/>
    <a:srgbClr val="F6C742"/>
    <a:srgbClr val="DA0000"/>
    <a:srgbClr val="A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9" autoAdjust="0"/>
    <p:restoredTop sz="94643" autoAdjust="0"/>
  </p:normalViewPr>
  <p:slideViewPr>
    <p:cSldViewPr>
      <p:cViewPr>
        <p:scale>
          <a:sx n="45" d="100"/>
          <a:sy n="45" d="100"/>
        </p:scale>
        <p:origin x="-1992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87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5563" y="0"/>
            <a:ext cx="299878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1475"/>
            <a:ext cx="299878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5563" y="9261475"/>
            <a:ext cx="299878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29AA866C-EAC5-498A-8A47-EF13390D7D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6712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20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A0625F3B-DE7D-4F0A-A827-5A14F0D8210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0024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7412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DC6FFB-82F0-4ED9-B01D-8BB4ADFBB8E9}" type="slidenum">
              <a:rPr lang="it-IT" smtClean="0"/>
              <a:pPr>
                <a:defRPr/>
              </a:pPr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6628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48E25-CEB2-4645-A09D-8D3B7D966AA1}" type="slidenum">
              <a:rPr lang="it-IT" smtClean="0"/>
              <a:pPr>
                <a:defRPr/>
              </a:pPr>
              <a:t>13</a:t>
            </a:fld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7652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006CAD-932D-4CA3-8213-B77513AC2DD9}" type="slidenum">
              <a:rPr lang="it-IT" smtClean="0"/>
              <a:pPr>
                <a:defRPr/>
              </a:pPr>
              <a:t>14</a:t>
            </a:fld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8676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EB3051-F89B-477F-9247-61B3FEFD2F3D}" type="slidenum">
              <a:rPr lang="it-IT" smtClean="0"/>
              <a:pPr>
                <a:defRPr/>
              </a:pPr>
              <a:t>15</a:t>
            </a:fld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9700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CF0E83-D8CB-472E-AEEF-693AAFD750BF}" type="slidenum">
              <a:rPr lang="it-IT" smtClean="0"/>
              <a:pPr>
                <a:defRPr/>
              </a:pPr>
              <a:t>16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1F3202-C3EB-469C-8210-179EA012C02B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9460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769BC6-67A7-4549-A303-B71C5EA164CB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048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1BFE38-21CB-4AAC-AF2C-B4B3F1B2B71E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1508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1F1DF2-463D-4EAF-B186-507A70150EB0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2532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C129B3-3F41-4C74-858C-4EEF2FC8D15F}" type="slidenum">
              <a:rPr lang="it-IT" smtClean="0"/>
              <a:pPr>
                <a:defRPr/>
              </a:pPr>
              <a:t>9</a:t>
            </a:fld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3556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5E4BC8-0501-4907-8356-484B5B0FE82E}" type="slidenum">
              <a:rPr lang="it-IT" smtClean="0"/>
              <a:pPr>
                <a:defRPr/>
              </a:pPr>
              <a:t>10</a:t>
            </a:fld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4580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3096C9-5E34-4A2D-8EC9-F5A4B5DC7D50}" type="slidenum">
              <a:rPr lang="it-IT" smtClean="0"/>
              <a:pPr>
                <a:defRPr/>
              </a:pPr>
              <a:t>11</a:t>
            </a:fld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2560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56F6B9-BA38-4190-9550-D336857DF7B5}" type="slidenum">
              <a:rPr lang="it-IT" smtClean="0"/>
              <a:pPr>
                <a:defRPr/>
              </a:pPr>
              <a:t>12</a:t>
            </a:fld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45E10-0E54-409C-A4CA-57A7040B329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5148D-6BEE-4691-8AC3-02073F868D0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C278B-A9EC-49A3-9D36-005BC0E85AF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2461A-6FBA-4438-98C5-C8676AE6791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F476-BEB7-4698-83FC-67514143D3E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5970F-98BC-40F0-8E7A-B18838D1575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F7632-737B-49B1-BEB7-98F992F4B891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308FB-A0E2-4D6B-86A1-E222D89F8B21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6EF21-6B65-435E-9BAA-0878A299B60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4026-7FF1-480C-A2FE-33FF4D971E8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3D541-A63F-4813-ABAB-360FC4C28D8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spcBef>
                <a:spcPct val="20000"/>
              </a:spcBef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spcBef>
                <a:spcPct val="20000"/>
              </a:spcBef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spcBef>
                <a:spcPct val="20000"/>
              </a:spcBef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838FEE4-3701-4C11-8746-C6B468C56EA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magine 5" descr="to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0"/>
            <a:ext cx="4143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86063" y="5588000"/>
            <a:ext cx="5843587" cy="1055688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endParaRPr lang="it-IT" sz="160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kumimoji="1" lang="en-US" sz="2000" i="1" smtClean="0">
                <a:solidFill>
                  <a:srgbClr val="D9D9D9"/>
                </a:solidFill>
              </a:rPr>
              <a:t> </a:t>
            </a:r>
            <a:r>
              <a:rPr kumimoji="1" lang="en-US" sz="2000" i="1" smtClean="0">
                <a:solidFill>
                  <a:schemeClr val="tx1"/>
                </a:solidFill>
              </a:rPr>
              <a:t>Università Cattolica del Sacro Cuore - Roma</a:t>
            </a:r>
            <a:endParaRPr lang="it-IT" sz="2000" i="1" smtClean="0">
              <a:solidFill>
                <a:schemeClr val="tx1"/>
              </a:solidFill>
            </a:endParaRPr>
          </a:p>
        </p:txBody>
      </p:sp>
      <p:pic>
        <p:nvPicPr>
          <p:cNvPr id="2052" name="Picture 10" descr="UCSC_trasparente_bianco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lum bright="100000" contrast="100000"/>
          </a:blip>
          <a:srcRect/>
          <a:stretch>
            <a:fillRect/>
          </a:stretch>
        </p:blipFill>
        <p:spPr bwMode="auto">
          <a:xfrm>
            <a:off x="179512" y="4941168"/>
            <a:ext cx="1747644" cy="17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Immagine 6" descr="logoair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1213" y="0"/>
            <a:ext cx="19827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87450" y="3357563"/>
            <a:ext cx="6985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kumimoji="0" lang="en-US" sz="3200" b="1" i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Pathologic Complete Response (</a:t>
            </a:r>
            <a:r>
              <a:rPr kumimoji="0" lang="en-US" sz="3200" b="1" i="1" kern="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pCR</a:t>
            </a:r>
            <a:r>
              <a:rPr kumimoji="0" lang="en-US" sz="3200" b="1" i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algn="ctr" eaLnBrk="0" hangingPunct="0">
              <a:defRPr/>
            </a:pPr>
            <a:r>
              <a:rPr kumimoji="0" lang="en-US" sz="3200" b="1" i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after preoperative </a:t>
            </a:r>
            <a:r>
              <a:rPr kumimoji="0" lang="en-US" sz="3200" b="1" i="1" kern="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radiochemotherapy</a:t>
            </a:r>
            <a:r>
              <a:rPr kumimoji="0" lang="en-US" sz="3200" b="1" i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in cT3M0 rectal cancer patients: an analysis from a large database</a:t>
            </a:r>
          </a:p>
          <a:p>
            <a:pPr algn="ctr" eaLnBrk="0" hangingPunct="0">
              <a:defRPr/>
            </a:pPr>
            <a:endParaRPr kumimoji="0" lang="en-US" sz="2800" b="1" i="1" kern="0" dirty="0">
              <a:solidFill>
                <a:schemeClr val="tx2">
                  <a:lumMod val="8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endParaRPr kumimoji="0" lang="en-US" sz="2800" b="1" i="1" kern="0" dirty="0">
              <a:solidFill>
                <a:schemeClr val="tx2">
                  <a:lumMod val="8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endParaRPr kumimoji="0" lang="en-US" sz="2800" b="1" i="1" kern="0" dirty="0">
              <a:solidFill>
                <a:schemeClr val="tx2">
                  <a:lumMod val="8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endParaRPr kumimoji="0" lang="en-US" sz="2800" b="1" i="1" kern="0" dirty="0">
              <a:solidFill>
                <a:schemeClr val="tx2">
                  <a:lumMod val="8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endParaRPr kumimoji="0" lang="en-US" sz="2800" b="1" i="1" kern="0" dirty="0">
              <a:solidFill>
                <a:schemeClr val="tx2">
                  <a:lumMod val="8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5" name="CasellaDiTesto 12"/>
          <p:cNvSpPr txBox="1">
            <a:spLocks noChangeArrowheads="1"/>
          </p:cNvSpPr>
          <p:nvPr/>
        </p:nvSpPr>
        <p:spPr bwMode="auto">
          <a:xfrm>
            <a:off x="3132138" y="4797425"/>
            <a:ext cx="453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i="1">
                <a:latin typeface="Comic Sans MS" pitchFamily="66" charset="0"/>
              </a:rPr>
              <a:t>Dr.  Angela  Corbosiero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2"/>
          <p:cNvSpPr txBox="1">
            <a:spLocks/>
          </p:cNvSpPr>
          <p:nvPr/>
        </p:nvSpPr>
        <p:spPr bwMode="auto">
          <a:xfrm>
            <a:off x="457200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50000"/>
              </a:lnSpc>
              <a:spcBef>
                <a:spcPct val="20000"/>
              </a:spcBef>
            </a:pPr>
            <a:r>
              <a:rPr lang="it-IT" sz="4000" i="1">
                <a:solidFill>
                  <a:srgbClr val="FFCC00"/>
                </a:solidFill>
                <a:latin typeface="Comic Sans MS" pitchFamily="66" charset="0"/>
              </a:rPr>
              <a:t>Methods and Materials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348038" y="2997200"/>
            <a:ext cx="17145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400" dirty="0">
                <a:latin typeface="+mn-lt"/>
                <a:cs typeface="+mn-cs"/>
              </a:rPr>
              <a:t>(1985-2008)</a:t>
            </a:r>
            <a:endParaRPr lang="it-IT" sz="2400" dirty="0">
              <a:solidFill>
                <a:srgbClr val="00B0F0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it-IT" dirty="0">
              <a:cs typeface="+mn-cs"/>
            </a:endParaRPr>
          </a:p>
        </p:txBody>
      </p:sp>
      <p:sp>
        <p:nvSpPr>
          <p:cNvPr id="15" name="CasellaDiTesto 12"/>
          <p:cNvSpPr txBox="1">
            <a:spLocks noChangeArrowheads="1"/>
          </p:cNvSpPr>
          <p:nvPr/>
        </p:nvSpPr>
        <p:spPr bwMode="auto">
          <a:xfrm>
            <a:off x="1116013" y="5403850"/>
            <a:ext cx="63563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800" b="1" dirty="0">
                <a:latin typeface="+mn-lt"/>
                <a:cs typeface="+mn-cs"/>
              </a:rPr>
              <a:t> </a:t>
            </a:r>
            <a:r>
              <a:rPr lang="it-IT" sz="2400" b="1" dirty="0">
                <a:latin typeface="+mn-lt"/>
                <a:cs typeface="+mn-cs"/>
              </a:rPr>
              <a:t>cT3M0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 </a:t>
            </a:r>
            <a:r>
              <a:rPr lang="it-IT" sz="2400" b="1" dirty="0" err="1">
                <a:latin typeface="+mn-lt"/>
                <a:cs typeface="+mn-cs"/>
              </a:rPr>
              <a:t>Neoadiuvant</a:t>
            </a:r>
            <a:r>
              <a:rPr lang="it-IT" sz="2400" b="1" dirty="0">
                <a:latin typeface="+mn-lt"/>
                <a:cs typeface="+mn-cs"/>
              </a:rPr>
              <a:t> </a:t>
            </a:r>
            <a:r>
              <a:rPr lang="it-IT" sz="2400" b="1" dirty="0" err="1">
                <a:latin typeface="+mn-lt"/>
                <a:cs typeface="+mn-cs"/>
              </a:rPr>
              <a:t>Chemoradiotherapy</a:t>
            </a:r>
            <a:r>
              <a:rPr lang="it-IT" sz="2400" b="1" dirty="0">
                <a:latin typeface="+mn-lt"/>
                <a:cs typeface="+mn-cs"/>
              </a:rPr>
              <a:t>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it-IT" sz="2400" b="1" dirty="0">
                <a:latin typeface="+mn-lt"/>
                <a:cs typeface="+mn-cs"/>
              </a:rPr>
              <a:t>   (45-55 </a:t>
            </a:r>
            <a:r>
              <a:rPr lang="it-IT" sz="2400" b="1" dirty="0" err="1">
                <a:latin typeface="+mn-lt"/>
                <a:cs typeface="+mn-cs"/>
              </a:rPr>
              <a:t>Gy</a:t>
            </a:r>
            <a:r>
              <a:rPr lang="it-IT" sz="2400" b="1" dirty="0">
                <a:latin typeface="+mn-lt"/>
                <a:cs typeface="+mn-cs"/>
              </a:rPr>
              <a:t> -5FU </a:t>
            </a:r>
            <a:r>
              <a:rPr lang="it-IT" sz="2400" b="1" dirty="0" err="1">
                <a:latin typeface="+mn-lt"/>
                <a:cs typeface="+mn-cs"/>
              </a:rPr>
              <a:t>based</a:t>
            </a:r>
            <a:r>
              <a:rPr lang="it-IT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18" name="Ovale 17"/>
          <p:cNvSpPr/>
          <p:nvPr/>
        </p:nvSpPr>
        <p:spPr>
          <a:xfrm>
            <a:off x="3348038" y="2636838"/>
            <a:ext cx="2087562" cy="20002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800" b="1" dirty="0">
                <a:solidFill>
                  <a:srgbClr val="00B0F0"/>
                </a:solidFill>
              </a:rPr>
              <a:t>853 </a:t>
            </a:r>
            <a:r>
              <a:rPr lang="it-IT" sz="2800" b="1" dirty="0" err="1">
                <a:solidFill>
                  <a:srgbClr val="00B0F0"/>
                </a:solidFill>
              </a:rPr>
              <a:t>patients</a:t>
            </a:r>
            <a:endParaRPr lang="it-IT" sz="2800" b="1" dirty="0">
              <a:solidFill>
                <a:srgbClr val="00B0F0"/>
              </a:solidFill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it-IT" sz="2800" b="1" dirty="0">
              <a:solidFill>
                <a:srgbClr val="00B0F0"/>
              </a:solidFill>
            </a:endParaRPr>
          </a:p>
        </p:txBody>
      </p:sp>
      <p:sp>
        <p:nvSpPr>
          <p:cNvPr id="19" name="Freccia in giù 18"/>
          <p:cNvSpPr/>
          <p:nvPr/>
        </p:nvSpPr>
        <p:spPr>
          <a:xfrm rot="7378964">
            <a:off x="2686050" y="2419350"/>
            <a:ext cx="428625" cy="714375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20" name="Freccia in giù 19"/>
          <p:cNvSpPr/>
          <p:nvPr/>
        </p:nvSpPr>
        <p:spPr>
          <a:xfrm rot="13712648">
            <a:off x="5559425" y="2297113"/>
            <a:ext cx="428625" cy="714375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4537075" y="1754188"/>
            <a:ext cx="485933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fontAlgn="auto" hangingPunct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2800" b="1" dirty="0">
                <a:latin typeface="+mn-lt"/>
                <a:cs typeface="+mn-cs"/>
              </a:rPr>
              <a:t>85 pts (Pretreatment PET)</a:t>
            </a:r>
            <a:endParaRPr lang="it-IT" sz="2800" b="1" dirty="0">
              <a:latin typeface="+mn-lt"/>
              <a:cs typeface="+mn-cs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894263" y="4849813"/>
            <a:ext cx="42148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fontAlgn="auto" hangingPunct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2800" b="1" dirty="0">
                <a:latin typeface="+mn-lt"/>
                <a:cs typeface="+mn-cs"/>
              </a:rPr>
              <a:t>78 pts ( Post CRT Dual PET)</a:t>
            </a:r>
            <a:endParaRPr lang="it-IT" sz="2800" b="1" dirty="0">
              <a:latin typeface="+mn-lt"/>
              <a:cs typeface="+mn-cs"/>
            </a:endParaRPr>
          </a:p>
        </p:txBody>
      </p:sp>
      <p:sp>
        <p:nvSpPr>
          <p:cNvPr id="23" name="Freccia in giù 22"/>
          <p:cNvSpPr/>
          <p:nvPr/>
        </p:nvSpPr>
        <p:spPr>
          <a:xfrm rot="18343395">
            <a:off x="5564188" y="4173538"/>
            <a:ext cx="428625" cy="714375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179388" y="1754188"/>
            <a:ext cx="42148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fontAlgn="auto" hangingPunct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2800" b="1" dirty="0">
                <a:latin typeface="+mn-lt"/>
                <a:cs typeface="+mn-cs"/>
              </a:rPr>
              <a:t>678 pts (clinical)</a:t>
            </a:r>
            <a:endParaRPr lang="it-IT" sz="2800" b="1" dirty="0">
              <a:latin typeface="+mn-lt"/>
              <a:cs typeface="+mn-cs"/>
            </a:endParaRPr>
          </a:p>
        </p:txBody>
      </p:sp>
      <p:pic>
        <p:nvPicPr>
          <p:cNvPr id="11276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3708400" y="3860800"/>
            <a:ext cx="18716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>
                <a:latin typeface="+mn-lt"/>
              </a:rPr>
              <a:t>(</a:t>
            </a:r>
            <a:r>
              <a:rPr lang="it-IT" smtClean="0">
                <a:latin typeface="+mn-lt"/>
              </a:rPr>
              <a:t>1985-2008)</a:t>
            </a:r>
            <a:endParaRPr lang="it-IT" dirty="0">
              <a:latin typeface="+mn-lt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2"/>
          <p:cNvSpPr txBox="1">
            <a:spLocks/>
          </p:cNvSpPr>
          <p:nvPr/>
        </p:nvSpPr>
        <p:spPr bwMode="auto">
          <a:xfrm>
            <a:off x="457200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50000"/>
              </a:lnSpc>
              <a:spcBef>
                <a:spcPct val="20000"/>
              </a:spcBef>
            </a:pPr>
            <a:r>
              <a:rPr lang="it-IT" sz="4000" i="1">
                <a:solidFill>
                  <a:srgbClr val="FFCC00"/>
                </a:solidFill>
                <a:latin typeface="Comic Sans MS" pitchFamily="66" charset="0"/>
              </a:rPr>
              <a:t>Methods and Materials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-285750" y="1571625"/>
            <a:ext cx="42148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2800" b="1" dirty="0">
                <a:solidFill>
                  <a:srgbClr val="FF3300"/>
                </a:solidFill>
                <a:latin typeface="+mn-lt"/>
                <a:cs typeface="+mn-cs"/>
              </a:rPr>
              <a:t>Clinical data</a:t>
            </a:r>
            <a:endParaRPr lang="it-IT" sz="2800" b="1" dirty="0">
              <a:solidFill>
                <a:srgbClr val="FF3300"/>
              </a:solidFill>
              <a:latin typeface="+mn-lt"/>
              <a:cs typeface="+mn-cs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214313" y="2084388"/>
            <a:ext cx="3429000" cy="3490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>
                <a:cs typeface="+mn-cs"/>
              </a:rPr>
              <a:t> </a:t>
            </a:r>
            <a:r>
              <a:rPr lang="it-IT" sz="2400" dirty="0">
                <a:latin typeface="+mn-lt"/>
                <a:cs typeface="+mn-cs"/>
              </a:rPr>
              <a:t>Sex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Age</a:t>
            </a:r>
            <a:endParaRPr lang="it-IT" sz="2400" dirty="0">
              <a:latin typeface="+mn-lt"/>
              <a:cs typeface="+mn-cs"/>
            </a:endParaRP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cT</a:t>
            </a:r>
            <a:endParaRPr lang="it-IT" sz="2400" dirty="0">
              <a:latin typeface="+mn-lt"/>
              <a:cs typeface="+mn-cs"/>
            </a:endParaRP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cN</a:t>
            </a:r>
            <a:endParaRPr lang="it-IT" sz="2400" dirty="0">
              <a:latin typeface="+mn-lt"/>
              <a:cs typeface="+mn-cs"/>
            </a:endParaRP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Tumour</a:t>
            </a:r>
            <a:r>
              <a:rPr lang="it-IT" sz="2400" dirty="0">
                <a:latin typeface="+mn-lt"/>
                <a:cs typeface="+mn-cs"/>
              </a:rPr>
              <a:t> location </a:t>
            </a:r>
            <a:r>
              <a:rPr lang="it-IT" sz="2400" dirty="0" err="1">
                <a:latin typeface="+mn-lt"/>
                <a:cs typeface="+mn-cs"/>
              </a:rPr>
              <a:t>from</a:t>
            </a:r>
            <a:r>
              <a:rPr lang="it-IT" sz="2400" dirty="0">
                <a:latin typeface="+mn-lt"/>
                <a:cs typeface="+mn-cs"/>
              </a:rPr>
              <a:t>    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it-IT" sz="2400" dirty="0">
                <a:latin typeface="+mn-lt"/>
                <a:cs typeface="+mn-cs"/>
              </a:rPr>
              <a:t>    </a:t>
            </a:r>
            <a:r>
              <a:rPr lang="it-IT" sz="2400" dirty="0" err="1">
                <a:latin typeface="+mn-lt"/>
                <a:cs typeface="+mn-cs"/>
              </a:rPr>
              <a:t>anal</a:t>
            </a: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verge</a:t>
            </a:r>
            <a:r>
              <a:rPr lang="it-IT" sz="2400" dirty="0">
                <a:latin typeface="+mn-lt"/>
                <a:cs typeface="+mn-cs"/>
              </a:rPr>
              <a:t> 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sz="2400" dirty="0" err="1">
                <a:latin typeface="+mn-lt"/>
                <a:cs typeface="+mn-cs"/>
              </a:rPr>
              <a:t>Tumour</a:t>
            </a:r>
            <a:r>
              <a:rPr lang="it-IT" sz="2400" dirty="0">
                <a:latin typeface="+mn-lt"/>
                <a:cs typeface="+mn-cs"/>
              </a:rPr>
              <a:t> </a:t>
            </a:r>
            <a:r>
              <a:rPr lang="it-IT" sz="2400" dirty="0" err="1">
                <a:latin typeface="+mn-lt"/>
                <a:cs typeface="+mn-cs"/>
              </a:rPr>
              <a:t>length</a:t>
            </a:r>
            <a:r>
              <a:rPr lang="it-IT" sz="2400" dirty="0">
                <a:latin typeface="+mn-lt"/>
                <a:cs typeface="+mn-cs"/>
              </a:rPr>
              <a:t> 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it-IT" dirty="0">
              <a:latin typeface="+mn-lt"/>
              <a:cs typeface="+mn-cs"/>
            </a:endParaRPr>
          </a:p>
        </p:txBody>
      </p:sp>
      <p:grpSp>
        <p:nvGrpSpPr>
          <p:cNvPr id="12293" name="Gruppo 28"/>
          <p:cNvGrpSpPr>
            <a:grpSpLocks/>
          </p:cNvGrpSpPr>
          <p:nvPr/>
        </p:nvGrpSpPr>
        <p:grpSpPr bwMode="auto">
          <a:xfrm>
            <a:off x="3929063" y="1571625"/>
            <a:ext cx="4714875" cy="4286250"/>
            <a:chOff x="4286249" y="1571612"/>
            <a:chExt cx="4714876" cy="4286280"/>
          </a:xfrm>
        </p:grpSpPr>
        <p:sp>
          <p:nvSpPr>
            <p:cNvPr id="17" name="CasellaDiTesto 16"/>
            <p:cNvSpPr txBox="1"/>
            <p:nvPr/>
          </p:nvSpPr>
          <p:spPr>
            <a:xfrm>
              <a:off x="4286249" y="1571612"/>
              <a:ext cx="4214813" cy="5238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400"/>
                </a:spcBef>
                <a:spcAft>
                  <a:spcPts val="0"/>
                </a:spcAft>
                <a:buClr>
                  <a:schemeClr val="accent1"/>
                </a:buClr>
                <a:buSzPct val="68000"/>
                <a:defRPr/>
              </a:pPr>
              <a:r>
                <a:rPr lang="en-US" sz="2800" b="1" dirty="0">
                  <a:solidFill>
                    <a:srgbClr val="FF3300"/>
                  </a:solidFill>
                  <a:latin typeface="+mn-lt"/>
                  <a:cs typeface="+mn-cs"/>
                </a:rPr>
                <a:t>PET-CT data</a:t>
              </a:r>
              <a:endParaRPr lang="it-IT" sz="2800" b="1" dirty="0">
                <a:solidFill>
                  <a:srgbClr val="FF3300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5072061" y="2084379"/>
              <a:ext cx="3429001" cy="34163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it-IT" dirty="0">
                  <a:cs typeface="+mn-cs"/>
                </a:rPr>
                <a:t> </a:t>
              </a:r>
              <a:r>
                <a:rPr lang="it-IT" sz="2400" dirty="0">
                  <a:latin typeface="+mn-lt"/>
                  <a:cs typeface="+mn-cs"/>
                </a:rPr>
                <a:t>Maximal </a:t>
              </a:r>
              <a:r>
                <a:rPr lang="it-IT" sz="2400" dirty="0" err="1">
                  <a:latin typeface="+mn-lt"/>
                  <a:cs typeface="+mn-cs"/>
                </a:rPr>
                <a:t>tumour</a:t>
              </a:r>
              <a:r>
                <a:rPr lang="it-IT" sz="2400" dirty="0">
                  <a:latin typeface="+mn-lt"/>
                  <a:cs typeface="+mn-cs"/>
                </a:rPr>
                <a:t> </a:t>
              </a:r>
              <a:r>
                <a:rPr lang="it-IT" sz="2400" dirty="0" err="1">
                  <a:latin typeface="+mn-lt"/>
                  <a:cs typeface="+mn-cs"/>
                </a:rPr>
                <a:t>diameter</a:t>
              </a:r>
              <a:r>
                <a:rPr lang="it-IT" sz="2400" dirty="0">
                  <a:latin typeface="+mn-lt"/>
                  <a:cs typeface="+mn-cs"/>
                </a:rPr>
                <a:t> (</a:t>
              </a:r>
              <a:r>
                <a:rPr lang="it-IT" sz="2400" dirty="0" err="1">
                  <a:latin typeface="+mn-lt"/>
                  <a:cs typeface="+mn-cs"/>
                </a:rPr>
                <a:t>MaxD</a:t>
              </a:r>
              <a:r>
                <a:rPr lang="it-IT" sz="2400" dirty="0">
                  <a:latin typeface="+mn-lt"/>
                  <a:cs typeface="+mn-cs"/>
                </a:rPr>
                <a:t>)</a:t>
              </a:r>
            </a:p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it-IT" sz="2400" dirty="0">
                  <a:latin typeface="+mn-lt"/>
                  <a:cs typeface="+mn-cs"/>
                </a:rPr>
                <a:t> </a:t>
              </a:r>
              <a:r>
                <a:rPr lang="it-IT" sz="2400" dirty="0" err="1">
                  <a:latin typeface="+mn-lt"/>
                  <a:cs typeface="+mn-cs"/>
                </a:rPr>
                <a:t>Gross</a:t>
              </a:r>
              <a:r>
                <a:rPr lang="it-IT" sz="2400" dirty="0">
                  <a:latin typeface="+mn-lt"/>
                  <a:cs typeface="+mn-cs"/>
                </a:rPr>
                <a:t> </a:t>
              </a:r>
              <a:r>
                <a:rPr lang="it-IT" sz="2400" dirty="0" err="1">
                  <a:latin typeface="+mn-lt"/>
                  <a:cs typeface="+mn-cs"/>
                </a:rPr>
                <a:t>tumour</a:t>
              </a:r>
              <a:r>
                <a:rPr lang="it-IT" sz="2400" dirty="0">
                  <a:latin typeface="+mn-lt"/>
                  <a:cs typeface="+mn-cs"/>
                </a:rPr>
                <a:t> volume (GTV)</a:t>
              </a:r>
            </a:p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it-IT" sz="2400" dirty="0">
                  <a:latin typeface="+mn-lt"/>
                  <a:cs typeface="+mn-cs"/>
                </a:rPr>
                <a:t> Maximal SUV </a:t>
              </a:r>
              <a:r>
                <a:rPr lang="it-IT" sz="2400" dirty="0" err="1">
                  <a:latin typeface="+mn-lt"/>
                  <a:cs typeface="+mn-cs"/>
                </a:rPr>
                <a:t>value</a:t>
              </a:r>
              <a:endParaRPr lang="it-IT" sz="2400" dirty="0">
                <a:latin typeface="+mn-lt"/>
                <a:cs typeface="+mn-cs"/>
              </a:endParaRPr>
            </a:p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it-IT" sz="2400" dirty="0">
                  <a:latin typeface="+mn-lt"/>
                  <a:cs typeface="+mn-cs"/>
                </a:rPr>
                <a:t> </a:t>
              </a:r>
              <a:r>
                <a:rPr lang="it-IT" sz="2400" dirty="0" err="1">
                  <a:latin typeface="+mn-lt"/>
                  <a:cs typeface="+mn-cs"/>
                </a:rPr>
                <a:t>Mean</a:t>
              </a:r>
              <a:r>
                <a:rPr lang="it-IT" sz="2400" dirty="0">
                  <a:latin typeface="+mn-lt"/>
                  <a:cs typeface="+mn-cs"/>
                </a:rPr>
                <a:t> SUV </a:t>
              </a:r>
              <a:r>
                <a:rPr lang="it-IT" sz="2400" dirty="0" err="1">
                  <a:latin typeface="+mn-lt"/>
                  <a:cs typeface="+mn-cs"/>
                </a:rPr>
                <a:t>value</a:t>
              </a:r>
              <a:endParaRPr lang="it-IT" sz="2400" dirty="0">
                <a:latin typeface="+mn-lt"/>
                <a:cs typeface="+mn-cs"/>
              </a:endParaRPr>
            </a:p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endParaRPr lang="it-IT" sz="2400" dirty="0">
                <a:latin typeface="+mn-lt"/>
                <a:cs typeface="+mn-cs"/>
              </a:endParaRPr>
            </a:p>
            <a:p>
              <a:pPr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it-IT" sz="2400" dirty="0">
                  <a:latin typeface="+mn-lt"/>
                  <a:cs typeface="+mn-cs"/>
                </a:rPr>
                <a:t> RI</a:t>
              </a:r>
              <a:r>
                <a:rPr lang="it-IT" sz="2400" baseline="30000" dirty="0">
                  <a:latin typeface="+mn-lt"/>
                  <a:cs typeface="+mn-cs"/>
                </a:rPr>
                <a:t>₌</a:t>
              </a:r>
              <a:endParaRPr lang="it-IT" baseline="30000" dirty="0">
                <a:latin typeface="+mn-lt"/>
                <a:cs typeface="+mn-cs"/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5643561" y="4786323"/>
              <a:ext cx="3357564" cy="738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spcBef>
                  <a:spcPct val="20000"/>
                </a:spcBef>
                <a:defRPr/>
              </a:pPr>
              <a:r>
                <a:rPr lang="it-IT" sz="1800" dirty="0">
                  <a:latin typeface="+mn-lt"/>
                  <a:cs typeface="+mn-cs"/>
                </a:rPr>
                <a:t>   (SUV </a:t>
              </a:r>
              <a:r>
                <a:rPr lang="it-IT" sz="1800" dirty="0" err="1">
                  <a:latin typeface="+mn-lt"/>
                  <a:cs typeface="+mn-cs"/>
                </a:rPr>
                <a:t>max</a:t>
              </a:r>
              <a:r>
                <a:rPr lang="it-IT" sz="1800" dirty="0">
                  <a:latin typeface="+mn-lt"/>
                  <a:cs typeface="+mn-cs"/>
                </a:rPr>
                <a:t> </a:t>
              </a:r>
              <a:r>
                <a:rPr lang="it-IT" sz="1800" dirty="0" err="1">
                  <a:latin typeface="+mn-lt"/>
                  <a:cs typeface="+mn-cs"/>
                </a:rPr>
                <a:t>pre</a:t>
              </a:r>
              <a:r>
                <a:rPr lang="it-IT" sz="1800" dirty="0">
                  <a:latin typeface="+mn-lt"/>
                  <a:cs typeface="+mn-cs"/>
                </a:rPr>
                <a:t> - SUV </a:t>
              </a:r>
              <a:r>
                <a:rPr lang="it-IT" sz="1800" dirty="0" err="1">
                  <a:latin typeface="+mn-lt"/>
                  <a:cs typeface="+mn-cs"/>
                </a:rPr>
                <a:t>max</a:t>
              </a:r>
              <a:r>
                <a:rPr lang="it-IT" sz="1800" dirty="0">
                  <a:latin typeface="+mn-lt"/>
                  <a:cs typeface="+mn-cs"/>
                </a:rPr>
                <a:t> post)</a:t>
              </a:r>
            </a:p>
            <a:p>
              <a:pPr eaLnBrk="0" hangingPunct="0">
                <a:spcBef>
                  <a:spcPct val="20000"/>
                </a:spcBef>
                <a:defRPr/>
              </a:pPr>
              <a:endParaRPr lang="it-IT" dirty="0">
                <a:latin typeface="+mn-lt"/>
                <a:cs typeface="+mn-cs"/>
              </a:endParaRPr>
            </a:p>
          </p:txBody>
        </p:sp>
        <p:cxnSp>
          <p:nvCxnSpPr>
            <p:cNvPr id="22" name="Connettore 1 21"/>
            <p:cNvCxnSpPr/>
            <p:nvPr/>
          </p:nvCxnSpPr>
          <p:spPr>
            <a:xfrm>
              <a:off x="5786436" y="5143512"/>
              <a:ext cx="2928939" cy="1588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asellaDiTesto 25"/>
            <p:cNvSpPr txBox="1"/>
            <p:nvPr/>
          </p:nvSpPr>
          <p:spPr>
            <a:xfrm>
              <a:off x="6000749" y="5119700"/>
              <a:ext cx="2214562" cy="738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20000"/>
                </a:spcBef>
                <a:defRPr/>
              </a:pPr>
              <a:r>
                <a:rPr lang="it-IT" sz="1800" dirty="0">
                  <a:latin typeface="+mn-lt"/>
                  <a:cs typeface="+mn-cs"/>
                </a:rPr>
                <a:t>SUV </a:t>
              </a:r>
              <a:r>
                <a:rPr lang="it-IT" sz="1800" dirty="0" err="1">
                  <a:latin typeface="+mn-lt"/>
                  <a:cs typeface="+mn-cs"/>
                </a:rPr>
                <a:t>max</a:t>
              </a:r>
              <a:r>
                <a:rPr lang="it-IT" sz="1800" dirty="0">
                  <a:latin typeface="+mn-lt"/>
                  <a:cs typeface="+mn-cs"/>
                </a:rPr>
                <a:t> </a:t>
              </a:r>
              <a:r>
                <a:rPr lang="it-IT" sz="1800" dirty="0" err="1">
                  <a:latin typeface="+mn-lt"/>
                  <a:cs typeface="+mn-cs"/>
                </a:rPr>
                <a:t>pre</a:t>
              </a:r>
              <a:endParaRPr lang="it-IT" sz="1800" dirty="0">
                <a:latin typeface="+mn-lt"/>
                <a:cs typeface="+mn-cs"/>
              </a:endParaRPr>
            </a:p>
            <a:p>
              <a:pPr algn="ctr" eaLnBrk="0" hangingPunct="0">
                <a:spcBef>
                  <a:spcPct val="20000"/>
                </a:spcBef>
                <a:defRPr/>
              </a:pPr>
              <a:endParaRPr lang="it-IT" dirty="0">
                <a:cs typeface="+mn-cs"/>
              </a:endParaRPr>
            </a:p>
          </p:txBody>
        </p:sp>
      </p:grpSp>
      <p:sp>
        <p:nvSpPr>
          <p:cNvPr id="30" name="CasellaDiTesto 29"/>
          <p:cNvSpPr txBox="1"/>
          <p:nvPr/>
        </p:nvSpPr>
        <p:spPr>
          <a:xfrm>
            <a:off x="7916863" y="4857750"/>
            <a:ext cx="16557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400" dirty="0">
                <a:cs typeface="+mn-cs"/>
              </a:rPr>
              <a:t> </a:t>
            </a:r>
            <a:r>
              <a:rPr lang="it-IT" sz="2400" dirty="0">
                <a:latin typeface="+mn-lt"/>
                <a:cs typeface="+mn-cs"/>
              </a:rPr>
              <a:t>x100</a:t>
            </a:r>
          </a:p>
        </p:txBody>
      </p:sp>
      <p:pic>
        <p:nvPicPr>
          <p:cNvPr id="12295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ChangeArrowheads="1"/>
          </p:cNvSpPr>
          <p:nvPr/>
        </p:nvSpPr>
        <p:spPr bwMode="auto">
          <a:xfrm>
            <a:off x="146050" y="2422525"/>
            <a:ext cx="9144000" cy="0"/>
          </a:xfrm>
          <a:prstGeom prst="rect">
            <a:avLst/>
          </a:prstGeom>
          <a:noFill/>
          <a:ln w="2857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0" y="785813"/>
            <a:ext cx="789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it-IT" sz="7200" kern="0" dirty="0">
              <a:solidFill>
                <a:srgbClr val="DA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4"/>
          <p:cNvSpPr txBox="1">
            <a:spLocks noChangeArrowheads="1"/>
          </p:cNvSpPr>
          <p:nvPr/>
        </p:nvSpPr>
        <p:spPr bwMode="auto">
          <a:xfrm>
            <a:off x="-252413" y="981075"/>
            <a:ext cx="9144001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en-US" sz="240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sz="2400"/>
          </a:p>
          <a:p>
            <a:pPr marL="342900" indent="-342900" eaLnBrk="0" hangingPunct="0">
              <a:spcBef>
                <a:spcPct val="20000"/>
              </a:spcBef>
            </a:pPr>
            <a:endParaRPr lang="it-IT" sz="2400"/>
          </a:p>
          <a:p>
            <a:pPr marL="342900" indent="-342900" eaLnBrk="0" hangingPunct="0">
              <a:spcBef>
                <a:spcPct val="20000"/>
              </a:spcBef>
            </a:pPr>
            <a:endParaRPr lang="it-IT" sz="3200"/>
          </a:p>
        </p:txBody>
      </p:sp>
      <p:sp>
        <p:nvSpPr>
          <p:cNvPr id="13317" name="CasellaDiTesto 13"/>
          <p:cNvSpPr txBox="1">
            <a:spLocks noChangeArrowheads="1"/>
          </p:cNvSpPr>
          <p:nvPr/>
        </p:nvSpPr>
        <p:spPr bwMode="auto">
          <a:xfrm>
            <a:off x="3357563" y="2928938"/>
            <a:ext cx="550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/>
              <a:t>I</a:t>
            </a:r>
          </a:p>
        </p:txBody>
      </p:sp>
      <p:sp>
        <p:nvSpPr>
          <p:cNvPr id="9222" name="Titolo 1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/>
              <a:t> </a:t>
            </a:r>
            <a:r>
              <a:rPr kumimoji="1" lang="it-IT" sz="4000" i="1" dirty="0" err="1" smtClean="0">
                <a:solidFill>
                  <a:srgbClr val="FFCC00"/>
                </a:solidFill>
                <a:latin typeface="Comic Sans MS" pitchFamily="66" charset="0"/>
                <a:ea typeface="+mn-ea"/>
                <a:cs typeface="+mn-cs"/>
              </a:rPr>
              <a:t>Pred</a:t>
            </a:r>
            <a:r>
              <a:rPr lang="it-IT" i="1" dirty="0" err="1" smtClean="0">
                <a:solidFill>
                  <a:srgbClr val="FFC000"/>
                </a:solidFill>
                <a:latin typeface="Comic Sans MS" pitchFamily="66" charset="0"/>
              </a:rPr>
              <a:t>ictive</a:t>
            </a:r>
            <a:r>
              <a:rPr lang="it-IT" i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it-IT" i="1" dirty="0" err="1" smtClean="0">
                <a:solidFill>
                  <a:srgbClr val="FFC000"/>
                </a:solidFill>
                <a:latin typeface="Comic Sans MS" pitchFamily="66" charset="0"/>
              </a:rPr>
              <a:t>Model</a:t>
            </a:r>
            <a:r>
              <a:rPr lang="it-IT" i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13319" name="Picture 2" descr="SVM2"/>
          <p:cNvPicPr>
            <a:picLocks noChangeAspect="1" noChangeArrowheads="1"/>
          </p:cNvPicPr>
          <p:nvPr/>
        </p:nvPicPr>
        <p:blipFill>
          <a:blip r:embed="rId3" cstate="print"/>
          <a:srcRect l="6017" t="6509"/>
          <a:stretch>
            <a:fillRect/>
          </a:stretch>
        </p:blipFill>
        <p:spPr bwMode="auto">
          <a:xfrm>
            <a:off x="250825" y="2133600"/>
            <a:ext cx="3890963" cy="320675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2124075"/>
            <a:ext cx="4049713" cy="322103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  <p:sp>
        <p:nvSpPr>
          <p:cNvPr id="13321" name="Rectangle 4"/>
          <p:cNvSpPr>
            <a:spLocks noChangeArrowheads="1"/>
          </p:cNvSpPr>
          <p:nvPr/>
        </p:nvSpPr>
        <p:spPr bwMode="auto">
          <a:xfrm>
            <a:off x="6227763" y="3789363"/>
            <a:ext cx="2303462" cy="5810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Area Under the Curve</a:t>
            </a:r>
          </a:p>
          <a:p>
            <a:pPr algn="ctr"/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(AUC)</a:t>
            </a:r>
          </a:p>
        </p:txBody>
      </p:sp>
      <p:sp>
        <p:nvSpPr>
          <p:cNvPr id="13322" name="AutoShape 8"/>
          <p:cNvSpPr>
            <a:spLocks noChangeArrowheads="1"/>
          </p:cNvSpPr>
          <p:nvPr/>
        </p:nvSpPr>
        <p:spPr bwMode="auto">
          <a:xfrm>
            <a:off x="4356100" y="3429000"/>
            <a:ext cx="503238" cy="431800"/>
          </a:xfrm>
          <a:prstGeom prst="rightArrow">
            <a:avLst>
              <a:gd name="adj1" fmla="val 50000"/>
              <a:gd name="adj2" fmla="val 28467"/>
            </a:avLst>
          </a:prstGeom>
          <a:solidFill>
            <a:srgbClr val="00FF00"/>
          </a:solidFill>
          <a:ln w="9525" algn="ctr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250825" y="1484313"/>
            <a:ext cx="40338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b="1" dirty="0" err="1">
                <a:solidFill>
                  <a:schemeClr val="tx2"/>
                </a:solidFill>
                <a:latin typeface="+mn-lt"/>
                <a:cs typeface="+mn-cs"/>
              </a:rPr>
              <a:t>Learning</a:t>
            </a:r>
            <a:r>
              <a:rPr lang="it-IT" b="1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it-IT" b="1" dirty="0" err="1">
                <a:solidFill>
                  <a:schemeClr val="tx2"/>
                </a:solidFill>
                <a:latin typeface="+mn-lt"/>
                <a:cs typeface="+mn-cs"/>
              </a:rPr>
              <a:t>machine</a:t>
            </a:r>
            <a:r>
              <a:rPr lang="it-IT" b="1" dirty="0">
                <a:solidFill>
                  <a:schemeClr val="tx2"/>
                </a:solidFill>
                <a:latin typeface="+mn-lt"/>
                <a:cs typeface="+mn-cs"/>
              </a:rPr>
              <a:t>   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4859338" y="1484313"/>
            <a:ext cx="40338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b="1" dirty="0">
                <a:solidFill>
                  <a:schemeClr val="tx2"/>
                </a:solidFill>
                <a:latin typeface="+mn-lt"/>
                <a:cs typeface="+mn-cs"/>
              </a:rPr>
              <a:t>Performance  </a:t>
            </a:r>
            <a:r>
              <a:rPr lang="it-IT" b="1" dirty="0" err="1">
                <a:solidFill>
                  <a:schemeClr val="tx2"/>
                </a:solidFill>
                <a:latin typeface="+mn-lt"/>
                <a:cs typeface="+mn-cs"/>
              </a:rPr>
              <a:t>Evaluation</a:t>
            </a:r>
            <a:endParaRPr lang="it-IT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pic>
        <p:nvPicPr>
          <p:cNvPr id="13325" name="Picture 3" descr="Stemma"/>
          <p:cNvPicPr>
            <a:picLocks noChangeAspect="1" noChangeArrowheads="1"/>
          </p:cNvPicPr>
          <p:nvPr/>
        </p:nvPicPr>
        <p:blipFill>
          <a:blip r:embed="rId5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Ovale 171"/>
          <p:cNvSpPr/>
          <p:nvPr/>
        </p:nvSpPr>
        <p:spPr>
          <a:xfrm>
            <a:off x="1143000" y="2428875"/>
            <a:ext cx="6786563" cy="228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146050" y="2422525"/>
            <a:ext cx="9144000" cy="0"/>
          </a:xfrm>
          <a:prstGeom prst="rect">
            <a:avLst/>
          </a:prstGeom>
          <a:noFill/>
          <a:ln w="2857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71" name="CasellaDiTesto 170"/>
          <p:cNvSpPr txBox="1"/>
          <p:nvPr/>
        </p:nvSpPr>
        <p:spPr>
          <a:xfrm>
            <a:off x="1857375" y="3076575"/>
            <a:ext cx="53578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5400" dirty="0">
                <a:solidFill>
                  <a:srgbClr val="00B0F0"/>
                </a:solidFill>
                <a:latin typeface="+mn-lt"/>
                <a:cs typeface="+mn-cs"/>
              </a:rPr>
              <a:t>ypT0N0 : 23% </a:t>
            </a:r>
            <a:r>
              <a:rPr lang="it-IT" sz="5400" dirty="0" err="1">
                <a:solidFill>
                  <a:srgbClr val="00B0F0"/>
                </a:solidFill>
                <a:latin typeface="+mn-lt"/>
                <a:cs typeface="+mn-cs"/>
              </a:rPr>
              <a:t>pts</a:t>
            </a:r>
            <a:endParaRPr lang="it-IT" sz="5400" dirty="0">
              <a:solidFill>
                <a:srgbClr val="00B0F0"/>
              </a:solidFill>
              <a:latin typeface="+mn-lt"/>
              <a:cs typeface="+mn-cs"/>
            </a:endParaRPr>
          </a:p>
        </p:txBody>
      </p:sp>
      <p:sp>
        <p:nvSpPr>
          <p:cNvPr id="173" name="Titolo 14"/>
          <p:cNvSpPr txBox="1">
            <a:spLocks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it-IT" sz="4400" dirty="0">
                <a:latin typeface="+mj-lt"/>
                <a:ea typeface="+mj-ea"/>
                <a:cs typeface="+mj-cs"/>
              </a:rPr>
              <a:t> </a:t>
            </a:r>
            <a:r>
              <a:rPr lang="it-IT" sz="40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Results</a:t>
            </a:r>
            <a:endParaRPr kumimoji="0" lang="it-IT" sz="4400" i="1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4342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ttangolo 158"/>
          <p:cNvSpPr/>
          <p:nvPr/>
        </p:nvSpPr>
        <p:spPr>
          <a:xfrm>
            <a:off x="1187450" y="1125538"/>
            <a:ext cx="7416800" cy="54721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15363" name="AutoShape 4"/>
          <p:cNvSpPr>
            <a:spLocks noChangeAspect="1" noChangeArrowheads="1" noTextEdit="1"/>
          </p:cNvSpPr>
          <p:nvPr/>
        </p:nvSpPr>
        <p:spPr bwMode="auto">
          <a:xfrm>
            <a:off x="1676400" y="1143000"/>
            <a:ext cx="5486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2166938" y="1231900"/>
            <a:ext cx="4872037" cy="46799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2166938" y="1231900"/>
            <a:ext cx="4872037" cy="4679950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366" name="Freeform 7"/>
          <p:cNvSpPr>
            <a:spLocks/>
          </p:cNvSpPr>
          <p:nvPr/>
        </p:nvSpPr>
        <p:spPr bwMode="auto">
          <a:xfrm>
            <a:off x="2166938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67" name="Freeform 8"/>
          <p:cNvSpPr>
            <a:spLocks/>
          </p:cNvSpPr>
          <p:nvPr/>
        </p:nvSpPr>
        <p:spPr bwMode="auto">
          <a:xfrm>
            <a:off x="2646363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68" name="Freeform 9"/>
          <p:cNvSpPr>
            <a:spLocks/>
          </p:cNvSpPr>
          <p:nvPr/>
        </p:nvSpPr>
        <p:spPr bwMode="auto">
          <a:xfrm>
            <a:off x="3135313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69" name="Freeform 10"/>
          <p:cNvSpPr>
            <a:spLocks/>
          </p:cNvSpPr>
          <p:nvPr/>
        </p:nvSpPr>
        <p:spPr bwMode="auto">
          <a:xfrm>
            <a:off x="3622675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0" name="Freeform 11"/>
          <p:cNvSpPr>
            <a:spLocks/>
          </p:cNvSpPr>
          <p:nvPr/>
        </p:nvSpPr>
        <p:spPr bwMode="auto">
          <a:xfrm>
            <a:off x="4111625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1" name="Freeform 12"/>
          <p:cNvSpPr>
            <a:spLocks/>
          </p:cNvSpPr>
          <p:nvPr/>
        </p:nvSpPr>
        <p:spPr bwMode="auto">
          <a:xfrm>
            <a:off x="4598988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2" name="Freeform 13"/>
          <p:cNvSpPr>
            <a:spLocks/>
          </p:cNvSpPr>
          <p:nvPr/>
        </p:nvSpPr>
        <p:spPr bwMode="auto">
          <a:xfrm>
            <a:off x="5086350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3" name="Freeform 14"/>
          <p:cNvSpPr>
            <a:spLocks/>
          </p:cNvSpPr>
          <p:nvPr/>
        </p:nvSpPr>
        <p:spPr bwMode="auto">
          <a:xfrm>
            <a:off x="5575300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4" name="Freeform 15"/>
          <p:cNvSpPr>
            <a:spLocks/>
          </p:cNvSpPr>
          <p:nvPr/>
        </p:nvSpPr>
        <p:spPr bwMode="auto">
          <a:xfrm>
            <a:off x="6062663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5" name="Freeform 16"/>
          <p:cNvSpPr>
            <a:spLocks/>
          </p:cNvSpPr>
          <p:nvPr/>
        </p:nvSpPr>
        <p:spPr bwMode="auto">
          <a:xfrm>
            <a:off x="6551613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6" name="Freeform 17"/>
          <p:cNvSpPr>
            <a:spLocks/>
          </p:cNvSpPr>
          <p:nvPr/>
        </p:nvSpPr>
        <p:spPr bwMode="auto">
          <a:xfrm>
            <a:off x="7038975" y="1231900"/>
            <a:ext cx="0" cy="4679950"/>
          </a:xfrm>
          <a:custGeom>
            <a:avLst/>
            <a:gdLst>
              <a:gd name="T0" fmla="*/ 2147483647 h 585"/>
              <a:gd name="T1" fmla="*/ 0 h 585"/>
              <a:gd name="T2" fmla="*/ 0 h 585"/>
              <a:gd name="T3" fmla="*/ 0 60000 65536"/>
              <a:gd name="T4" fmla="*/ 0 60000 65536"/>
              <a:gd name="T5" fmla="*/ 0 60000 65536"/>
              <a:gd name="T6" fmla="*/ 0 h 585"/>
              <a:gd name="T7" fmla="*/ 585 h 585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T6" r="0" b="T7"/>
            <a:pathLst>
              <a:path h="585">
                <a:moveTo>
                  <a:pt x="0" y="585"/>
                </a:move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7" name="Freeform 18"/>
          <p:cNvSpPr>
            <a:spLocks/>
          </p:cNvSpPr>
          <p:nvPr/>
        </p:nvSpPr>
        <p:spPr bwMode="auto">
          <a:xfrm>
            <a:off x="2166938" y="5911850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8" name="Freeform 19"/>
          <p:cNvSpPr>
            <a:spLocks/>
          </p:cNvSpPr>
          <p:nvPr/>
        </p:nvSpPr>
        <p:spPr bwMode="auto">
          <a:xfrm>
            <a:off x="2166938" y="5440363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79" name="Freeform 20"/>
          <p:cNvSpPr>
            <a:spLocks/>
          </p:cNvSpPr>
          <p:nvPr/>
        </p:nvSpPr>
        <p:spPr bwMode="auto">
          <a:xfrm>
            <a:off x="2166938" y="4975225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0" name="Freeform 21"/>
          <p:cNvSpPr>
            <a:spLocks/>
          </p:cNvSpPr>
          <p:nvPr/>
        </p:nvSpPr>
        <p:spPr bwMode="auto">
          <a:xfrm>
            <a:off x="2166938" y="4503738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1" name="Freeform 22"/>
          <p:cNvSpPr>
            <a:spLocks/>
          </p:cNvSpPr>
          <p:nvPr/>
        </p:nvSpPr>
        <p:spPr bwMode="auto">
          <a:xfrm>
            <a:off x="2166938" y="4040188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2" name="Freeform 23"/>
          <p:cNvSpPr>
            <a:spLocks/>
          </p:cNvSpPr>
          <p:nvPr/>
        </p:nvSpPr>
        <p:spPr bwMode="auto">
          <a:xfrm>
            <a:off x="2166938" y="3567113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3" name="Freeform 24"/>
          <p:cNvSpPr>
            <a:spLocks/>
          </p:cNvSpPr>
          <p:nvPr/>
        </p:nvSpPr>
        <p:spPr bwMode="auto">
          <a:xfrm>
            <a:off x="2166938" y="3095625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4" name="Freeform 25"/>
          <p:cNvSpPr>
            <a:spLocks/>
          </p:cNvSpPr>
          <p:nvPr/>
        </p:nvSpPr>
        <p:spPr bwMode="auto">
          <a:xfrm>
            <a:off x="2166938" y="2632075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5" name="Freeform 26"/>
          <p:cNvSpPr>
            <a:spLocks/>
          </p:cNvSpPr>
          <p:nvPr/>
        </p:nvSpPr>
        <p:spPr bwMode="auto">
          <a:xfrm>
            <a:off x="2166938" y="2168525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6" name="Freeform 27"/>
          <p:cNvSpPr>
            <a:spLocks/>
          </p:cNvSpPr>
          <p:nvPr/>
        </p:nvSpPr>
        <p:spPr bwMode="auto">
          <a:xfrm>
            <a:off x="2166938" y="1695450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7" name="Freeform 28"/>
          <p:cNvSpPr>
            <a:spLocks/>
          </p:cNvSpPr>
          <p:nvPr/>
        </p:nvSpPr>
        <p:spPr bwMode="auto">
          <a:xfrm>
            <a:off x="2166938" y="1231900"/>
            <a:ext cx="4872037" cy="0"/>
          </a:xfrm>
          <a:custGeom>
            <a:avLst/>
            <a:gdLst>
              <a:gd name="T0" fmla="*/ 0 w 609"/>
              <a:gd name="T1" fmla="*/ 2147483647 w 609"/>
              <a:gd name="T2" fmla="*/ 2147483647 w 609"/>
              <a:gd name="T3" fmla="*/ 0 60000 65536"/>
              <a:gd name="T4" fmla="*/ 0 60000 65536"/>
              <a:gd name="T5" fmla="*/ 0 60000 65536"/>
              <a:gd name="T6" fmla="*/ 0 w 609"/>
              <a:gd name="T7" fmla="*/ 609 w 60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609">
                <a:moveTo>
                  <a:pt x="0" y="0"/>
                </a:move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8" name="Line 29"/>
          <p:cNvSpPr>
            <a:spLocks noChangeShapeType="1"/>
          </p:cNvSpPr>
          <p:nvPr/>
        </p:nvSpPr>
        <p:spPr bwMode="auto">
          <a:xfrm>
            <a:off x="2166938" y="1231900"/>
            <a:ext cx="487203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89" name="Freeform 30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0 w 609"/>
              <a:gd name="T1" fmla="*/ 2147483647 h 585"/>
              <a:gd name="T2" fmla="*/ 2147483647 w 609"/>
              <a:gd name="T3" fmla="*/ 2147483647 h 585"/>
              <a:gd name="T4" fmla="*/ 2147483647 w 609"/>
              <a:gd name="T5" fmla="*/ 0 h 585"/>
              <a:gd name="T6" fmla="*/ 0 60000 65536"/>
              <a:gd name="T7" fmla="*/ 0 60000 65536"/>
              <a:gd name="T8" fmla="*/ 0 60000 65536"/>
              <a:gd name="T9" fmla="*/ 0 w 609"/>
              <a:gd name="T10" fmla="*/ 0 h 585"/>
              <a:gd name="T11" fmla="*/ 609 w 609"/>
              <a:gd name="T12" fmla="*/ 585 h 5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9" h="585">
                <a:moveTo>
                  <a:pt x="0" y="585"/>
                </a:moveTo>
                <a:lnTo>
                  <a:pt x="609" y="585"/>
                </a:ln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0" name="Line 31"/>
          <p:cNvSpPr>
            <a:spLocks noChangeShapeType="1"/>
          </p:cNvSpPr>
          <p:nvPr/>
        </p:nvSpPr>
        <p:spPr bwMode="auto">
          <a:xfrm flipV="1">
            <a:off x="2166938" y="1231900"/>
            <a:ext cx="0" cy="46799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1" name="Line 32"/>
          <p:cNvSpPr>
            <a:spLocks noChangeShapeType="1"/>
          </p:cNvSpPr>
          <p:nvPr/>
        </p:nvSpPr>
        <p:spPr bwMode="auto">
          <a:xfrm>
            <a:off x="2166938" y="5911850"/>
            <a:ext cx="487203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2" name="Line 33"/>
          <p:cNvSpPr>
            <a:spLocks noChangeShapeType="1"/>
          </p:cNvSpPr>
          <p:nvPr/>
        </p:nvSpPr>
        <p:spPr bwMode="auto">
          <a:xfrm flipV="1">
            <a:off x="2166938" y="1231900"/>
            <a:ext cx="0" cy="46799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3" name="Line 34"/>
          <p:cNvSpPr>
            <a:spLocks noChangeShapeType="1"/>
          </p:cNvSpPr>
          <p:nvPr/>
        </p:nvSpPr>
        <p:spPr bwMode="auto">
          <a:xfrm flipV="1">
            <a:off x="2166938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4" name="Line 35"/>
          <p:cNvSpPr>
            <a:spLocks noChangeShapeType="1"/>
          </p:cNvSpPr>
          <p:nvPr/>
        </p:nvSpPr>
        <p:spPr bwMode="auto">
          <a:xfrm>
            <a:off x="2166938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5" name="Rectangle 36"/>
          <p:cNvSpPr>
            <a:spLocks noChangeArrowheads="1"/>
          </p:cNvSpPr>
          <p:nvPr/>
        </p:nvSpPr>
        <p:spPr bwMode="auto">
          <a:xfrm>
            <a:off x="2135188" y="5935663"/>
            <a:ext cx="8413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396" name="Line 37"/>
          <p:cNvSpPr>
            <a:spLocks noChangeShapeType="1"/>
          </p:cNvSpPr>
          <p:nvPr/>
        </p:nvSpPr>
        <p:spPr bwMode="auto">
          <a:xfrm flipV="1">
            <a:off x="2646363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7" name="Line 38"/>
          <p:cNvSpPr>
            <a:spLocks noChangeShapeType="1"/>
          </p:cNvSpPr>
          <p:nvPr/>
        </p:nvSpPr>
        <p:spPr bwMode="auto">
          <a:xfrm>
            <a:off x="2646363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398" name="Rectangle 39"/>
          <p:cNvSpPr>
            <a:spLocks noChangeArrowheads="1"/>
          </p:cNvSpPr>
          <p:nvPr/>
        </p:nvSpPr>
        <p:spPr bwMode="auto">
          <a:xfrm>
            <a:off x="2559050" y="59356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0.1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399" name="Line 40"/>
          <p:cNvSpPr>
            <a:spLocks noChangeShapeType="1"/>
          </p:cNvSpPr>
          <p:nvPr/>
        </p:nvSpPr>
        <p:spPr bwMode="auto">
          <a:xfrm flipV="1">
            <a:off x="3135313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0" name="Line 41"/>
          <p:cNvSpPr>
            <a:spLocks noChangeShapeType="1"/>
          </p:cNvSpPr>
          <p:nvPr/>
        </p:nvSpPr>
        <p:spPr bwMode="auto">
          <a:xfrm>
            <a:off x="3135313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1" name="Rectangle 42"/>
          <p:cNvSpPr>
            <a:spLocks noChangeArrowheads="1"/>
          </p:cNvSpPr>
          <p:nvPr/>
        </p:nvSpPr>
        <p:spPr bwMode="auto">
          <a:xfrm>
            <a:off x="3046413" y="5935663"/>
            <a:ext cx="21113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0.2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02" name="Line 43"/>
          <p:cNvSpPr>
            <a:spLocks noChangeShapeType="1"/>
          </p:cNvSpPr>
          <p:nvPr/>
        </p:nvSpPr>
        <p:spPr bwMode="auto">
          <a:xfrm flipV="1">
            <a:off x="3622675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3" name="Line 44"/>
          <p:cNvSpPr>
            <a:spLocks noChangeShapeType="1"/>
          </p:cNvSpPr>
          <p:nvPr/>
        </p:nvSpPr>
        <p:spPr bwMode="auto">
          <a:xfrm>
            <a:off x="3622675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4" name="Rectangle 45"/>
          <p:cNvSpPr>
            <a:spLocks noChangeArrowheads="1"/>
          </p:cNvSpPr>
          <p:nvPr/>
        </p:nvSpPr>
        <p:spPr bwMode="auto">
          <a:xfrm>
            <a:off x="3535363" y="5935663"/>
            <a:ext cx="21113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0.3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05" name="Line 46"/>
          <p:cNvSpPr>
            <a:spLocks noChangeShapeType="1"/>
          </p:cNvSpPr>
          <p:nvPr/>
        </p:nvSpPr>
        <p:spPr bwMode="auto">
          <a:xfrm flipV="1">
            <a:off x="4111625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6" name="Line 47"/>
          <p:cNvSpPr>
            <a:spLocks noChangeShapeType="1"/>
          </p:cNvSpPr>
          <p:nvPr/>
        </p:nvSpPr>
        <p:spPr bwMode="auto">
          <a:xfrm>
            <a:off x="4111625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7" name="Rectangle 48"/>
          <p:cNvSpPr>
            <a:spLocks noChangeArrowheads="1"/>
          </p:cNvSpPr>
          <p:nvPr/>
        </p:nvSpPr>
        <p:spPr bwMode="auto">
          <a:xfrm>
            <a:off x="4022725" y="59356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0.4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08" name="Line 49"/>
          <p:cNvSpPr>
            <a:spLocks noChangeShapeType="1"/>
          </p:cNvSpPr>
          <p:nvPr/>
        </p:nvSpPr>
        <p:spPr bwMode="auto">
          <a:xfrm flipV="1">
            <a:off x="4598988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09" name="Line 50"/>
          <p:cNvSpPr>
            <a:spLocks noChangeShapeType="1"/>
          </p:cNvSpPr>
          <p:nvPr/>
        </p:nvSpPr>
        <p:spPr bwMode="auto">
          <a:xfrm>
            <a:off x="4598988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0" name="Rectangle 51"/>
          <p:cNvSpPr>
            <a:spLocks noChangeArrowheads="1"/>
          </p:cNvSpPr>
          <p:nvPr/>
        </p:nvSpPr>
        <p:spPr bwMode="auto">
          <a:xfrm>
            <a:off x="4511675" y="59356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0.5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11" name="Line 52"/>
          <p:cNvSpPr>
            <a:spLocks noChangeShapeType="1"/>
          </p:cNvSpPr>
          <p:nvPr/>
        </p:nvSpPr>
        <p:spPr bwMode="auto">
          <a:xfrm flipV="1">
            <a:off x="5086350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2" name="Line 53"/>
          <p:cNvSpPr>
            <a:spLocks noChangeShapeType="1"/>
          </p:cNvSpPr>
          <p:nvPr/>
        </p:nvSpPr>
        <p:spPr bwMode="auto">
          <a:xfrm>
            <a:off x="5086350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3" name="Rectangle 54"/>
          <p:cNvSpPr>
            <a:spLocks noChangeArrowheads="1"/>
          </p:cNvSpPr>
          <p:nvPr/>
        </p:nvSpPr>
        <p:spPr bwMode="auto">
          <a:xfrm>
            <a:off x="4999038" y="5935663"/>
            <a:ext cx="21113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0.6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14" name="Line 55"/>
          <p:cNvSpPr>
            <a:spLocks noChangeShapeType="1"/>
          </p:cNvSpPr>
          <p:nvPr/>
        </p:nvSpPr>
        <p:spPr bwMode="auto">
          <a:xfrm flipV="1">
            <a:off x="5575300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5" name="Line 56"/>
          <p:cNvSpPr>
            <a:spLocks noChangeShapeType="1"/>
          </p:cNvSpPr>
          <p:nvPr/>
        </p:nvSpPr>
        <p:spPr bwMode="auto">
          <a:xfrm>
            <a:off x="5575300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6" name="Rectangle 57"/>
          <p:cNvSpPr>
            <a:spLocks noChangeArrowheads="1"/>
          </p:cNvSpPr>
          <p:nvPr/>
        </p:nvSpPr>
        <p:spPr bwMode="auto">
          <a:xfrm>
            <a:off x="5486400" y="59356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0.7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17" name="Line 58"/>
          <p:cNvSpPr>
            <a:spLocks noChangeShapeType="1"/>
          </p:cNvSpPr>
          <p:nvPr/>
        </p:nvSpPr>
        <p:spPr bwMode="auto">
          <a:xfrm flipV="1">
            <a:off x="6062663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8" name="Line 59"/>
          <p:cNvSpPr>
            <a:spLocks noChangeShapeType="1"/>
          </p:cNvSpPr>
          <p:nvPr/>
        </p:nvSpPr>
        <p:spPr bwMode="auto">
          <a:xfrm>
            <a:off x="6062663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19" name="Rectangle 60"/>
          <p:cNvSpPr>
            <a:spLocks noChangeArrowheads="1"/>
          </p:cNvSpPr>
          <p:nvPr/>
        </p:nvSpPr>
        <p:spPr bwMode="auto">
          <a:xfrm>
            <a:off x="5975350" y="59356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0.8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20" name="Line 61"/>
          <p:cNvSpPr>
            <a:spLocks noChangeShapeType="1"/>
          </p:cNvSpPr>
          <p:nvPr/>
        </p:nvSpPr>
        <p:spPr bwMode="auto">
          <a:xfrm flipV="1">
            <a:off x="6551613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1" name="Line 62"/>
          <p:cNvSpPr>
            <a:spLocks noChangeShapeType="1"/>
          </p:cNvSpPr>
          <p:nvPr/>
        </p:nvSpPr>
        <p:spPr bwMode="auto">
          <a:xfrm>
            <a:off x="6551613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2" name="Rectangle 63"/>
          <p:cNvSpPr>
            <a:spLocks noChangeArrowheads="1"/>
          </p:cNvSpPr>
          <p:nvPr/>
        </p:nvSpPr>
        <p:spPr bwMode="auto">
          <a:xfrm>
            <a:off x="6462713" y="5935663"/>
            <a:ext cx="21113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0.9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23" name="Line 64"/>
          <p:cNvSpPr>
            <a:spLocks noChangeShapeType="1"/>
          </p:cNvSpPr>
          <p:nvPr/>
        </p:nvSpPr>
        <p:spPr bwMode="auto">
          <a:xfrm flipV="1">
            <a:off x="7038975" y="5856288"/>
            <a:ext cx="0" cy="555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4" name="Line 65"/>
          <p:cNvSpPr>
            <a:spLocks noChangeShapeType="1"/>
          </p:cNvSpPr>
          <p:nvPr/>
        </p:nvSpPr>
        <p:spPr bwMode="auto">
          <a:xfrm>
            <a:off x="7038975" y="1231900"/>
            <a:ext cx="0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5" name="Rectangle 66"/>
          <p:cNvSpPr>
            <a:spLocks noChangeArrowheads="1"/>
          </p:cNvSpPr>
          <p:nvPr/>
        </p:nvSpPr>
        <p:spPr bwMode="auto">
          <a:xfrm>
            <a:off x="7007225" y="5935663"/>
            <a:ext cx="84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1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26" name="Line 67"/>
          <p:cNvSpPr>
            <a:spLocks noChangeShapeType="1"/>
          </p:cNvSpPr>
          <p:nvPr/>
        </p:nvSpPr>
        <p:spPr bwMode="auto">
          <a:xfrm>
            <a:off x="2166938" y="5911850"/>
            <a:ext cx="428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7" name="Line 68"/>
          <p:cNvSpPr>
            <a:spLocks noChangeShapeType="1"/>
          </p:cNvSpPr>
          <p:nvPr/>
        </p:nvSpPr>
        <p:spPr bwMode="auto">
          <a:xfrm flipH="1">
            <a:off x="6983413" y="5911850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28" name="Rectangle 69"/>
          <p:cNvSpPr>
            <a:spLocks noChangeArrowheads="1"/>
          </p:cNvSpPr>
          <p:nvPr/>
        </p:nvSpPr>
        <p:spPr bwMode="auto">
          <a:xfrm>
            <a:off x="2063750" y="5840413"/>
            <a:ext cx="84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29" name="Line 70"/>
          <p:cNvSpPr>
            <a:spLocks noChangeShapeType="1"/>
          </p:cNvSpPr>
          <p:nvPr/>
        </p:nvSpPr>
        <p:spPr bwMode="auto">
          <a:xfrm>
            <a:off x="2166938" y="5440363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0" name="Line 71"/>
          <p:cNvSpPr>
            <a:spLocks noChangeShapeType="1"/>
          </p:cNvSpPr>
          <p:nvPr/>
        </p:nvSpPr>
        <p:spPr bwMode="auto">
          <a:xfrm flipH="1">
            <a:off x="6983413" y="5440363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1" name="Rectangle 72"/>
          <p:cNvSpPr>
            <a:spLocks noChangeArrowheads="1"/>
          </p:cNvSpPr>
          <p:nvPr/>
        </p:nvSpPr>
        <p:spPr bwMode="auto">
          <a:xfrm>
            <a:off x="1905000" y="5367338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0.1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32" name="Line 73"/>
          <p:cNvSpPr>
            <a:spLocks noChangeShapeType="1"/>
          </p:cNvSpPr>
          <p:nvPr/>
        </p:nvSpPr>
        <p:spPr bwMode="auto">
          <a:xfrm>
            <a:off x="2166938" y="4975225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3" name="Line 74"/>
          <p:cNvSpPr>
            <a:spLocks noChangeShapeType="1"/>
          </p:cNvSpPr>
          <p:nvPr/>
        </p:nvSpPr>
        <p:spPr bwMode="auto">
          <a:xfrm flipH="1">
            <a:off x="6983413" y="4975225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4" name="Rectangle 75"/>
          <p:cNvSpPr>
            <a:spLocks noChangeArrowheads="1"/>
          </p:cNvSpPr>
          <p:nvPr/>
        </p:nvSpPr>
        <p:spPr bwMode="auto">
          <a:xfrm>
            <a:off x="1905000" y="4903788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0.2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35" name="Line 76"/>
          <p:cNvSpPr>
            <a:spLocks noChangeShapeType="1"/>
          </p:cNvSpPr>
          <p:nvPr/>
        </p:nvSpPr>
        <p:spPr bwMode="auto">
          <a:xfrm>
            <a:off x="2166938" y="4503738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6" name="Line 77"/>
          <p:cNvSpPr>
            <a:spLocks noChangeShapeType="1"/>
          </p:cNvSpPr>
          <p:nvPr/>
        </p:nvSpPr>
        <p:spPr bwMode="auto">
          <a:xfrm flipH="1">
            <a:off x="6983413" y="4503738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7" name="Rectangle 78"/>
          <p:cNvSpPr>
            <a:spLocks noChangeArrowheads="1"/>
          </p:cNvSpPr>
          <p:nvPr/>
        </p:nvSpPr>
        <p:spPr bwMode="auto">
          <a:xfrm>
            <a:off x="1905000" y="4432300"/>
            <a:ext cx="2111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0.3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38" name="Line 79"/>
          <p:cNvSpPr>
            <a:spLocks noChangeShapeType="1"/>
          </p:cNvSpPr>
          <p:nvPr/>
        </p:nvSpPr>
        <p:spPr bwMode="auto">
          <a:xfrm>
            <a:off x="2166938" y="4040188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39" name="Line 80"/>
          <p:cNvSpPr>
            <a:spLocks noChangeShapeType="1"/>
          </p:cNvSpPr>
          <p:nvPr/>
        </p:nvSpPr>
        <p:spPr bwMode="auto">
          <a:xfrm flipH="1">
            <a:off x="6983413" y="4040188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0" name="Rectangle 81"/>
          <p:cNvSpPr>
            <a:spLocks noChangeArrowheads="1"/>
          </p:cNvSpPr>
          <p:nvPr/>
        </p:nvSpPr>
        <p:spPr bwMode="auto">
          <a:xfrm>
            <a:off x="1905000" y="396716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0.4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41" name="Line 82"/>
          <p:cNvSpPr>
            <a:spLocks noChangeShapeType="1"/>
          </p:cNvSpPr>
          <p:nvPr/>
        </p:nvSpPr>
        <p:spPr bwMode="auto">
          <a:xfrm>
            <a:off x="2166938" y="3567113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2" name="Line 83"/>
          <p:cNvSpPr>
            <a:spLocks noChangeShapeType="1"/>
          </p:cNvSpPr>
          <p:nvPr/>
        </p:nvSpPr>
        <p:spPr bwMode="auto">
          <a:xfrm flipH="1">
            <a:off x="6983413" y="3567113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3" name="Rectangle 84"/>
          <p:cNvSpPr>
            <a:spLocks noChangeArrowheads="1"/>
          </p:cNvSpPr>
          <p:nvPr/>
        </p:nvSpPr>
        <p:spPr bwMode="auto">
          <a:xfrm>
            <a:off x="1905000" y="3495675"/>
            <a:ext cx="2111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0.5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44" name="Line 85"/>
          <p:cNvSpPr>
            <a:spLocks noChangeShapeType="1"/>
          </p:cNvSpPr>
          <p:nvPr/>
        </p:nvSpPr>
        <p:spPr bwMode="auto">
          <a:xfrm>
            <a:off x="2166938" y="3095625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5" name="Line 86"/>
          <p:cNvSpPr>
            <a:spLocks noChangeShapeType="1"/>
          </p:cNvSpPr>
          <p:nvPr/>
        </p:nvSpPr>
        <p:spPr bwMode="auto">
          <a:xfrm flipH="1">
            <a:off x="6983413" y="3095625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6" name="Rectangle 87"/>
          <p:cNvSpPr>
            <a:spLocks noChangeArrowheads="1"/>
          </p:cNvSpPr>
          <p:nvPr/>
        </p:nvSpPr>
        <p:spPr bwMode="auto">
          <a:xfrm>
            <a:off x="1905000" y="3024188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0.6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47" name="Line 88"/>
          <p:cNvSpPr>
            <a:spLocks noChangeShapeType="1"/>
          </p:cNvSpPr>
          <p:nvPr/>
        </p:nvSpPr>
        <p:spPr bwMode="auto">
          <a:xfrm>
            <a:off x="2166938" y="2632075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8" name="Line 89"/>
          <p:cNvSpPr>
            <a:spLocks noChangeShapeType="1"/>
          </p:cNvSpPr>
          <p:nvPr/>
        </p:nvSpPr>
        <p:spPr bwMode="auto">
          <a:xfrm flipH="1">
            <a:off x="6983413" y="2632075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49" name="Rectangle 90"/>
          <p:cNvSpPr>
            <a:spLocks noChangeArrowheads="1"/>
          </p:cNvSpPr>
          <p:nvPr/>
        </p:nvSpPr>
        <p:spPr bwMode="auto">
          <a:xfrm>
            <a:off x="1905000" y="2560638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0.7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50" name="Line 91"/>
          <p:cNvSpPr>
            <a:spLocks noChangeShapeType="1"/>
          </p:cNvSpPr>
          <p:nvPr/>
        </p:nvSpPr>
        <p:spPr bwMode="auto">
          <a:xfrm>
            <a:off x="2166938" y="2168525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1" name="Line 92"/>
          <p:cNvSpPr>
            <a:spLocks noChangeShapeType="1"/>
          </p:cNvSpPr>
          <p:nvPr/>
        </p:nvSpPr>
        <p:spPr bwMode="auto">
          <a:xfrm flipH="1">
            <a:off x="6983413" y="2168525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2" name="Rectangle 93"/>
          <p:cNvSpPr>
            <a:spLocks noChangeArrowheads="1"/>
          </p:cNvSpPr>
          <p:nvPr/>
        </p:nvSpPr>
        <p:spPr bwMode="auto">
          <a:xfrm>
            <a:off x="1905000" y="2095500"/>
            <a:ext cx="2111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0.8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53" name="Line 94"/>
          <p:cNvSpPr>
            <a:spLocks noChangeShapeType="1"/>
          </p:cNvSpPr>
          <p:nvPr/>
        </p:nvSpPr>
        <p:spPr bwMode="auto">
          <a:xfrm>
            <a:off x="2166938" y="1695450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4" name="Line 95"/>
          <p:cNvSpPr>
            <a:spLocks noChangeShapeType="1"/>
          </p:cNvSpPr>
          <p:nvPr/>
        </p:nvSpPr>
        <p:spPr bwMode="auto">
          <a:xfrm flipH="1">
            <a:off x="6983413" y="1695450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5" name="Rectangle 96"/>
          <p:cNvSpPr>
            <a:spLocks noChangeArrowheads="1"/>
          </p:cNvSpPr>
          <p:nvPr/>
        </p:nvSpPr>
        <p:spPr bwMode="auto">
          <a:xfrm>
            <a:off x="1905000" y="1624013"/>
            <a:ext cx="211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0.9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56" name="Line 97"/>
          <p:cNvSpPr>
            <a:spLocks noChangeShapeType="1"/>
          </p:cNvSpPr>
          <p:nvPr/>
        </p:nvSpPr>
        <p:spPr bwMode="auto">
          <a:xfrm>
            <a:off x="2166938" y="1231900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7" name="Line 98"/>
          <p:cNvSpPr>
            <a:spLocks noChangeShapeType="1"/>
          </p:cNvSpPr>
          <p:nvPr/>
        </p:nvSpPr>
        <p:spPr bwMode="auto">
          <a:xfrm flipH="1">
            <a:off x="6983413" y="1231900"/>
            <a:ext cx="555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58" name="Rectangle 99"/>
          <p:cNvSpPr>
            <a:spLocks noChangeArrowheads="1"/>
          </p:cNvSpPr>
          <p:nvPr/>
        </p:nvSpPr>
        <p:spPr bwMode="auto">
          <a:xfrm>
            <a:off x="1981200" y="1160463"/>
            <a:ext cx="84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1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59" name="Line 100"/>
          <p:cNvSpPr>
            <a:spLocks noChangeShapeType="1"/>
          </p:cNvSpPr>
          <p:nvPr/>
        </p:nvSpPr>
        <p:spPr bwMode="auto">
          <a:xfrm>
            <a:off x="2166938" y="1231900"/>
            <a:ext cx="487203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0" name="Freeform 101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0 w 609"/>
              <a:gd name="T1" fmla="*/ 2147483647 h 585"/>
              <a:gd name="T2" fmla="*/ 2147483647 w 609"/>
              <a:gd name="T3" fmla="*/ 2147483647 h 585"/>
              <a:gd name="T4" fmla="*/ 2147483647 w 609"/>
              <a:gd name="T5" fmla="*/ 0 h 585"/>
              <a:gd name="T6" fmla="*/ 0 60000 65536"/>
              <a:gd name="T7" fmla="*/ 0 60000 65536"/>
              <a:gd name="T8" fmla="*/ 0 60000 65536"/>
              <a:gd name="T9" fmla="*/ 0 w 609"/>
              <a:gd name="T10" fmla="*/ 0 h 585"/>
              <a:gd name="T11" fmla="*/ 609 w 609"/>
              <a:gd name="T12" fmla="*/ 585 h 5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9" h="585">
                <a:moveTo>
                  <a:pt x="0" y="585"/>
                </a:moveTo>
                <a:lnTo>
                  <a:pt x="609" y="585"/>
                </a:lnTo>
                <a:lnTo>
                  <a:pt x="60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1" name="Line 102"/>
          <p:cNvSpPr>
            <a:spLocks noChangeShapeType="1"/>
          </p:cNvSpPr>
          <p:nvPr/>
        </p:nvSpPr>
        <p:spPr bwMode="auto">
          <a:xfrm flipV="1">
            <a:off x="2166938" y="1231900"/>
            <a:ext cx="0" cy="46799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2" name="Rectangle 103"/>
          <p:cNvSpPr>
            <a:spLocks noChangeArrowheads="1"/>
          </p:cNvSpPr>
          <p:nvPr/>
        </p:nvSpPr>
        <p:spPr bwMode="auto">
          <a:xfrm>
            <a:off x="3756025" y="6088063"/>
            <a:ext cx="15097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1-Specificity</a:t>
            </a:r>
            <a:endParaRPr lang="en-US" b="1" baseline="-25000">
              <a:latin typeface="Arial" pitchFamily="34" charset="0"/>
            </a:endParaRPr>
          </a:p>
        </p:txBody>
      </p:sp>
      <p:sp>
        <p:nvSpPr>
          <p:cNvPr id="15463" name="Rectangle 104"/>
          <p:cNvSpPr>
            <a:spLocks noChangeArrowheads="1"/>
          </p:cNvSpPr>
          <p:nvPr/>
        </p:nvSpPr>
        <p:spPr bwMode="auto">
          <a:xfrm rot="-5400000">
            <a:off x="965993" y="3301207"/>
            <a:ext cx="12684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Sensitivity</a:t>
            </a:r>
            <a:endParaRPr lang="en-US" b="1" baseline="-25000">
              <a:latin typeface="Arial" pitchFamily="34" charset="0"/>
            </a:endParaRPr>
          </a:p>
        </p:txBody>
      </p:sp>
      <p:sp>
        <p:nvSpPr>
          <p:cNvPr id="15464" name="Freeform 105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2147483647 w 3069"/>
              <a:gd name="T1" fmla="*/ 0 h 2948"/>
              <a:gd name="T2" fmla="*/ 2147483647 w 3069"/>
              <a:gd name="T3" fmla="*/ 0 h 2948"/>
              <a:gd name="T4" fmla="*/ 2147483647 w 3069"/>
              <a:gd name="T5" fmla="*/ 0 h 2948"/>
              <a:gd name="T6" fmla="*/ 2147483647 w 3069"/>
              <a:gd name="T7" fmla="*/ 0 h 2948"/>
              <a:gd name="T8" fmla="*/ 2147483647 w 3069"/>
              <a:gd name="T9" fmla="*/ 0 h 2948"/>
              <a:gd name="T10" fmla="*/ 2147483647 w 3069"/>
              <a:gd name="T11" fmla="*/ 0 h 2948"/>
              <a:gd name="T12" fmla="*/ 2147483647 w 3069"/>
              <a:gd name="T13" fmla="*/ 0 h 2948"/>
              <a:gd name="T14" fmla="*/ 2147483647 w 3069"/>
              <a:gd name="T15" fmla="*/ 0 h 2948"/>
              <a:gd name="T16" fmla="*/ 2147483647 w 3069"/>
              <a:gd name="T17" fmla="*/ 0 h 2948"/>
              <a:gd name="T18" fmla="*/ 2147483647 w 3069"/>
              <a:gd name="T19" fmla="*/ 0 h 2948"/>
              <a:gd name="T20" fmla="*/ 2147483647 w 3069"/>
              <a:gd name="T21" fmla="*/ 0 h 2948"/>
              <a:gd name="T22" fmla="*/ 2147483647 w 3069"/>
              <a:gd name="T23" fmla="*/ 0 h 2948"/>
              <a:gd name="T24" fmla="*/ 2147483647 w 3069"/>
              <a:gd name="T25" fmla="*/ 0 h 2948"/>
              <a:gd name="T26" fmla="*/ 2147483647 w 3069"/>
              <a:gd name="T27" fmla="*/ 2147483647 h 2948"/>
              <a:gd name="T28" fmla="*/ 2147483647 w 3069"/>
              <a:gd name="T29" fmla="*/ 2147483647 h 2948"/>
              <a:gd name="T30" fmla="*/ 2147483647 w 3069"/>
              <a:gd name="T31" fmla="*/ 2147483647 h 2948"/>
              <a:gd name="T32" fmla="*/ 2147483647 w 3069"/>
              <a:gd name="T33" fmla="*/ 2147483647 h 2948"/>
              <a:gd name="T34" fmla="*/ 2147483647 w 3069"/>
              <a:gd name="T35" fmla="*/ 2147483647 h 2948"/>
              <a:gd name="T36" fmla="*/ 2147483647 w 3069"/>
              <a:gd name="T37" fmla="*/ 2147483647 h 2948"/>
              <a:gd name="T38" fmla="*/ 0 w 3069"/>
              <a:gd name="T39" fmla="*/ 2147483647 h 2948"/>
              <a:gd name="T40" fmla="*/ 0 w 3069"/>
              <a:gd name="T41" fmla="*/ 2147483647 h 29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69"/>
              <a:gd name="T64" fmla="*/ 0 h 2948"/>
              <a:gd name="T65" fmla="*/ 3069 w 3069"/>
              <a:gd name="T66" fmla="*/ 2948 h 29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69" h="2948">
                <a:moveTo>
                  <a:pt x="3069" y="0"/>
                </a:moveTo>
                <a:lnTo>
                  <a:pt x="2888" y="0"/>
                </a:lnTo>
                <a:lnTo>
                  <a:pt x="2706" y="0"/>
                </a:lnTo>
                <a:lnTo>
                  <a:pt x="2525" y="0"/>
                </a:lnTo>
                <a:lnTo>
                  <a:pt x="2343" y="0"/>
                </a:lnTo>
                <a:lnTo>
                  <a:pt x="2162" y="0"/>
                </a:lnTo>
                <a:lnTo>
                  <a:pt x="1986" y="0"/>
                </a:lnTo>
                <a:lnTo>
                  <a:pt x="1804" y="0"/>
                </a:lnTo>
                <a:lnTo>
                  <a:pt x="1623" y="0"/>
                </a:lnTo>
                <a:lnTo>
                  <a:pt x="1441" y="0"/>
                </a:lnTo>
                <a:lnTo>
                  <a:pt x="1260" y="0"/>
                </a:lnTo>
                <a:lnTo>
                  <a:pt x="1078" y="0"/>
                </a:lnTo>
                <a:lnTo>
                  <a:pt x="902" y="0"/>
                </a:lnTo>
                <a:lnTo>
                  <a:pt x="902" y="736"/>
                </a:lnTo>
                <a:lnTo>
                  <a:pt x="721" y="736"/>
                </a:lnTo>
                <a:lnTo>
                  <a:pt x="539" y="736"/>
                </a:lnTo>
                <a:lnTo>
                  <a:pt x="358" y="736"/>
                </a:lnTo>
                <a:lnTo>
                  <a:pt x="176" y="736"/>
                </a:lnTo>
                <a:lnTo>
                  <a:pt x="176" y="1471"/>
                </a:lnTo>
                <a:lnTo>
                  <a:pt x="0" y="1471"/>
                </a:lnTo>
                <a:lnTo>
                  <a:pt x="0" y="2948"/>
                </a:lnTo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5" name="Freeform 106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2147483647 w 3069"/>
              <a:gd name="T1" fmla="*/ 0 h 2948"/>
              <a:gd name="T2" fmla="*/ 2147483647 w 3069"/>
              <a:gd name="T3" fmla="*/ 0 h 2948"/>
              <a:gd name="T4" fmla="*/ 2147483647 w 3069"/>
              <a:gd name="T5" fmla="*/ 0 h 2948"/>
              <a:gd name="T6" fmla="*/ 2147483647 w 3069"/>
              <a:gd name="T7" fmla="*/ 0 h 2948"/>
              <a:gd name="T8" fmla="*/ 2147483647 w 3069"/>
              <a:gd name="T9" fmla="*/ 0 h 2948"/>
              <a:gd name="T10" fmla="*/ 2147483647 w 3069"/>
              <a:gd name="T11" fmla="*/ 0 h 2948"/>
              <a:gd name="T12" fmla="*/ 2147483647 w 3069"/>
              <a:gd name="T13" fmla="*/ 0 h 2948"/>
              <a:gd name="T14" fmla="*/ 2147483647 w 3069"/>
              <a:gd name="T15" fmla="*/ 0 h 2948"/>
              <a:gd name="T16" fmla="*/ 2147483647 w 3069"/>
              <a:gd name="T17" fmla="*/ 0 h 2948"/>
              <a:gd name="T18" fmla="*/ 2147483647 w 3069"/>
              <a:gd name="T19" fmla="*/ 0 h 2948"/>
              <a:gd name="T20" fmla="*/ 2147483647 w 3069"/>
              <a:gd name="T21" fmla="*/ 0 h 2948"/>
              <a:gd name="T22" fmla="*/ 2147483647 w 3069"/>
              <a:gd name="T23" fmla="*/ 0 h 2948"/>
              <a:gd name="T24" fmla="*/ 2147483647 w 3069"/>
              <a:gd name="T25" fmla="*/ 0 h 2948"/>
              <a:gd name="T26" fmla="*/ 2147483647 w 3069"/>
              <a:gd name="T27" fmla="*/ 0 h 2948"/>
              <a:gd name="T28" fmla="*/ 2147483647 w 3069"/>
              <a:gd name="T29" fmla="*/ 0 h 2948"/>
              <a:gd name="T30" fmla="*/ 2147483647 w 3069"/>
              <a:gd name="T31" fmla="*/ 2147483647 h 2948"/>
              <a:gd name="T32" fmla="*/ 2147483647 w 3069"/>
              <a:gd name="T33" fmla="*/ 2147483647 h 2948"/>
              <a:gd name="T34" fmla="*/ 2147483647 w 3069"/>
              <a:gd name="T35" fmla="*/ 2147483647 h 2948"/>
              <a:gd name="T36" fmla="*/ 2147483647 w 3069"/>
              <a:gd name="T37" fmla="*/ 2147483647 h 2948"/>
              <a:gd name="T38" fmla="*/ 2147483647 w 3069"/>
              <a:gd name="T39" fmla="*/ 2147483647 h 2948"/>
              <a:gd name="T40" fmla="*/ 2147483647 w 3069"/>
              <a:gd name="T41" fmla="*/ 2147483647 h 2948"/>
              <a:gd name="T42" fmla="*/ 2147483647 w 3069"/>
              <a:gd name="T43" fmla="*/ 2147483647 h 2948"/>
              <a:gd name="T44" fmla="*/ 2147483647 w 3069"/>
              <a:gd name="T45" fmla="*/ 2147483647 h 2948"/>
              <a:gd name="T46" fmla="*/ 2147483647 w 3069"/>
              <a:gd name="T47" fmla="*/ 2147483647 h 2948"/>
              <a:gd name="T48" fmla="*/ 2147483647 w 3069"/>
              <a:gd name="T49" fmla="*/ 2147483647 h 2948"/>
              <a:gd name="T50" fmla="*/ 2147483647 w 3069"/>
              <a:gd name="T51" fmla="*/ 2147483647 h 2948"/>
              <a:gd name="T52" fmla="*/ 2147483647 w 3069"/>
              <a:gd name="T53" fmla="*/ 2147483647 h 2948"/>
              <a:gd name="T54" fmla="*/ 2147483647 w 3069"/>
              <a:gd name="T55" fmla="*/ 2147483647 h 2948"/>
              <a:gd name="T56" fmla="*/ 2147483647 w 3069"/>
              <a:gd name="T57" fmla="*/ 2147483647 h 2948"/>
              <a:gd name="T58" fmla="*/ 2147483647 w 3069"/>
              <a:gd name="T59" fmla="*/ 2147483647 h 2948"/>
              <a:gd name="T60" fmla="*/ 2147483647 w 3069"/>
              <a:gd name="T61" fmla="*/ 2147483647 h 2948"/>
              <a:gd name="T62" fmla="*/ 2147483647 w 3069"/>
              <a:gd name="T63" fmla="*/ 2147483647 h 2948"/>
              <a:gd name="T64" fmla="*/ 2147483647 w 3069"/>
              <a:gd name="T65" fmla="*/ 2147483647 h 29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069"/>
              <a:gd name="T100" fmla="*/ 0 h 2948"/>
              <a:gd name="T101" fmla="*/ 3069 w 3069"/>
              <a:gd name="T102" fmla="*/ 2948 h 29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069" h="2948">
                <a:moveTo>
                  <a:pt x="3069" y="0"/>
                </a:moveTo>
                <a:lnTo>
                  <a:pt x="3014" y="0"/>
                </a:lnTo>
                <a:lnTo>
                  <a:pt x="2958" y="0"/>
                </a:lnTo>
                <a:lnTo>
                  <a:pt x="2903" y="0"/>
                </a:lnTo>
                <a:lnTo>
                  <a:pt x="2852" y="0"/>
                </a:lnTo>
                <a:lnTo>
                  <a:pt x="2797" y="0"/>
                </a:lnTo>
                <a:lnTo>
                  <a:pt x="2741" y="0"/>
                </a:lnTo>
                <a:lnTo>
                  <a:pt x="2691" y="0"/>
                </a:lnTo>
                <a:lnTo>
                  <a:pt x="2636" y="0"/>
                </a:lnTo>
                <a:lnTo>
                  <a:pt x="2580" y="0"/>
                </a:lnTo>
                <a:lnTo>
                  <a:pt x="2530" y="0"/>
                </a:lnTo>
                <a:lnTo>
                  <a:pt x="2474" y="0"/>
                </a:lnTo>
                <a:lnTo>
                  <a:pt x="2419" y="0"/>
                </a:lnTo>
                <a:lnTo>
                  <a:pt x="2369" y="0"/>
                </a:lnTo>
                <a:lnTo>
                  <a:pt x="2313" y="0"/>
                </a:lnTo>
                <a:lnTo>
                  <a:pt x="2258" y="0"/>
                </a:lnTo>
                <a:lnTo>
                  <a:pt x="2207" y="0"/>
                </a:lnTo>
                <a:lnTo>
                  <a:pt x="2152" y="0"/>
                </a:lnTo>
                <a:lnTo>
                  <a:pt x="2096" y="0"/>
                </a:lnTo>
                <a:lnTo>
                  <a:pt x="2046" y="0"/>
                </a:lnTo>
                <a:lnTo>
                  <a:pt x="1991" y="0"/>
                </a:lnTo>
                <a:lnTo>
                  <a:pt x="1935" y="0"/>
                </a:lnTo>
                <a:lnTo>
                  <a:pt x="1880" y="0"/>
                </a:lnTo>
                <a:lnTo>
                  <a:pt x="1829" y="0"/>
                </a:lnTo>
                <a:lnTo>
                  <a:pt x="1774" y="0"/>
                </a:lnTo>
                <a:lnTo>
                  <a:pt x="1718" y="0"/>
                </a:lnTo>
                <a:lnTo>
                  <a:pt x="1668" y="0"/>
                </a:lnTo>
                <a:lnTo>
                  <a:pt x="1613" y="0"/>
                </a:lnTo>
                <a:lnTo>
                  <a:pt x="1557" y="0"/>
                </a:lnTo>
                <a:lnTo>
                  <a:pt x="1507" y="0"/>
                </a:lnTo>
                <a:lnTo>
                  <a:pt x="1507" y="136"/>
                </a:lnTo>
                <a:lnTo>
                  <a:pt x="1451" y="136"/>
                </a:lnTo>
                <a:lnTo>
                  <a:pt x="1396" y="136"/>
                </a:lnTo>
                <a:lnTo>
                  <a:pt x="1346" y="136"/>
                </a:lnTo>
                <a:lnTo>
                  <a:pt x="1290" y="136"/>
                </a:lnTo>
                <a:lnTo>
                  <a:pt x="1235" y="136"/>
                </a:lnTo>
                <a:lnTo>
                  <a:pt x="1184" y="136"/>
                </a:lnTo>
                <a:lnTo>
                  <a:pt x="1129" y="136"/>
                </a:lnTo>
                <a:lnTo>
                  <a:pt x="1129" y="277"/>
                </a:lnTo>
                <a:lnTo>
                  <a:pt x="1073" y="277"/>
                </a:lnTo>
                <a:lnTo>
                  <a:pt x="1023" y="277"/>
                </a:lnTo>
                <a:lnTo>
                  <a:pt x="968" y="277"/>
                </a:lnTo>
                <a:lnTo>
                  <a:pt x="912" y="277"/>
                </a:lnTo>
                <a:lnTo>
                  <a:pt x="857" y="277"/>
                </a:lnTo>
                <a:lnTo>
                  <a:pt x="806" y="277"/>
                </a:lnTo>
                <a:lnTo>
                  <a:pt x="751" y="277"/>
                </a:lnTo>
                <a:lnTo>
                  <a:pt x="695" y="277"/>
                </a:lnTo>
                <a:lnTo>
                  <a:pt x="695" y="559"/>
                </a:lnTo>
                <a:lnTo>
                  <a:pt x="645" y="559"/>
                </a:lnTo>
                <a:lnTo>
                  <a:pt x="645" y="701"/>
                </a:lnTo>
                <a:lnTo>
                  <a:pt x="590" y="701"/>
                </a:lnTo>
                <a:lnTo>
                  <a:pt x="590" y="842"/>
                </a:lnTo>
                <a:lnTo>
                  <a:pt x="534" y="842"/>
                </a:lnTo>
                <a:lnTo>
                  <a:pt x="484" y="842"/>
                </a:lnTo>
                <a:lnTo>
                  <a:pt x="484" y="983"/>
                </a:lnTo>
                <a:lnTo>
                  <a:pt x="428" y="983"/>
                </a:lnTo>
                <a:lnTo>
                  <a:pt x="428" y="1119"/>
                </a:lnTo>
                <a:lnTo>
                  <a:pt x="373" y="1119"/>
                </a:lnTo>
                <a:lnTo>
                  <a:pt x="323" y="1119"/>
                </a:lnTo>
                <a:lnTo>
                  <a:pt x="267" y="1119"/>
                </a:lnTo>
                <a:lnTo>
                  <a:pt x="267" y="2525"/>
                </a:lnTo>
                <a:lnTo>
                  <a:pt x="212" y="2525"/>
                </a:lnTo>
                <a:lnTo>
                  <a:pt x="161" y="2525"/>
                </a:lnTo>
                <a:lnTo>
                  <a:pt x="106" y="2525"/>
                </a:lnTo>
                <a:lnTo>
                  <a:pt x="106" y="2948"/>
                </a:lnTo>
                <a:lnTo>
                  <a:pt x="50" y="2948"/>
                </a:lnTo>
                <a:lnTo>
                  <a:pt x="0" y="2948"/>
                </a:lnTo>
              </a:path>
            </a:pathLst>
          </a:cu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6" name="Rectangle 107"/>
          <p:cNvSpPr>
            <a:spLocks noChangeArrowheads="1"/>
          </p:cNvSpPr>
          <p:nvPr/>
        </p:nvSpPr>
        <p:spPr bwMode="auto">
          <a:xfrm>
            <a:off x="2151063" y="5856288"/>
            <a:ext cx="42862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Helvetica"/>
              </a:rPr>
              <a:t> </a:t>
            </a:r>
            <a:endParaRPr lang="en-US" sz="1200" baseline="-25000">
              <a:latin typeface="Arial" pitchFamily="34" charset="0"/>
            </a:endParaRPr>
          </a:p>
        </p:txBody>
      </p:sp>
      <p:sp>
        <p:nvSpPr>
          <p:cNvPr id="15467" name="Rectangle 108"/>
          <p:cNvSpPr>
            <a:spLocks noChangeArrowheads="1"/>
          </p:cNvSpPr>
          <p:nvPr/>
        </p:nvSpPr>
        <p:spPr bwMode="auto">
          <a:xfrm>
            <a:off x="7031038" y="1168400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800">
                <a:solidFill>
                  <a:srgbClr val="000000"/>
                </a:solidFill>
                <a:latin typeface="Helvetica"/>
              </a:rPr>
              <a:t> </a:t>
            </a:r>
            <a:endParaRPr lang="en-US" sz="1800" baseline="-25000">
              <a:latin typeface="Arial" pitchFamily="34" charset="0"/>
            </a:endParaRPr>
          </a:p>
        </p:txBody>
      </p:sp>
      <p:sp>
        <p:nvSpPr>
          <p:cNvPr id="15468" name="Freeform 109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2147483647 w 3069"/>
              <a:gd name="T1" fmla="*/ 0 h 2948"/>
              <a:gd name="T2" fmla="*/ 2147483647 w 3069"/>
              <a:gd name="T3" fmla="*/ 0 h 2948"/>
              <a:gd name="T4" fmla="*/ 2147483647 w 3069"/>
              <a:gd name="T5" fmla="*/ 0 h 2948"/>
              <a:gd name="T6" fmla="*/ 2147483647 w 3069"/>
              <a:gd name="T7" fmla="*/ 0 h 2948"/>
              <a:gd name="T8" fmla="*/ 2147483647 w 3069"/>
              <a:gd name="T9" fmla="*/ 0 h 2948"/>
              <a:gd name="T10" fmla="*/ 2147483647 w 3069"/>
              <a:gd name="T11" fmla="*/ 0 h 2948"/>
              <a:gd name="T12" fmla="*/ 2147483647 w 3069"/>
              <a:gd name="T13" fmla="*/ 0 h 2948"/>
              <a:gd name="T14" fmla="*/ 2147483647 w 3069"/>
              <a:gd name="T15" fmla="*/ 0 h 2948"/>
              <a:gd name="T16" fmla="*/ 2147483647 w 3069"/>
              <a:gd name="T17" fmla="*/ 0 h 2948"/>
              <a:gd name="T18" fmla="*/ 2147483647 w 3069"/>
              <a:gd name="T19" fmla="*/ 2147483647 h 2948"/>
              <a:gd name="T20" fmla="*/ 2147483647 w 3069"/>
              <a:gd name="T21" fmla="*/ 2147483647 h 2948"/>
              <a:gd name="T22" fmla="*/ 2147483647 w 3069"/>
              <a:gd name="T23" fmla="*/ 2147483647 h 2948"/>
              <a:gd name="T24" fmla="*/ 2147483647 w 3069"/>
              <a:gd name="T25" fmla="*/ 2147483647 h 2948"/>
              <a:gd name="T26" fmla="*/ 2147483647 w 3069"/>
              <a:gd name="T27" fmla="*/ 2147483647 h 2948"/>
              <a:gd name="T28" fmla="*/ 2147483647 w 3069"/>
              <a:gd name="T29" fmla="*/ 2147483647 h 2948"/>
              <a:gd name="T30" fmla="*/ 2147483647 w 3069"/>
              <a:gd name="T31" fmla="*/ 2147483647 h 2948"/>
              <a:gd name="T32" fmla="*/ 2147483647 w 3069"/>
              <a:gd name="T33" fmla="*/ 2147483647 h 2948"/>
              <a:gd name="T34" fmla="*/ 2147483647 w 3069"/>
              <a:gd name="T35" fmla="*/ 2147483647 h 2948"/>
              <a:gd name="T36" fmla="*/ 2147483647 w 3069"/>
              <a:gd name="T37" fmla="*/ 2147483647 h 2948"/>
              <a:gd name="T38" fmla="*/ 2147483647 w 3069"/>
              <a:gd name="T39" fmla="*/ 2147483647 h 2948"/>
              <a:gd name="T40" fmla="*/ 2147483647 w 3069"/>
              <a:gd name="T41" fmla="*/ 2147483647 h 2948"/>
              <a:gd name="T42" fmla="*/ 2147483647 w 3069"/>
              <a:gd name="T43" fmla="*/ 2147483647 h 2948"/>
              <a:gd name="T44" fmla="*/ 2147483647 w 3069"/>
              <a:gd name="T45" fmla="*/ 2147483647 h 2948"/>
              <a:gd name="T46" fmla="*/ 2147483647 w 3069"/>
              <a:gd name="T47" fmla="*/ 2147483647 h 2948"/>
              <a:gd name="T48" fmla="*/ 2147483647 w 3069"/>
              <a:gd name="T49" fmla="*/ 2147483647 h 2948"/>
              <a:gd name="T50" fmla="*/ 2147483647 w 3069"/>
              <a:gd name="T51" fmla="*/ 2147483647 h 2948"/>
              <a:gd name="T52" fmla="*/ 2147483647 w 3069"/>
              <a:gd name="T53" fmla="*/ 2147483647 h 2948"/>
              <a:gd name="T54" fmla="*/ 2147483647 w 3069"/>
              <a:gd name="T55" fmla="*/ 2147483647 h 2948"/>
              <a:gd name="T56" fmla="*/ 2147483647 w 3069"/>
              <a:gd name="T57" fmla="*/ 2147483647 h 2948"/>
              <a:gd name="T58" fmla="*/ 2147483647 w 3069"/>
              <a:gd name="T59" fmla="*/ 2147483647 h 2948"/>
              <a:gd name="T60" fmla="*/ 2147483647 w 3069"/>
              <a:gd name="T61" fmla="*/ 2147483647 h 2948"/>
              <a:gd name="T62" fmla="*/ 2147483647 w 3069"/>
              <a:gd name="T63" fmla="*/ 2147483647 h 2948"/>
              <a:gd name="T64" fmla="*/ 2147483647 w 3069"/>
              <a:gd name="T65" fmla="*/ 2147483647 h 2948"/>
              <a:gd name="T66" fmla="*/ 2147483647 w 3069"/>
              <a:gd name="T67" fmla="*/ 2147483647 h 2948"/>
              <a:gd name="T68" fmla="*/ 2147483647 w 3069"/>
              <a:gd name="T69" fmla="*/ 2147483647 h 2948"/>
              <a:gd name="T70" fmla="*/ 2147483647 w 3069"/>
              <a:gd name="T71" fmla="*/ 2147483647 h 2948"/>
              <a:gd name="T72" fmla="*/ 2147483647 w 3069"/>
              <a:gd name="T73" fmla="*/ 2147483647 h 2948"/>
              <a:gd name="T74" fmla="*/ 2147483647 w 3069"/>
              <a:gd name="T75" fmla="*/ 2147483647 h 2948"/>
              <a:gd name="T76" fmla="*/ 2147483647 w 3069"/>
              <a:gd name="T77" fmla="*/ 2147483647 h 2948"/>
              <a:gd name="T78" fmla="*/ 2147483647 w 3069"/>
              <a:gd name="T79" fmla="*/ 2147483647 h 2948"/>
              <a:gd name="T80" fmla="*/ 2147483647 w 3069"/>
              <a:gd name="T81" fmla="*/ 2147483647 h 2948"/>
              <a:gd name="T82" fmla="*/ 0 w 3069"/>
              <a:gd name="T83" fmla="*/ 2147483647 h 29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069"/>
              <a:gd name="T127" fmla="*/ 0 h 2948"/>
              <a:gd name="T128" fmla="*/ 3069 w 3069"/>
              <a:gd name="T129" fmla="*/ 2948 h 29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069" h="2948">
                <a:moveTo>
                  <a:pt x="3069" y="0"/>
                </a:moveTo>
                <a:lnTo>
                  <a:pt x="3024" y="0"/>
                </a:lnTo>
                <a:lnTo>
                  <a:pt x="2978" y="0"/>
                </a:lnTo>
                <a:lnTo>
                  <a:pt x="2938" y="0"/>
                </a:lnTo>
                <a:lnTo>
                  <a:pt x="2893" y="0"/>
                </a:lnTo>
                <a:lnTo>
                  <a:pt x="2852" y="0"/>
                </a:lnTo>
                <a:lnTo>
                  <a:pt x="2807" y="0"/>
                </a:lnTo>
                <a:lnTo>
                  <a:pt x="2762" y="0"/>
                </a:lnTo>
                <a:lnTo>
                  <a:pt x="2721" y="0"/>
                </a:lnTo>
                <a:lnTo>
                  <a:pt x="2676" y="0"/>
                </a:lnTo>
                <a:lnTo>
                  <a:pt x="2636" y="0"/>
                </a:lnTo>
                <a:lnTo>
                  <a:pt x="2590" y="0"/>
                </a:lnTo>
                <a:lnTo>
                  <a:pt x="2550" y="0"/>
                </a:lnTo>
                <a:lnTo>
                  <a:pt x="2505" y="0"/>
                </a:lnTo>
                <a:lnTo>
                  <a:pt x="2459" y="0"/>
                </a:lnTo>
                <a:lnTo>
                  <a:pt x="2419" y="0"/>
                </a:lnTo>
                <a:lnTo>
                  <a:pt x="2374" y="0"/>
                </a:lnTo>
                <a:lnTo>
                  <a:pt x="2333" y="0"/>
                </a:lnTo>
                <a:lnTo>
                  <a:pt x="2288" y="0"/>
                </a:lnTo>
                <a:lnTo>
                  <a:pt x="2288" y="207"/>
                </a:lnTo>
                <a:lnTo>
                  <a:pt x="2248" y="207"/>
                </a:lnTo>
                <a:lnTo>
                  <a:pt x="2202" y="207"/>
                </a:lnTo>
                <a:lnTo>
                  <a:pt x="2157" y="207"/>
                </a:lnTo>
                <a:lnTo>
                  <a:pt x="2117" y="207"/>
                </a:lnTo>
                <a:lnTo>
                  <a:pt x="2071" y="207"/>
                </a:lnTo>
                <a:lnTo>
                  <a:pt x="2031" y="207"/>
                </a:lnTo>
                <a:lnTo>
                  <a:pt x="1986" y="207"/>
                </a:lnTo>
                <a:lnTo>
                  <a:pt x="1940" y="207"/>
                </a:lnTo>
                <a:lnTo>
                  <a:pt x="1900" y="207"/>
                </a:lnTo>
                <a:lnTo>
                  <a:pt x="1855" y="207"/>
                </a:lnTo>
                <a:lnTo>
                  <a:pt x="1814" y="207"/>
                </a:lnTo>
                <a:lnTo>
                  <a:pt x="1769" y="207"/>
                </a:lnTo>
                <a:lnTo>
                  <a:pt x="1729" y="207"/>
                </a:lnTo>
                <a:lnTo>
                  <a:pt x="1683" y="207"/>
                </a:lnTo>
                <a:lnTo>
                  <a:pt x="1638" y="207"/>
                </a:lnTo>
                <a:lnTo>
                  <a:pt x="1598" y="207"/>
                </a:lnTo>
                <a:lnTo>
                  <a:pt x="1552" y="207"/>
                </a:lnTo>
                <a:lnTo>
                  <a:pt x="1512" y="207"/>
                </a:lnTo>
                <a:lnTo>
                  <a:pt x="1467" y="207"/>
                </a:lnTo>
                <a:lnTo>
                  <a:pt x="1467" y="418"/>
                </a:lnTo>
                <a:lnTo>
                  <a:pt x="1426" y="418"/>
                </a:lnTo>
                <a:lnTo>
                  <a:pt x="1426" y="630"/>
                </a:lnTo>
                <a:lnTo>
                  <a:pt x="1381" y="630"/>
                </a:lnTo>
                <a:lnTo>
                  <a:pt x="1335" y="630"/>
                </a:lnTo>
                <a:lnTo>
                  <a:pt x="1335" y="842"/>
                </a:lnTo>
                <a:lnTo>
                  <a:pt x="1295" y="842"/>
                </a:lnTo>
                <a:lnTo>
                  <a:pt x="1250" y="842"/>
                </a:lnTo>
                <a:lnTo>
                  <a:pt x="1209" y="842"/>
                </a:lnTo>
                <a:lnTo>
                  <a:pt x="1164" y="842"/>
                </a:lnTo>
                <a:lnTo>
                  <a:pt x="1124" y="842"/>
                </a:lnTo>
                <a:lnTo>
                  <a:pt x="1078" y="842"/>
                </a:lnTo>
                <a:lnTo>
                  <a:pt x="1033" y="842"/>
                </a:lnTo>
                <a:lnTo>
                  <a:pt x="1033" y="1048"/>
                </a:lnTo>
                <a:lnTo>
                  <a:pt x="993" y="1048"/>
                </a:lnTo>
                <a:lnTo>
                  <a:pt x="993" y="1260"/>
                </a:lnTo>
                <a:lnTo>
                  <a:pt x="947" y="1260"/>
                </a:lnTo>
                <a:lnTo>
                  <a:pt x="907" y="1260"/>
                </a:lnTo>
                <a:lnTo>
                  <a:pt x="862" y="1260"/>
                </a:lnTo>
                <a:lnTo>
                  <a:pt x="816" y="1260"/>
                </a:lnTo>
                <a:lnTo>
                  <a:pt x="776" y="1260"/>
                </a:lnTo>
                <a:lnTo>
                  <a:pt x="731" y="1260"/>
                </a:lnTo>
                <a:lnTo>
                  <a:pt x="731" y="1471"/>
                </a:lnTo>
                <a:lnTo>
                  <a:pt x="690" y="1471"/>
                </a:lnTo>
                <a:lnTo>
                  <a:pt x="645" y="1471"/>
                </a:lnTo>
                <a:lnTo>
                  <a:pt x="605" y="1471"/>
                </a:lnTo>
                <a:lnTo>
                  <a:pt x="559" y="1471"/>
                </a:lnTo>
                <a:lnTo>
                  <a:pt x="559" y="1683"/>
                </a:lnTo>
                <a:lnTo>
                  <a:pt x="514" y="1683"/>
                </a:lnTo>
                <a:lnTo>
                  <a:pt x="474" y="1683"/>
                </a:lnTo>
                <a:lnTo>
                  <a:pt x="474" y="2101"/>
                </a:lnTo>
                <a:lnTo>
                  <a:pt x="428" y="2101"/>
                </a:lnTo>
                <a:lnTo>
                  <a:pt x="388" y="2101"/>
                </a:lnTo>
                <a:lnTo>
                  <a:pt x="343" y="2101"/>
                </a:lnTo>
                <a:lnTo>
                  <a:pt x="302" y="2101"/>
                </a:lnTo>
                <a:lnTo>
                  <a:pt x="257" y="2101"/>
                </a:lnTo>
                <a:lnTo>
                  <a:pt x="212" y="2101"/>
                </a:lnTo>
                <a:lnTo>
                  <a:pt x="212" y="2525"/>
                </a:lnTo>
                <a:lnTo>
                  <a:pt x="171" y="2525"/>
                </a:lnTo>
                <a:lnTo>
                  <a:pt x="126" y="2525"/>
                </a:lnTo>
                <a:lnTo>
                  <a:pt x="126" y="2736"/>
                </a:lnTo>
                <a:lnTo>
                  <a:pt x="86" y="2736"/>
                </a:lnTo>
                <a:lnTo>
                  <a:pt x="40" y="2736"/>
                </a:lnTo>
                <a:lnTo>
                  <a:pt x="40" y="2948"/>
                </a:lnTo>
                <a:lnTo>
                  <a:pt x="0" y="2948"/>
                </a:lnTo>
              </a:path>
            </a:pathLst>
          </a:custGeom>
          <a:noFill/>
          <a:ln w="31750">
            <a:solidFill>
              <a:srgbClr val="0000FF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69" name="Freeform 110"/>
          <p:cNvSpPr>
            <a:spLocks/>
          </p:cNvSpPr>
          <p:nvPr/>
        </p:nvSpPr>
        <p:spPr bwMode="auto">
          <a:xfrm>
            <a:off x="2166938" y="1231900"/>
            <a:ext cx="4872037" cy="4679950"/>
          </a:xfrm>
          <a:custGeom>
            <a:avLst/>
            <a:gdLst>
              <a:gd name="T0" fmla="*/ 2147483647 w 3069"/>
              <a:gd name="T1" fmla="*/ 0 h 2948"/>
              <a:gd name="T2" fmla="*/ 2147483647 w 3069"/>
              <a:gd name="T3" fmla="*/ 0 h 2948"/>
              <a:gd name="T4" fmla="*/ 2147483647 w 3069"/>
              <a:gd name="T5" fmla="*/ 0 h 2948"/>
              <a:gd name="T6" fmla="*/ 2147483647 w 3069"/>
              <a:gd name="T7" fmla="*/ 0 h 2948"/>
              <a:gd name="T8" fmla="*/ 2147483647 w 3069"/>
              <a:gd name="T9" fmla="*/ 0 h 2948"/>
              <a:gd name="T10" fmla="*/ 2147483647 w 3069"/>
              <a:gd name="T11" fmla="*/ 0 h 2948"/>
              <a:gd name="T12" fmla="*/ 2147483647 w 3069"/>
              <a:gd name="T13" fmla="*/ 0 h 2948"/>
              <a:gd name="T14" fmla="*/ 2147483647 w 3069"/>
              <a:gd name="T15" fmla="*/ 0 h 2948"/>
              <a:gd name="T16" fmla="*/ 2147483647 w 3069"/>
              <a:gd name="T17" fmla="*/ 0 h 2948"/>
              <a:gd name="T18" fmla="*/ 2147483647 w 3069"/>
              <a:gd name="T19" fmla="*/ 0 h 2948"/>
              <a:gd name="T20" fmla="*/ 2147483647 w 3069"/>
              <a:gd name="T21" fmla="*/ 0 h 2948"/>
              <a:gd name="T22" fmla="*/ 2147483647 w 3069"/>
              <a:gd name="T23" fmla="*/ 0 h 2948"/>
              <a:gd name="T24" fmla="*/ 2147483647 w 3069"/>
              <a:gd name="T25" fmla="*/ 2147483647 h 2948"/>
              <a:gd name="T26" fmla="*/ 2147483647 w 3069"/>
              <a:gd name="T27" fmla="*/ 2147483647 h 2948"/>
              <a:gd name="T28" fmla="*/ 2147483647 w 3069"/>
              <a:gd name="T29" fmla="*/ 2147483647 h 2948"/>
              <a:gd name="T30" fmla="*/ 2147483647 w 3069"/>
              <a:gd name="T31" fmla="*/ 2147483647 h 2948"/>
              <a:gd name="T32" fmla="*/ 2147483647 w 3069"/>
              <a:gd name="T33" fmla="*/ 2147483647 h 2948"/>
              <a:gd name="T34" fmla="*/ 2147483647 w 3069"/>
              <a:gd name="T35" fmla="*/ 2147483647 h 2948"/>
              <a:gd name="T36" fmla="*/ 2147483647 w 3069"/>
              <a:gd name="T37" fmla="*/ 2147483647 h 2948"/>
              <a:gd name="T38" fmla="*/ 2147483647 w 3069"/>
              <a:gd name="T39" fmla="*/ 2147483647 h 2948"/>
              <a:gd name="T40" fmla="*/ 2147483647 w 3069"/>
              <a:gd name="T41" fmla="*/ 2147483647 h 2948"/>
              <a:gd name="T42" fmla="*/ 2147483647 w 3069"/>
              <a:gd name="T43" fmla="*/ 2147483647 h 2948"/>
              <a:gd name="T44" fmla="*/ 2147483647 w 3069"/>
              <a:gd name="T45" fmla="*/ 2147483647 h 2948"/>
              <a:gd name="T46" fmla="*/ 2147483647 w 3069"/>
              <a:gd name="T47" fmla="*/ 2147483647 h 2948"/>
              <a:gd name="T48" fmla="*/ 2147483647 w 3069"/>
              <a:gd name="T49" fmla="*/ 2147483647 h 2948"/>
              <a:gd name="T50" fmla="*/ 2147483647 w 3069"/>
              <a:gd name="T51" fmla="*/ 2147483647 h 2948"/>
              <a:gd name="T52" fmla="*/ 2147483647 w 3069"/>
              <a:gd name="T53" fmla="*/ 2147483647 h 2948"/>
              <a:gd name="T54" fmla="*/ 2147483647 w 3069"/>
              <a:gd name="T55" fmla="*/ 2147483647 h 2948"/>
              <a:gd name="T56" fmla="*/ 2147483647 w 3069"/>
              <a:gd name="T57" fmla="*/ 2147483647 h 2948"/>
              <a:gd name="T58" fmla="*/ 2147483647 w 3069"/>
              <a:gd name="T59" fmla="*/ 2147483647 h 2948"/>
              <a:gd name="T60" fmla="*/ 2147483647 w 3069"/>
              <a:gd name="T61" fmla="*/ 2147483647 h 2948"/>
              <a:gd name="T62" fmla="*/ 2147483647 w 3069"/>
              <a:gd name="T63" fmla="*/ 2147483647 h 2948"/>
              <a:gd name="T64" fmla="*/ 2147483647 w 3069"/>
              <a:gd name="T65" fmla="*/ 2147483647 h 2948"/>
              <a:gd name="T66" fmla="*/ 2147483647 w 3069"/>
              <a:gd name="T67" fmla="*/ 2147483647 h 2948"/>
              <a:gd name="T68" fmla="*/ 2147483647 w 3069"/>
              <a:gd name="T69" fmla="*/ 2147483647 h 2948"/>
              <a:gd name="T70" fmla="*/ 2147483647 w 3069"/>
              <a:gd name="T71" fmla="*/ 2147483647 h 2948"/>
              <a:gd name="T72" fmla="*/ 2147483647 w 3069"/>
              <a:gd name="T73" fmla="*/ 2147483647 h 2948"/>
              <a:gd name="T74" fmla="*/ 2147483647 w 3069"/>
              <a:gd name="T75" fmla="*/ 2147483647 h 2948"/>
              <a:gd name="T76" fmla="*/ 2147483647 w 3069"/>
              <a:gd name="T77" fmla="*/ 2147483647 h 2948"/>
              <a:gd name="T78" fmla="*/ 2147483647 w 3069"/>
              <a:gd name="T79" fmla="*/ 2147483647 h 2948"/>
              <a:gd name="T80" fmla="*/ 2147483647 w 3069"/>
              <a:gd name="T81" fmla="*/ 2147483647 h 2948"/>
              <a:gd name="T82" fmla="*/ 2147483647 w 3069"/>
              <a:gd name="T83" fmla="*/ 2147483647 h 2948"/>
              <a:gd name="T84" fmla="*/ 2147483647 w 3069"/>
              <a:gd name="T85" fmla="*/ 2147483647 h 2948"/>
              <a:gd name="T86" fmla="*/ 2147483647 w 3069"/>
              <a:gd name="T87" fmla="*/ 2147483647 h 2948"/>
              <a:gd name="T88" fmla="*/ 2147483647 w 3069"/>
              <a:gd name="T89" fmla="*/ 2147483647 h 2948"/>
              <a:gd name="T90" fmla="*/ 2147483647 w 3069"/>
              <a:gd name="T91" fmla="*/ 2147483647 h 2948"/>
              <a:gd name="T92" fmla="*/ 2147483647 w 3069"/>
              <a:gd name="T93" fmla="*/ 2147483647 h 2948"/>
              <a:gd name="T94" fmla="*/ 2147483647 w 3069"/>
              <a:gd name="T95" fmla="*/ 2147483647 h 2948"/>
              <a:gd name="T96" fmla="*/ 2147483647 w 3069"/>
              <a:gd name="T97" fmla="*/ 2147483647 h 2948"/>
              <a:gd name="T98" fmla="*/ 2147483647 w 3069"/>
              <a:gd name="T99" fmla="*/ 2147483647 h 2948"/>
              <a:gd name="T100" fmla="*/ 2147483647 w 3069"/>
              <a:gd name="T101" fmla="*/ 2147483647 h 2948"/>
              <a:gd name="T102" fmla="*/ 2147483647 w 3069"/>
              <a:gd name="T103" fmla="*/ 2147483647 h 2948"/>
              <a:gd name="T104" fmla="*/ 2147483647 w 3069"/>
              <a:gd name="T105" fmla="*/ 2147483647 h 2948"/>
              <a:gd name="T106" fmla="*/ 2147483647 w 3069"/>
              <a:gd name="T107" fmla="*/ 2147483647 h 2948"/>
              <a:gd name="T108" fmla="*/ 2147483647 w 3069"/>
              <a:gd name="T109" fmla="*/ 2147483647 h 2948"/>
              <a:gd name="T110" fmla="*/ 2147483647 w 3069"/>
              <a:gd name="T111" fmla="*/ 2147483647 h 2948"/>
              <a:gd name="T112" fmla="*/ 2147483647 w 3069"/>
              <a:gd name="T113" fmla="*/ 2147483647 h 2948"/>
              <a:gd name="T114" fmla="*/ 2147483647 w 3069"/>
              <a:gd name="T115" fmla="*/ 2147483647 h 2948"/>
              <a:gd name="T116" fmla="*/ 0 w 3069"/>
              <a:gd name="T117" fmla="*/ 2147483647 h 294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069"/>
              <a:gd name="T178" fmla="*/ 0 h 2948"/>
              <a:gd name="T179" fmla="*/ 3069 w 3069"/>
              <a:gd name="T180" fmla="*/ 2948 h 294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069" h="2948">
                <a:moveTo>
                  <a:pt x="3069" y="0"/>
                </a:moveTo>
                <a:lnTo>
                  <a:pt x="3034" y="0"/>
                </a:lnTo>
                <a:lnTo>
                  <a:pt x="3004" y="0"/>
                </a:lnTo>
                <a:lnTo>
                  <a:pt x="2973" y="0"/>
                </a:lnTo>
                <a:lnTo>
                  <a:pt x="2943" y="0"/>
                </a:lnTo>
                <a:lnTo>
                  <a:pt x="2913" y="0"/>
                </a:lnTo>
                <a:lnTo>
                  <a:pt x="2883" y="0"/>
                </a:lnTo>
                <a:lnTo>
                  <a:pt x="2847" y="0"/>
                </a:lnTo>
                <a:lnTo>
                  <a:pt x="2817" y="0"/>
                </a:lnTo>
                <a:lnTo>
                  <a:pt x="2787" y="0"/>
                </a:lnTo>
                <a:lnTo>
                  <a:pt x="2757" y="0"/>
                </a:lnTo>
                <a:lnTo>
                  <a:pt x="2726" y="0"/>
                </a:lnTo>
                <a:lnTo>
                  <a:pt x="2696" y="0"/>
                </a:lnTo>
                <a:lnTo>
                  <a:pt x="2666" y="0"/>
                </a:lnTo>
                <a:lnTo>
                  <a:pt x="2631" y="0"/>
                </a:lnTo>
                <a:lnTo>
                  <a:pt x="2600" y="0"/>
                </a:lnTo>
                <a:lnTo>
                  <a:pt x="2570" y="0"/>
                </a:lnTo>
                <a:lnTo>
                  <a:pt x="2540" y="0"/>
                </a:lnTo>
                <a:lnTo>
                  <a:pt x="2510" y="0"/>
                </a:lnTo>
                <a:lnTo>
                  <a:pt x="2479" y="0"/>
                </a:lnTo>
                <a:lnTo>
                  <a:pt x="2444" y="0"/>
                </a:lnTo>
                <a:lnTo>
                  <a:pt x="2414" y="0"/>
                </a:lnTo>
                <a:lnTo>
                  <a:pt x="2384" y="0"/>
                </a:lnTo>
                <a:lnTo>
                  <a:pt x="2353" y="0"/>
                </a:lnTo>
                <a:lnTo>
                  <a:pt x="2353" y="151"/>
                </a:lnTo>
                <a:lnTo>
                  <a:pt x="2323" y="151"/>
                </a:lnTo>
                <a:lnTo>
                  <a:pt x="2323" y="307"/>
                </a:lnTo>
                <a:lnTo>
                  <a:pt x="2293" y="307"/>
                </a:lnTo>
                <a:lnTo>
                  <a:pt x="2263" y="307"/>
                </a:lnTo>
                <a:lnTo>
                  <a:pt x="2227" y="307"/>
                </a:lnTo>
                <a:lnTo>
                  <a:pt x="2197" y="307"/>
                </a:lnTo>
                <a:lnTo>
                  <a:pt x="2167" y="307"/>
                </a:lnTo>
                <a:lnTo>
                  <a:pt x="2167" y="464"/>
                </a:lnTo>
                <a:lnTo>
                  <a:pt x="2137" y="464"/>
                </a:lnTo>
                <a:lnTo>
                  <a:pt x="2137" y="620"/>
                </a:lnTo>
                <a:lnTo>
                  <a:pt x="2107" y="620"/>
                </a:lnTo>
                <a:lnTo>
                  <a:pt x="2076" y="620"/>
                </a:lnTo>
                <a:lnTo>
                  <a:pt x="2046" y="620"/>
                </a:lnTo>
                <a:lnTo>
                  <a:pt x="2011" y="620"/>
                </a:lnTo>
                <a:lnTo>
                  <a:pt x="1981" y="620"/>
                </a:lnTo>
                <a:lnTo>
                  <a:pt x="1950" y="620"/>
                </a:lnTo>
                <a:lnTo>
                  <a:pt x="1920" y="620"/>
                </a:lnTo>
                <a:lnTo>
                  <a:pt x="1890" y="620"/>
                </a:lnTo>
                <a:lnTo>
                  <a:pt x="1860" y="620"/>
                </a:lnTo>
                <a:lnTo>
                  <a:pt x="1824" y="620"/>
                </a:lnTo>
                <a:lnTo>
                  <a:pt x="1794" y="620"/>
                </a:lnTo>
                <a:lnTo>
                  <a:pt x="1764" y="620"/>
                </a:lnTo>
                <a:lnTo>
                  <a:pt x="1734" y="620"/>
                </a:lnTo>
                <a:lnTo>
                  <a:pt x="1703" y="620"/>
                </a:lnTo>
                <a:lnTo>
                  <a:pt x="1703" y="771"/>
                </a:lnTo>
                <a:lnTo>
                  <a:pt x="1673" y="771"/>
                </a:lnTo>
                <a:lnTo>
                  <a:pt x="1643" y="771"/>
                </a:lnTo>
                <a:lnTo>
                  <a:pt x="1608" y="771"/>
                </a:lnTo>
                <a:lnTo>
                  <a:pt x="1577" y="771"/>
                </a:lnTo>
                <a:lnTo>
                  <a:pt x="1547" y="771"/>
                </a:lnTo>
                <a:lnTo>
                  <a:pt x="1517" y="771"/>
                </a:lnTo>
                <a:lnTo>
                  <a:pt x="1487" y="771"/>
                </a:lnTo>
                <a:lnTo>
                  <a:pt x="1456" y="771"/>
                </a:lnTo>
                <a:lnTo>
                  <a:pt x="1421" y="771"/>
                </a:lnTo>
                <a:lnTo>
                  <a:pt x="1421" y="927"/>
                </a:lnTo>
                <a:lnTo>
                  <a:pt x="1391" y="927"/>
                </a:lnTo>
                <a:lnTo>
                  <a:pt x="1361" y="927"/>
                </a:lnTo>
                <a:lnTo>
                  <a:pt x="1361" y="1083"/>
                </a:lnTo>
                <a:lnTo>
                  <a:pt x="1330" y="1083"/>
                </a:lnTo>
                <a:lnTo>
                  <a:pt x="1300" y="1083"/>
                </a:lnTo>
                <a:lnTo>
                  <a:pt x="1270" y="1083"/>
                </a:lnTo>
                <a:lnTo>
                  <a:pt x="1240" y="1083"/>
                </a:lnTo>
                <a:lnTo>
                  <a:pt x="1204" y="1083"/>
                </a:lnTo>
                <a:lnTo>
                  <a:pt x="1174" y="1083"/>
                </a:lnTo>
                <a:lnTo>
                  <a:pt x="1144" y="1083"/>
                </a:lnTo>
                <a:lnTo>
                  <a:pt x="1114" y="1083"/>
                </a:lnTo>
                <a:lnTo>
                  <a:pt x="1084" y="1083"/>
                </a:lnTo>
                <a:lnTo>
                  <a:pt x="1053" y="1083"/>
                </a:lnTo>
                <a:lnTo>
                  <a:pt x="1023" y="1083"/>
                </a:lnTo>
                <a:lnTo>
                  <a:pt x="1023" y="1240"/>
                </a:lnTo>
                <a:lnTo>
                  <a:pt x="988" y="1240"/>
                </a:lnTo>
                <a:lnTo>
                  <a:pt x="958" y="1240"/>
                </a:lnTo>
                <a:lnTo>
                  <a:pt x="927" y="1240"/>
                </a:lnTo>
                <a:lnTo>
                  <a:pt x="897" y="1240"/>
                </a:lnTo>
                <a:lnTo>
                  <a:pt x="867" y="1240"/>
                </a:lnTo>
                <a:lnTo>
                  <a:pt x="837" y="1240"/>
                </a:lnTo>
                <a:lnTo>
                  <a:pt x="837" y="1396"/>
                </a:lnTo>
                <a:lnTo>
                  <a:pt x="801" y="1396"/>
                </a:lnTo>
                <a:lnTo>
                  <a:pt x="771" y="1396"/>
                </a:lnTo>
                <a:lnTo>
                  <a:pt x="771" y="1547"/>
                </a:lnTo>
                <a:lnTo>
                  <a:pt x="741" y="1547"/>
                </a:lnTo>
                <a:lnTo>
                  <a:pt x="711" y="1547"/>
                </a:lnTo>
                <a:lnTo>
                  <a:pt x="711" y="1703"/>
                </a:lnTo>
                <a:lnTo>
                  <a:pt x="680" y="1703"/>
                </a:lnTo>
                <a:lnTo>
                  <a:pt x="650" y="1703"/>
                </a:lnTo>
                <a:lnTo>
                  <a:pt x="620" y="1703"/>
                </a:lnTo>
                <a:lnTo>
                  <a:pt x="585" y="1703"/>
                </a:lnTo>
                <a:lnTo>
                  <a:pt x="554" y="1703"/>
                </a:lnTo>
                <a:lnTo>
                  <a:pt x="524" y="1703"/>
                </a:lnTo>
                <a:lnTo>
                  <a:pt x="494" y="1703"/>
                </a:lnTo>
                <a:lnTo>
                  <a:pt x="464" y="1703"/>
                </a:lnTo>
                <a:lnTo>
                  <a:pt x="464" y="1859"/>
                </a:lnTo>
                <a:lnTo>
                  <a:pt x="433" y="1859"/>
                </a:lnTo>
                <a:lnTo>
                  <a:pt x="398" y="1859"/>
                </a:lnTo>
                <a:lnTo>
                  <a:pt x="398" y="2016"/>
                </a:lnTo>
                <a:lnTo>
                  <a:pt x="368" y="2016"/>
                </a:lnTo>
                <a:lnTo>
                  <a:pt x="338" y="2016"/>
                </a:lnTo>
                <a:lnTo>
                  <a:pt x="307" y="2016"/>
                </a:lnTo>
                <a:lnTo>
                  <a:pt x="307" y="2172"/>
                </a:lnTo>
                <a:lnTo>
                  <a:pt x="277" y="2172"/>
                </a:lnTo>
                <a:lnTo>
                  <a:pt x="277" y="2323"/>
                </a:lnTo>
                <a:lnTo>
                  <a:pt x="247" y="2323"/>
                </a:lnTo>
                <a:lnTo>
                  <a:pt x="217" y="2323"/>
                </a:lnTo>
                <a:lnTo>
                  <a:pt x="217" y="2479"/>
                </a:lnTo>
                <a:lnTo>
                  <a:pt x="181" y="2479"/>
                </a:lnTo>
                <a:lnTo>
                  <a:pt x="181" y="2636"/>
                </a:lnTo>
                <a:lnTo>
                  <a:pt x="151" y="2636"/>
                </a:lnTo>
                <a:lnTo>
                  <a:pt x="121" y="2636"/>
                </a:lnTo>
                <a:lnTo>
                  <a:pt x="91" y="2636"/>
                </a:lnTo>
                <a:lnTo>
                  <a:pt x="60" y="2636"/>
                </a:lnTo>
                <a:lnTo>
                  <a:pt x="60" y="2948"/>
                </a:lnTo>
                <a:lnTo>
                  <a:pt x="30" y="2948"/>
                </a:lnTo>
                <a:lnTo>
                  <a:pt x="0" y="2948"/>
                </a:lnTo>
              </a:path>
            </a:pathLst>
          </a:cu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0" name="Freeform 111"/>
          <p:cNvSpPr>
            <a:spLocks/>
          </p:cNvSpPr>
          <p:nvPr/>
        </p:nvSpPr>
        <p:spPr bwMode="auto">
          <a:xfrm>
            <a:off x="6151563" y="1231900"/>
            <a:ext cx="887412" cy="600075"/>
          </a:xfrm>
          <a:custGeom>
            <a:avLst/>
            <a:gdLst>
              <a:gd name="T0" fmla="*/ 2147483647 w 559"/>
              <a:gd name="T1" fmla="*/ 0 h 378"/>
              <a:gd name="T2" fmla="*/ 2147483647 w 559"/>
              <a:gd name="T3" fmla="*/ 0 h 378"/>
              <a:gd name="T4" fmla="*/ 2147483647 w 559"/>
              <a:gd name="T5" fmla="*/ 0 h 378"/>
              <a:gd name="T6" fmla="*/ 2147483647 w 559"/>
              <a:gd name="T7" fmla="*/ 0 h 378"/>
              <a:gd name="T8" fmla="*/ 2147483647 w 559"/>
              <a:gd name="T9" fmla="*/ 0 h 378"/>
              <a:gd name="T10" fmla="*/ 2147483647 w 559"/>
              <a:gd name="T11" fmla="*/ 0 h 378"/>
              <a:gd name="T12" fmla="*/ 2147483647 w 559"/>
              <a:gd name="T13" fmla="*/ 0 h 378"/>
              <a:gd name="T14" fmla="*/ 2147483647 w 559"/>
              <a:gd name="T15" fmla="*/ 0 h 378"/>
              <a:gd name="T16" fmla="*/ 2147483647 w 559"/>
              <a:gd name="T17" fmla="*/ 0 h 378"/>
              <a:gd name="T18" fmla="*/ 2147483647 w 559"/>
              <a:gd name="T19" fmla="*/ 2147483647 h 378"/>
              <a:gd name="T20" fmla="*/ 2147483647 w 559"/>
              <a:gd name="T21" fmla="*/ 2147483647 h 378"/>
              <a:gd name="T22" fmla="*/ 2147483647 w 559"/>
              <a:gd name="T23" fmla="*/ 2147483647 h 378"/>
              <a:gd name="T24" fmla="*/ 2147483647 w 559"/>
              <a:gd name="T25" fmla="*/ 2147483647 h 378"/>
              <a:gd name="T26" fmla="*/ 2147483647 w 559"/>
              <a:gd name="T27" fmla="*/ 2147483647 h 378"/>
              <a:gd name="T28" fmla="*/ 2147483647 w 559"/>
              <a:gd name="T29" fmla="*/ 2147483647 h 378"/>
              <a:gd name="T30" fmla="*/ 2147483647 w 559"/>
              <a:gd name="T31" fmla="*/ 2147483647 h 378"/>
              <a:gd name="T32" fmla="*/ 2147483647 w 559"/>
              <a:gd name="T33" fmla="*/ 2147483647 h 378"/>
              <a:gd name="T34" fmla="*/ 2147483647 w 559"/>
              <a:gd name="T35" fmla="*/ 2147483647 h 378"/>
              <a:gd name="T36" fmla="*/ 2147483647 w 559"/>
              <a:gd name="T37" fmla="*/ 2147483647 h 378"/>
              <a:gd name="T38" fmla="*/ 2147483647 w 559"/>
              <a:gd name="T39" fmla="*/ 2147483647 h 378"/>
              <a:gd name="T40" fmla="*/ 2147483647 w 559"/>
              <a:gd name="T41" fmla="*/ 2147483647 h 378"/>
              <a:gd name="T42" fmla="*/ 2147483647 w 559"/>
              <a:gd name="T43" fmla="*/ 2147483647 h 378"/>
              <a:gd name="T44" fmla="*/ 2147483647 w 559"/>
              <a:gd name="T45" fmla="*/ 2147483647 h 378"/>
              <a:gd name="T46" fmla="*/ 2147483647 w 559"/>
              <a:gd name="T47" fmla="*/ 2147483647 h 378"/>
              <a:gd name="T48" fmla="*/ 2147483647 w 559"/>
              <a:gd name="T49" fmla="*/ 2147483647 h 378"/>
              <a:gd name="T50" fmla="*/ 2147483647 w 559"/>
              <a:gd name="T51" fmla="*/ 2147483647 h 378"/>
              <a:gd name="T52" fmla="*/ 2147483647 w 559"/>
              <a:gd name="T53" fmla="*/ 2147483647 h 378"/>
              <a:gd name="T54" fmla="*/ 2147483647 w 559"/>
              <a:gd name="T55" fmla="*/ 2147483647 h 378"/>
              <a:gd name="T56" fmla="*/ 2147483647 w 559"/>
              <a:gd name="T57" fmla="*/ 2147483647 h 378"/>
              <a:gd name="T58" fmla="*/ 2147483647 w 559"/>
              <a:gd name="T59" fmla="*/ 2147483647 h 378"/>
              <a:gd name="T60" fmla="*/ 2147483647 w 559"/>
              <a:gd name="T61" fmla="*/ 2147483647 h 378"/>
              <a:gd name="T62" fmla="*/ 2147483647 w 559"/>
              <a:gd name="T63" fmla="*/ 2147483647 h 378"/>
              <a:gd name="T64" fmla="*/ 2147483647 w 559"/>
              <a:gd name="T65" fmla="*/ 2147483647 h 378"/>
              <a:gd name="T66" fmla="*/ 2147483647 w 559"/>
              <a:gd name="T67" fmla="*/ 2147483647 h 378"/>
              <a:gd name="T68" fmla="*/ 2147483647 w 559"/>
              <a:gd name="T69" fmla="*/ 2147483647 h 378"/>
              <a:gd name="T70" fmla="*/ 2147483647 w 559"/>
              <a:gd name="T71" fmla="*/ 2147483647 h 378"/>
              <a:gd name="T72" fmla="*/ 2147483647 w 559"/>
              <a:gd name="T73" fmla="*/ 2147483647 h 378"/>
              <a:gd name="T74" fmla="*/ 2147483647 w 559"/>
              <a:gd name="T75" fmla="*/ 2147483647 h 378"/>
              <a:gd name="T76" fmla="*/ 2147483647 w 559"/>
              <a:gd name="T77" fmla="*/ 2147483647 h 378"/>
              <a:gd name="T78" fmla="*/ 2147483647 w 559"/>
              <a:gd name="T79" fmla="*/ 2147483647 h 378"/>
              <a:gd name="T80" fmla="*/ 2147483647 w 559"/>
              <a:gd name="T81" fmla="*/ 2147483647 h 378"/>
              <a:gd name="T82" fmla="*/ 2147483647 w 559"/>
              <a:gd name="T83" fmla="*/ 2147483647 h 37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59"/>
              <a:gd name="T127" fmla="*/ 0 h 378"/>
              <a:gd name="T128" fmla="*/ 559 w 559"/>
              <a:gd name="T129" fmla="*/ 378 h 37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59" h="378">
                <a:moveTo>
                  <a:pt x="559" y="0"/>
                </a:moveTo>
                <a:lnTo>
                  <a:pt x="554" y="0"/>
                </a:lnTo>
                <a:lnTo>
                  <a:pt x="549" y="0"/>
                </a:lnTo>
                <a:lnTo>
                  <a:pt x="544" y="0"/>
                </a:lnTo>
                <a:lnTo>
                  <a:pt x="539" y="0"/>
                </a:lnTo>
                <a:lnTo>
                  <a:pt x="534" y="0"/>
                </a:lnTo>
                <a:lnTo>
                  <a:pt x="529" y="0"/>
                </a:lnTo>
                <a:lnTo>
                  <a:pt x="524" y="0"/>
                </a:lnTo>
                <a:lnTo>
                  <a:pt x="519" y="0"/>
                </a:lnTo>
                <a:lnTo>
                  <a:pt x="514" y="0"/>
                </a:lnTo>
                <a:lnTo>
                  <a:pt x="509" y="0"/>
                </a:lnTo>
                <a:lnTo>
                  <a:pt x="504" y="0"/>
                </a:lnTo>
                <a:lnTo>
                  <a:pt x="499" y="0"/>
                </a:lnTo>
                <a:lnTo>
                  <a:pt x="494" y="0"/>
                </a:lnTo>
                <a:lnTo>
                  <a:pt x="488" y="0"/>
                </a:lnTo>
                <a:lnTo>
                  <a:pt x="483" y="0"/>
                </a:lnTo>
                <a:lnTo>
                  <a:pt x="478" y="0"/>
                </a:lnTo>
                <a:lnTo>
                  <a:pt x="473" y="0"/>
                </a:lnTo>
                <a:lnTo>
                  <a:pt x="468" y="0"/>
                </a:lnTo>
                <a:lnTo>
                  <a:pt x="463" y="0"/>
                </a:lnTo>
                <a:lnTo>
                  <a:pt x="458" y="0"/>
                </a:lnTo>
                <a:lnTo>
                  <a:pt x="453" y="0"/>
                </a:lnTo>
                <a:lnTo>
                  <a:pt x="448" y="0"/>
                </a:lnTo>
                <a:lnTo>
                  <a:pt x="443" y="0"/>
                </a:lnTo>
                <a:lnTo>
                  <a:pt x="438" y="0"/>
                </a:lnTo>
                <a:lnTo>
                  <a:pt x="433" y="0"/>
                </a:lnTo>
                <a:lnTo>
                  <a:pt x="428" y="0"/>
                </a:lnTo>
                <a:lnTo>
                  <a:pt x="423" y="0"/>
                </a:lnTo>
                <a:lnTo>
                  <a:pt x="418" y="0"/>
                </a:lnTo>
                <a:lnTo>
                  <a:pt x="418" y="15"/>
                </a:lnTo>
                <a:lnTo>
                  <a:pt x="413" y="15"/>
                </a:lnTo>
                <a:lnTo>
                  <a:pt x="408" y="15"/>
                </a:lnTo>
                <a:lnTo>
                  <a:pt x="403" y="15"/>
                </a:lnTo>
                <a:lnTo>
                  <a:pt x="398" y="15"/>
                </a:lnTo>
                <a:lnTo>
                  <a:pt x="393" y="15"/>
                </a:lnTo>
                <a:lnTo>
                  <a:pt x="393" y="35"/>
                </a:lnTo>
                <a:lnTo>
                  <a:pt x="388" y="35"/>
                </a:lnTo>
                <a:lnTo>
                  <a:pt x="383" y="35"/>
                </a:lnTo>
                <a:lnTo>
                  <a:pt x="378" y="35"/>
                </a:lnTo>
                <a:lnTo>
                  <a:pt x="373" y="35"/>
                </a:lnTo>
                <a:lnTo>
                  <a:pt x="368" y="35"/>
                </a:lnTo>
                <a:lnTo>
                  <a:pt x="363" y="35"/>
                </a:lnTo>
                <a:lnTo>
                  <a:pt x="357" y="35"/>
                </a:lnTo>
                <a:lnTo>
                  <a:pt x="352" y="35"/>
                </a:lnTo>
                <a:lnTo>
                  <a:pt x="352" y="76"/>
                </a:lnTo>
                <a:lnTo>
                  <a:pt x="347" y="76"/>
                </a:lnTo>
                <a:lnTo>
                  <a:pt x="342" y="76"/>
                </a:lnTo>
                <a:lnTo>
                  <a:pt x="337" y="76"/>
                </a:lnTo>
                <a:lnTo>
                  <a:pt x="337" y="96"/>
                </a:lnTo>
                <a:lnTo>
                  <a:pt x="332" y="96"/>
                </a:lnTo>
                <a:lnTo>
                  <a:pt x="327" y="96"/>
                </a:lnTo>
                <a:lnTo>
                  <a:pt x="322" y="96"/>
                </a:lnTo>
                <a:lnTo>
                  <a:pt x="322" y="116"/>
                </a:lnTo>
                <a:lnTo>
                  <a:pt x="317" y="116"/>
                </a:lnTo>
                <a:lnTo>
                  <a:pt x="317" y="136"/>
                </a:lnTo>
                <a:lnTo>
                  <a:pt x="312" y="136"/>
                </a:lnTo>
                <a:lnTo>
                  <a:pt x="307" y="136"/>
                </a:lnTo>
                <a:lnTo>
                  <a:pt x="302" y="136"/>
                </a:lnTo>
                <a:lnTo>
                  <a:pt x="297" y="136"/>
                </a:lnTo>
                <a:lnTo>
                  <a:pt x="292" y="136"/>
                </a:lnTo>
                <a:lnTo>
                  <a:pt x="287" y="136"/>
                </a:lnTo>
                <a:lnTo>
                  <a:pt x="282" y="136"/>
                </a:lnTo>
                <a:lnTo>
                  <a:pt x="277" y="136"/>
                </a:lnTo>
                <a:lnTo>
                  <a:pt x="272" y="136"/>
                </a:lnTo>
                <a:lnTo>
                  <a:pt x="267" y="136"/>
                </a:lnTo>
                <a:lnTo>
                  <a:pt x="262" y="136"/>
                </a:lnTo>
                <a:lnTo>
                  <a:pt x="257" y="136"/>
                </a:lnTo>
                <a:lnTo>
                  <a:pt x="252" y="136"/>
                </a:lnTo>
                <a:lnTo>
                  <a:pt x="247" y="136"/>
                </a:lnTo>
                <a:lnTo>
                  <a:pt x="242" y="136"/>
                </a:lnTo>
                <a:lnTo>
                  <a:pt x="237" y="136"/>
                </a:lnTo>
                <a:lnTo>
                  <a:pt x="231" y="136"/>
                </a:lnTo>
                <a:lnTo>
                  <a:pt x="231" y="156"/>
                </a:lnTo>
                <a:lnTo>
                  <a:pt x="226" y="156"/>
                </a:lnTo>
                <a:lnTo>
                  <a:pt x="226" y="176"/>
                </a:lnTo>
                <a:lnTo>
                  <a:pt x="221" y="176"/>
                </a:lnTo>
                <a:lnTo>
                  <a:pt x="216" y="176"/>
                </a:lnTo>
                <a:lnTo>
                  <a:pt x="216" y="217"/>
                </a:lnTo>
                <a:lnTo>
                  <a:pt x="211" y="217"/>
                </a:lnTo>
                <a:lnTo>
                  <a:pt x="206" y="217"/>
                </a:lnTo>
                <a:lnTo>
                  <a:pt x="201" y="217"/>
                </a:lnTo>
                <a:lnTo>
                  <a:pt x="196" y="217"/>
                </a:lnTo>
                <a:lnTo>
                  <a:pt x="196" y="237"/>
                </a:lnTo>
                <a:lnTo>
                  <a:pt x="191" y="237"/>
                </a:lnTo>
                <a:lnTo>
                  <a:pt x="186" y="237"/>
                </a:lnTo>
                <a:lnTo>
                  <a:pt x="186" y="257"/>
                </a:lnTo>
                <a:lnTo>
                  <a:pt x="181" y="257"/>
                </a:lnTo>
                <a:lnTo>
                  <a:pt x="176" y="257"/>
                </a:lnTo>
                <a:lnTo>
                  <a:pt x="171" y="257"/>
                </a:lnTo>
                <a:lnTo>
                  <a:pt x="166" y="257"/>
                </a:lnTo>
                <a:lnTo>
                  <a:pt x="161" y="257"/>
                </a:lnTo>
                <a:lnTo>
                  <a:pt x="161" y="297"/>
                </a:lnTo>
                <a:lnTo>
                  <a:pt x="156" y="297"/>
                </a:lnTo>
                <a:lnTo>
                  <a:pt x="151" y="297"/>
                </a:lnTo>
                <a:lnTo>
                  <a:pt x="146" y="297"/>
                </a:lnTo>
                <a:lnTo>
                  <a:pt x="141" y="297"/>
                </a:lnTo>
                <a:lnTo>
                  <a:pt x="136" y="297"/>
                </a:lnTo>
                <a:lnTo>
                  <a:pt x="131" y="297"/>
                </a:lnTo>
                <a:lnTo>
                  <a:pt x="126" y="297"/>
                </a:lnTo>
                <a:lnTo>
                  <a:pt x="121" y="297"/>
                </a:lnTo>
                <a:lnTo>
                  <a:pt x="116" y="297"/>
                </a:lnTo>
                <a:lnTo>
                  <a:pt x="111" y="297"/>
                </a:lnTo>
                <a:lnTo>
                  <a:pt x="111" y="318"/>
                </a:lnTo>
                <a:lnTo>
                  <a:pt x="105" y="318"/>
                </a:lnTo>
                <a:lnTo>
                  <a:pt x="100" y="318"/>
                </a:lnTo>
                <a:lnTo>
                  <a:pt x="95" y="318"/>
                </a:lnTo>
                <a:lnTo>
                  <a:pt x="90" y="318"/>
                </a:lnTo>
                <a:lnTo>
                  <a:pt x="90" y="338"/>
                </a:lnTo>
                <a:lnTo>
                  <a:pt x="85" y="338"/>
                </a:lnTo>
                <a:lnTo>
                  <a:pt x="85" y="358"/>
                </a:lnTo>
                <a:lnTo>
                  <a:pt x="80" y="358"/>
                </a:lnTo>
                <a:lnTo>
                  <a:pt x="75" y="358"/>
                </a:lnTo>
                <a:lnTo>
                  <a:pt x="70" y="358"/>
                </a:lnTo>
                <a:lnTo>
                  <a:pt x="65" y="358"/>
                </a:lnTo>
                <a:lnTo>
                  <a:pt x="60" y="358"/>
                </a:lnTo>
                <a:lnTo>
                  <a:pt x="55" y="358"/>
                </a:lnTo>
                <a:lnTo>
                  <a:pt x="50" y="358"/>
                </a:lnTo>
                <a:lnTo>
                  <a:pt x="45" y="358"/>
                </a:lnTo>
                <a:lnTo>
                  <a:pt x="40" y="358"/>
                </a:lnTo>
                <a:lnTo>
                  <a:pt x="35" y="358"/>
                </a:lnTo>
                <a:lnTo>
                  <a:pt x="30" y="358"/>
                </a:lnTo>
                <a:lnTo>
                  <a:pt x="25" y="358"/>
                </a:lnTo>
                <a:lnTo>
                  <a:pt x="20" y="358"/>
                </a:lnTo>
                <a:lnTo>
                  <a:pt x="15" y="358"/>
                </a:lnTo>
                <a:lnTo>
                  <a:pt x="10" y="358"/>
                </a:lnTo>
                <a:lnTo>
                  <a:pt x="5" y="358"/>
                </a:lnTo>
                <a:lnTo>
                  <a:pt x="5" y="378"/>
                </a:lnTo>
                <a:lnTo>
                  <a:pt x="0" y="378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1" name="Freeform 112"/>
          <p:cNvSpPr>
            <a:spLocks/>
          </p:cNvSpPr>
          <p:nvPr/>
        </p:nvSpPr>
        <p:spPr bwMode="auto">
          <a:xfrm>
            <a:off x="5238750" y="1831975"/>
            <a:ext cx="912813" cy="471488"/>
          </a:xfrm>
          <a:custGeom>
            <a:avLst/>
            <a:gdLst>
              <a:gd name="T0" fmla="*/ 2147483647 w 575"/>
              <a:gd name="T1" fmla="*/ 2147483647 h 297"/>
              <a:gd name="T2" fmla="*/ 2147483647 w 575"/>
              <a:gd name="T3" fmla="*/ 2147483647 h 297"/>
              <a:gd name="T4" fmla="*/ 2147483647 w 575"/>
              <a:gd name="T5" fmla="*/ 2147483647 h 297"/>
              <a:gd name="T6" fmla="*/ 2147483647 w 575"/>
              <a:gd name="T7" fmla="*/ 2147483647 h 297"/>
              <a:gd name="T8" fmla="*/ 2147483647 w 575"/>
              <a:gd name="T9" fmla="*/ 2147483647 h 297"/>
              <a:gd name="T10" fmla="*/ 2147483647 w 575"/>
              <a:gd name="T11" fmla="*/ 2147483647 h 297"/>
              <a:gd name="T12" fmla="*/ 2147483647 w 575"/>
              <a:gd name="T13" fmla="*/ 2147483647 h 297"/>
              <a:gd name="T14" fmla="*/ 2147483647 w 575"/>
              <a:gd name="T15" fmla="*/ 2147483647 h 297"/>
              <a:gd name="T16" fmla="*/ 2147483647 w 575"/>
              <a:gd name="T17" fmla="*/ 2147483647 h 297"/>
              <a:gd name="T18" fmla="*/ 2147483647 w 575"/>
              <a:gd name="T19" fmla="*/ 2147483647 h 297"/>
              <a:gd name="T20" fmla="*/ 2147483647 w 575"/>
              <a:gd name="T21" fmla="*/ 2147483647 h 297"/>
              <a:gd name="T22" fmla="*/ 2147483647 w 575"/>
              <a:gd name="T23" fmla="*/ 2147483647 h 297"/>
              <a:gd name="T24" fmla="*/ 2147483647 w 575"/>
              <a:gd name="T25" fmla="*/ 2147483647 h 297"/>
              <a:gd name="T26" fmla="*/ 2147483647 w 575"/>
              <a:gd name="T27" fmla="*/ 2147483647 h 297"/>
              <a:gd name="T28" fmla="*/ 2147483647 w 575"/>
              <a:gd name="T29" fmla="*/ 2147483647 h 297"/>
              <a:gd name="T30" fmla="*/ 2147483647 w 575"/>
              <a:gd name="T31" fmla="*/ 2147483647 h 297"/>
              <a:gd name="T32" fmla="*/ 2147483647 w 575"/>
              <a:gd name="T33" fmla="*/ 2147483647 h 297"/>
              <a:gd name="T34" fmla="*/ 2147483647 w 575"/>
              <a:gd name="T35" fmla="*/ 2147483647 h 297"/>
              <a:gd name="T36" fmla="*/ 2147483647 w 575"/>
              <a:gd name="T37" fmla="*/ 2147483647 h 297"/>
              <a:gd name="T38" fmla="*/ 2147483647 w 575"/>
              <a:gd name="T39" fmla="*/ 2147483647 h 297"/>
              <a:gd name="T40" fmla="*/ 2147483647 w 575"/>
              <a:gd name="T41" fmla="*/ 2147483647 h 297"/>
              <a:gd name="T42" fmla="*/ 2147483647 w 575"/>
              <a:gd name="T43" fmla="*/ 2147483647 h 297"/>
              <a:gd name="T44" fmla="*/ 2147483647 w 575"/>
              <a:gd name="T45" fmla="*/ 2147483647 h 297"/>
              <a:gd name="T46" fmla="*/ 2147483647 w 575"/>
              <a:gd name="T47" fmla="*/ 2147483647 h 297"/>
              <a:gd name="T48" fmla="*/ 2147483647 w 575"/>
              <a:gd name="T49" fmla="*/ 2147483647 h 297"/>
              <a:gd name="T50" fmla="*/ 2147483647 w 575"/>
              <a:gd name="T51" fmla="*/ 2147483647 h 297"/>
              <a:gd name="T52" fmla="*/ 2147483647 w 575"/>
              <a:gd name="T53" fmla="*/ 2147483647 h 297"/>
              <a:gd name="T54" fmla="*/ 2147483647 w 575"/>
              <a:gd name="T55" fmla="*/ 2147483647 h 297"/>
              <a:gd name="T56" fmla="*/ 2147483647 w 575"/>
              <a:gd name="T57" fmla="*/ 2147483647 h 297"/>
              <a:gd name="T58" fmla="*/ 2147483647 w 575"/>
              <a:gd name="T59" fmla="*/ 2147483647 h 297"/>
              <a:gd name="T60" fmla="*/ 2147483647 w 575"/>
              <a:gd name="T61" fmla="*/ 2147483647 h 297"/>
              <a:gd name="T62" fmla="*/ 2147483647 w 575"/>
              <a:gd name="T63" fmla="*/ 2147483647 h 297"/>
              <a:gd name="T64" fmla="*/ 2147483647 w 575"/>
              <a:gd name="T65" fmla="*/ 2147483647 h 297"/>
              <a:gd name="T66" fmla="*/ 2147483647 w 575"/>
              <a:gd name="T67" fmla="*/ 2147483647 h 297"/>
              <a:gd name="T68" fmla="*/ 2147483647 w 575"/>
              <a:gd name="T69" fmla="*/ 2147483647 h 297"/>
              <a:gd name="T70" fmla="*/ 2147483647 w 575"/>
              <a:gd name="T71" fmla="*/ 2147483647 h 297"/>
              <a:gd name="T72" fmla="*/ 2147483647 w 575"/>
              <a:gd name="T73" fmla="*/ 2147483647 h 297"/>
              <a:gd name="T74" fmla="*/ 2147483647 w 575"/>
              <a:gd name="T75" fmla="*/ 2147483647 h 297"/>
              <a:gd name="T76" fmla="*/ 2147483647 w 575"/>
              <a:gd name="T77" fmla="*/ 2147483647 h 297"/>
              <a:gd name="T78" fmla="*/ 2147483647 w 575"/>
              <a:gd name="T79" fmla="*/ 2147483647 h 297"/>
              <a:gd name="T80" fmla="*/ 2147483647 w 575"/>
              <a:gd name="T81" fmla="*/ 2147483647 h 297"/>
              <a:gd name="T82" fmla="*/ 2147483647 w 575"/>
              <a:gd name="T83" fmla="*/ 2147483647 h 29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5"/>
              <a:gd name="T127" fmla="*/ 0 h 297"/>
              <a:gd name="T128" fmla="*/ 575 w 575"/>
              <a:gd name="T129" fmla="*/ 297 h 29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5" h="297">
                <a:moveTo>
                  <a:pt x="575" y="0"/>
                </a:moveTo>
                <a:lnTo>
                  <a:pt x="570" y="0"/>
                </a:lnTo>
                <a:lnTo>
                  <a:pt x="570" y="40"/>
                </a:lnTo>
                <a:lnTo>
                  <a:pt x="565" y="40"/>
                </a:lnTo>
                <a:lnTo>
                  <a:pt x="560" y="40"/>
                </a:lnTo>
                <a:lnTo>
                  <a:pt x="555" y="40"/>
                </a:lnTo>
                <a:lnTo>
                  <a:pt x="549" y="40"/>
                </a:lnTo>
                <a:lnTo>
                  <a:pt x="544" y="40"/>
                </a:lnTo>
                <a:lnTo>
                  <a:pt x="539" y="40"/>
                </a:lnTo>
                <a:lnTo>
                  <a:pt x="534" y="40"/>
                </a:lnTo>
                <a:lnTo>
                  <a:pt x="529" y="40"/>
                </a:lnTo>
                <a:lnTo>
                  <a:pt x="524" y="40"/>
                </a:lnTo>
                <a:lnTo>
                  <a:pt x="519" y="40"/>
                </a:lnTo>
                <a:lnTo>
                  <a:pt x="514" y="40"/>
                </a:lnTo>
                <a:lnTo>
                  <a:pt x="509" y="40"/>
                </a:lnTo>
                <a:lnTo>
                  <a:pt x="504" y="40"/>
                </a:lnTo>
                <a:lnTo>
                  <a:pt x="499" y="40"/>
                </a:lnTo>
                <a:lnTo>
                  <a:pt x="494" y="40"/>
                </a:lnTo>
                <a:lnTo>
                  <a:pt x="489" y="40"/>
                </a:lnTo>
                <a:lnTo>
                  <a:pt x="484" y="40"/>
                </a:lnTo>
                <a:lnTo>
                  <a:pt x="479" y="40"/>
                </a:lnTo>
                <a:lnTo>
                  <a:pt x="474" y="40"/>
                </a:lnTo>
                <a:lnTo>
                  <a:pt x="469" y="40"/>
                </a:lnTo>
                <a:lnTo>
                  <a:pt x="464" y="40"/>
                </a:lnTo>
                <a:lnTo>
                  <a:pt x="459" y="40"/>
                </a:lnTo>
                <a:lnTo>
                  <a:pt x="454" y="40"/>
                </a:lnTo>
                <a:lnTo>
                  <a:pt x="449" y="40"/>
                </a:lnTo>
                <a:lnTo>
                  <a:pt x="444" y="40"/>
                </a:lnTo>
                <a:lnTo>
                  <a:pt x="439" y="40"/>
                </a:lnTo>
                <a:lnTo>
                  <a:pt x="434" y="40"/>
                </a:lnTo>
                <a:lnTo>
                  <a:pt x="434" y="55"/>
                </a:lnTo>
                <a:lnTo>
                  <a:pt x="429" y="55"/>
                </a:lnTo>
                <a:lnTo>
                  <a:pt x="423" y="55"/>
                </a:lnTo>
                <a:lnTo>
                  <a:pt x="418" y="55"/>
                </a:lnTo>
                <a:lnTo>
                  <a:pt x="413" y="55"/>
                </a:lnTo>
                <a:lnTo>
                  <a:pt x="408" y="55"/>
                </a:lnTo>
                <a:lnTo>
                  <a:pt x="403" y="55"/>
                </a:lnTo>
                <a:lnTo>
                  <a:pt x="398" y="55"/>
                </a:lnTo>
                <a:lnTo>
                  <a:pt x="393" y="55"/>
                </a:lnTo>
                <a:lnTo>
                  <a:pt x="388" y="55"/>
                </a:lnTo>
                <a:lnTo>
                  <a:pt x="383" y="55"/>
                </a:lnTo>
                <a:lnTo>
                  <a:pt x="383" y="76"/>
                </a:lnTo>
                <a:lnTo>
                  <a:pt x="378" y="76"/>
                </a:lnTo>
                <a:lnTo>
                  <a:pt x="378" y="96"/>
                </a:lnTo>
                <a:lnTo>
                  <a:pt x="373" y="96"/>
                </a:lnTo>
                <a:lnTo>
                  <a:pt x="368" y="96"/>
                </a:lnTo>
                <a:lnTo>
                  <a:pt x="363" y="96"/>
                </a:lnTo>
                <a:lnTo>
                  <a:pt x="358" y="96"/>
                </a:lnTo>
                <a:lnTo>
                  <a:pt x="353" y="96"/>
                </a:lnTo>
                <a:lnTo>
                  <a:pt x="348" y="96"/>
                </a:lnTo>
                <a:lnTo>
                  <a:pt x="343" y="96"/>
                </a:lnTo>
                <a:lnTo>
                  <a:pt x="338" y="96"/>
                </a:lnTo>
                <a:lnTo>
                  <a:pt x="333" y="96"/>
                </a:lnTo>
                <a:lnTo>
                  <a:pt x="328" y="96"/>
                </a:lnTo>
                <a:lnTo>
                  <a:pt x="323" y="96"/>
                </a:lnTo>
                <a:lnTo>
                  <a:pt x="323" y="116"/>
                </a:lnTo>
                <a:lnTo>
                  <a:pt x="318" y="116"/>
                </a:lnTo>
                <a:lnTo>
                  <a:pt x="313" y="116"/>
                </a:lnTo>
                <a:lnTo>
                  <a:pt x="313" y="136"/>
                </a:lnTo>
                <a:lnTo>
                  <a:pt x="308" y="136"/>
                </a:lnTo>
                <a:lnTo>
                  <a:pt x="303" y="136"/>
                </a:lnTo>
                <a:lnTo>
                  <a:pt x="297" y="136"/>
                </a:lnTo>
                <a:lnTo>
                  <a:pt x="292" y="136"/>
                </a:lnTo>
                <a:lnTo>
                  <a:pt x="287" y="136"/>
                </a:lnTo>
                <a:lnTo>
                  <a:pt x="282" y="136"/>
                </a:lnTo>
                <a:lnTo>
                  <a:pt x="277" y="136"/>
                </a:lnTo>
                <a:lnTo>
                  <a:pt x="272" y="136"/>
                </a:lnTo>
                <a:lnTo>
                  <a:pt x="267" y="136"/>
                </a:lnTo>
                <a:lnTo>
                  <a:pt x="262" y="136"/>
                </a:lnTo>
                <a:lnTo>
                  <a:pt x="262" y="176"/>
                </a:lnTo>
                <a:lnTo>
                  <a:pt x="257" y="176"/>
                </a:lnTo>
                <a:lnTo>
                  <a:pt x="252" y="176"/>
                </a:lnTo>
                <a:lnTo>
                  <a:pt x="247" y="176"/>
                </a:lnTo>
                <a:lnTo>
                  <a:pt x="247" y="197"/>
                </a:lnTo>
                <a:lnTo>
                  <a:pt x="242" y="197"/>
                </a:lnTo>
                <a:lnTo>
                  <a:pt x="237" y="197"/>
                </a:lnTo>
                <a:lnTo>
                  <a:pt x="232" y="197"/>
                </a:lnTo>
                <a:lnTo>
                  <a:pt x="227" y="197"/>
                </a:lnTo>
                <a:lnTo>
                  <a:pt x="222" y="197"/>
                </a:lnTo>
                <a:lnTo>
                  <a:pt x="217" y="197"/>
                </a:lnTo>
                <a:lnTo>
                  <a:pt x="212" y="197"/>
                </a:lnTo>
                <a:lnTo>
                  <a:pt x="207" y="197"/>
                </a:lnTo>
                <a:lnTo>
                  <a:pt x="202" y="197"/>
                </a:lnTo>
                <a:lnTo>
                  <a:pt x="197" y="197"/>
                </a:lnTo>
                <a:lnTo>
                  <a:pt x="192" y="197"/>
                </a:lnTo>
                <a:lnTo>
                  <a:pt x="187" y="197"/>
                </a:lnTo>
                <a:lnTo>
                  <a:pt x="182" y="197"/>
                </a:lnTo>
                <a:lnTo>
                  <a:pt x="177" y="197"/>
                </a:lnTo>
                <a:lnTo>
                  <a:pt x="172" y="197"/>
                </a:lnTo>
                <a:lnTo>
                  <a:pt x="166" y="197"/>
                </a:lnTo>
                <a:lnTo>
                  <a:pt x="161" y="197"/>
                </a:lnTo>
                <a:lnTo>
                  <a:pt x="156" y="197"/>
                </a:lnTo>
                <a:lnTo>
                  <a:pt x="151" y="197"/>
                </a:lnTo>
                <a:lnTo>
                  <a:pt x="146" y="197"/>
                </a:lnTo>
                <a:lnTo>
                  <a:pt x="141" y="197"/>
                </a:lnTo>
                <a:lnTo>
                  <a:pt x="136" y="197"/>
                </a:lnTo>
                <a:lnTo>
                  <a:pt x="131" y="197"/>
                </a:lnTo>
                <a:lnTo>
                  <a:pt x="126" y="197"/>
                </a:lnTo>
                <a:lnTo>
                  <a:pt x="126" y="217"/>
                </a:lnTo>
                <a:lnTo>
                  <a:pt x="121" y="217"/>
                </a:lnTo>
                <a:lnTo>
                  <a:pt x="116" y="217"/>
                </a:lnTo>
                <a:lnTo>
                  <a:pt x="111" y="217"/>
                </a:lnTo>
                <a:lnTo>
                  <a:pt x="106" y="217"/>
                </a:lnTo>
                <a:lnTo>
                  <a:pt x="101" y="217"/>
                </a:lnTo>
                <a:lnTo>
                  <a:pt x="101" y="237"/>
                </a:lnTo>
                <a:lnTo>
                  <a:pt x="96" y="237"/>
                </a:lnTo>
                <a:lnTo>
                  <a:pt x="91" y="237"/>
                </a:lnTo>
                <a:lnTo>
                  <a:pt x="86" y="237"/>
                </a:lnTo>
                <a:lnTo>
                  <a:pt x="81" y="237"/>
                </a:lnTo>
                <a:lnTo>
                  <a:pt x="76" y="237"/>
                </a:lnTo>
                <a:lnTo>
                  <a:pt x="76" y="257"/>
                </a:lnTo>
                <a:lnTo>
                  <a:pt x="71" y="257"/>
                </a:lnTo>
                <a:lnTo>
                  <a:pt x="66" y="257"/>
                </a:lnTo>
                <a:lnTo>
                  <a:pt x="61" y="257"/>
                </a:lnTo>
                <a:lnTo>
                  <a:pt x="56" y="257"/>
                </a:lnTo>
                <a:lnTo>
                  <a:pt x="51" y="257"/>
                </a:lnTo>
                <a:lnTo>
                  <a:pt x="46" y="257"/>
                </a:lnTo>
                <a:lnTo>
                  <a:pt x="40" y="257"/>
                </a:lnTo>
                <a:lnTo>
                  <a:pt x="40" y="277"/>
                </a:lnTo>
                <a:lnTo>
                  <a:pt x="35" y="277"/>
                </a:lnTo>
                <a:lnTo>
                  <a:pt x="30" y="277"/>
                </a:lnTo>
                <a:lnTo>
                  <a:pt x="30" y="297"/>
                </a:lnTo>
                <a:lnTo>
                  <a:pt x="25" y="297"/>
                </a:lnTo>
                <a:lnTo>
                  <a:pt x="20" y="297"/>
                </a:lnTo>
                <a:lnTo>
                  <a:pt x="15" y="297"/>
                </a:lnTo>
                <a:lnTo>
                  <a:pt x="10" y="297"/>
                </a:lnTo>
                <a:lnTo>
                  <a:pt x="5" y="297"/>
                </a:lnTo>
                <a:lnTo>
                  <a:pt x="0" y="297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2" name="Freeform 113"/>
          <p:cNvSpPr>
            <a:spLocks/>
          </p:cNvSpPr>
          <p:nvPr/>
        </p:nvSpPr>
        <p:spPr bwMode="auto">
          <a:xfrm>
            <a:off x="4335463" y="2303463"/>
            <a:ext cx="903287" cy="600075"/>
          </a:xfrm>
          <a:custGeom>
            <a:avLst/>
            <a:gdLst>
              <a:gd name="T0" fmla="*/ 2147483647 w 569"/>
              <a:gd name="T1" fmla="*/ 0 h 378"/>
              <a:gd name="T2" fmla="*/ 2147483647 w 569"/>
              <a:gd name="T3" fmla="*/ 0 h 378"/>
              <a:gd name="T4" fmla="*/ 2147483647 w 569"/>
              <a:gd name="T5" fmla="*/ 0 h 378"/>
              <a:gd name="T6" fmla="*/ 2147483647 w 569"/>
              <a:gd name="T7" fmla="*/ 0 h 378"/>
              <a:gd name="T8" fmla="*/ 2147483647 w 569"/>
              <a:gd name="T9" fmla="*/ 0 h 378"/>
              <a:gd name="T10" fmla="*/ 2147483647 w 569"/>
              <a:gd name="T11" fmla="*/ 2147483647 h 378"/>
              <a:gd name="T12" fmla="*/ 2147483647 w 569"/>
              <a:gd name="T13" fmla="*/ 2147483647 h 378"/>
              <a:gd name="T14" fmla="*/ 2147483647 w 569"/>
              <a:gd name="T15" fmla="*/ 2147483647 h 378"/>
              <a:gd name="T16" fmla="*/ 2147483647 w 569"/>
              <a:gd name="T17" fmla="*/ 2147483647 h 378"/>
              <a:gd name="T18" fmla="*/ 2147483647 w 569"/>
              <a:gd name="T19" fmla="*/ 2147483647 h 378"/>
              <a:gd name="T20" fmla="*/ 2147483647 w 569"/>
              <a:gd name="T21" fmla="*/ 2147483647 h 378"/>
              <a:gd name="T22" fmla="*/ 2147483647 w 569"/>
              <a:gd name="T23" fmla="*/ 2147483647 h 378"/>
              <a:gd name="T24" fmla="*/ 2147483647 w 569"/>
              <a:gd name="T25" fmla="*/ 2147483647 h 378"/>
              <a:gd name="T26" fmla="*/ 2147483647 w 569"/>
              <a:gd name="T27" fmla="*/ 2147483647 h 378"/>
              <a:gd name="T28" fmla="*/ 2147483647 w 569"/>
              <a:gd name="T29" fmla="*/ 2147483647 h 378"/>
              <a:gd name="T30" fmla="*/ 2147483647 w 569"/>
              <a:gd name="T31" fmla="*/ 2147483647 h 378"/>
              <a:gd name="T32" fmla="*/ 2147483647 w 569"/>
              <a:gd name="T33" fmla="*/ 2147483647 h 378"/>
              <a:gd name="T34" fmla="*/ 2147483647 w 569"/>
              <a:gd name="T35" fmla="*/ 2147483647 h 378"/>
              <a:gd name="T36" fmla="*/ 2147483647 w 569"/>
              <a:gd name="T37" fmla="*/ 2147483647 h 378"/>
              <a:gd name="T38" fmla="*/ 2147483647 w 569"/>
              <a:gd name="T39" fmla="*/ 2147483647 h 378"/>
              <a:gd name="T40" fmla="*/ 2147483647 w 569"/>
              <a:gd name="T41" fmla="*/ 2147483647 h 378"/>
              <a:gd name="T42" fmla="*/ 2147483647 w 569"/>
              <a:gd name="T43" fmla="*/ 2147483647 h 378"/>
              <a:gd name="T44" fmla="*/ 2147483647 w 569"/>
              <a:gd name="T45" fmla="*/ 2147483647 h 378"/>
              <a:gd name="T46" fmla="*/ 2147483647 w 569"/>
              <a:gd name="T47" fmla="*/ 2147483647 h 378"/>
              <a:gd name="T48" fmla="*/ 2147483647 w 569"/>
              <a:gd name="T49" fmla="*/ 2147483647 h 378"/>
              <a:gd name="T50" fmla="*/ 2147483647 w 569"/>
              <a:gd name="T51" fmla="*/ 2147483647 h 378"/>
              <a:gd name="T52" fmla="*/ 2147483647 w 569"/>
              <a:gd name="T53" fmla="*/ 2147483647 h 378"/>
              <a:gd name="T54" fmla="*/ 2147483647 w 569"/>
              <a:gd name="T55" fmla="*/ 2147483647 h 378"/>
              <a:gd name="T56" fmla="*/ 2147483647 w 569"/>
              <a:gd name="T57" fmla="*/ 2147483647 h 378"/>
              <a:gd name="T58" fmla="*/ 2147483647 w 569"/>
              <a:gd name="T59" fmla="*/ 2147483647 h 378"/>
              <a:gd name="T60" fmla="*/ 2147483647 w 569"/>
              <a:gd name="T61" fmla="*/ 2147483647 h 378"/>
              <a:gd name="T62" fmla="*/ 2147483647 w 569"/>
              <a:gd name="T63" fmla="*/ 2147483647 h 378"/>
              <a:gd name="T64" fmla="*/ 2147483647 w 569"/>
              <a:gd name="T65" fmla="*/ 2147483647 h 378"/>
              <a:gd name="T66" fmla="*/ 2147483647 w 569"/>
              <a:gd name="T67" fmla="*/ 2147483647 h 378"/>
              <a:gd name="T68" fmla="*/ 2147483647 w 569"/>
              <a:gd name="T69" fmla="*/ 2147483647 h 378"/>
              <a:gd name="T70" fmla="*/ 2147483647 w 569"/>
              <a:gd name="T71" fmla="*/ 2147483647 h 378"/>
              <a:gd name="T72" fmla="*/ 2147483647 w 569"/>
              <a:gd name="T73" fmla="*/ 2147483647 h 378"/>
              <a:gd name="T74" fmla="*/ 2147483647 w 569"/>
              <a:gd name="T75" fmla="*/ 2147483647 h 378"/>
              <a:gd name="T76" fmla="*/ 2147483647 w 569"/>
              <a:gd name="T77" fmla="*/ 2147483647 h 378"/>
              <a:gd name="T78" fmla="*/ 2147483647 w 569"/>
              <a:gd name="T79" fmla="*/ 2147483647 h 378"/>
              <a:gd name="T80" fmla="*/ 2147483647 w 569"/>
              <a:gd name="T81" fmla="*/ 2147483647 h 378"/>
              <a:gd name="T82" fmla="*/ 2147483647 w 569"/>
              <a:gd name="T83" fmla="*/ 2147483647 h 37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9"/>
              <a:gd name="T127" fmla="*/ 0 h 378"/>
              <a:gd name="T128" fmla="*/ 569 w 569"/>
              <a:gd name="T129" fmla="*/ 378 h 37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9" h="378">
                <a:moveTo>
                  <a:pt x="569" y="0"/>
                </a:moveTo>
                <a:lnTo>
                  <a:pt x="564" y="0"/>
                </a:lnTo>
                <a:lnTo>
                  <a:pt x="559" y="0"/>
                </a:lnTo>
                <a:lnTo>
                  <a:pt x="554" y="0"/>
                </a:lnTo>
                <a:lnTo>
                  <a:pt x="549" y="0"/>
                </a:lnTo>
                <a:lnTo>
                  <a:pt x="544" y="0"/>
                </a:lnTo>
                <a:lnTo>
                  <a:pt x="539" y="0"/>
                </a:lnTo>
                <a:lnTo>
                  <a:pt x="534" y="0"/>
                </a:lnTo>
                <a:lnTo>
                  <a:pt x="529" y="0"/>
                </a:lnTo>
                <a:lnTo>
                  <a:pt x="524" y="0"/>
                </a:lnTo>
                <a:lnTo>
                  <a:pt x="519" y="0"/>
                </a:lnTo>
                <a:lnTo>
                  <a:pt x="514" y="0"/>
                </a:lnTo>
                <a:lnTo>
                  <a:pt x="509" y="0"/>
                </a:lnTo>
                <a:lnTo>
                  <a:pt x="504" y="0"/>
                </a:lnTo>
                <a:lnTo>
                  <a:pt x="499" y="0"/>
                </a:lnTo>
                <a:lnTo>
                  <a:pt x="499" y="41"/>
                </a:lnTo>
                <a:lnTo>
                  <a:pt x="494" y="41"/>
                </a:lnTo>
                <a:lnTo>
                  <a:pt x="494" y="61"/>
                </a:lnTo>
                <a:lnTo>
                  <a:pt x="489" y="61"/>
                </a:lnTo>
                <a:lnTo>
                  <a:pt x="483" y="61"/>
                </a:lnTo>
                <a:lnTo>
                  <a:pt x="478" y="61"/>
                </a:lnTo>
                <a:lnTo>
                  <a:pt x="473" y="61"/>
                </a:lnTo>
                <a:lnTo>
                  <a:pt x="468" y="61"/>
                </a:lnTo>
                <a:lnTo>
                  <a:pt x="463" y="61"/>
                </a:lnTo>
                <a:lnTo>
                  <a:pt x="458" y="61"/>
                </a:lnTo>
                <a:lnTo>
                  <a:pt x="453" y="61"/>
                </a:lnTo>
                <a:lnTo>
                  <a:pt x="448" y="61"/>
                </a:lnTo>
                <a:lnTo>
                  <a:pt x="443" y="61"/>
                </a:lnTo>
                <a:lnTo>
                  <a:pt x="443" y="81"/>
                </a:lnTo>
                <a:lnTo>
                  <a:pt x="438" y="81"/>
                </a:lnTo>
                <a:lnTo>
                  <a:pt x="433" y="81"/>
                </a:lnTo>
                <a:lnTo>
                  <a:pt x="428" y="81"/>
                </a:lnTo>
                <a:lnTo>
                  <a:pt x="423" y="81"/>
                </a:lnTo>
                <a:lnTo>
                  <a:pt x="418" y="81"/>
                </a:lnTo>
                <a:lnTo>
                  <a:pt x="413" y="81"/>
                </a:lnTo>
                <a:lnTo>
                  <a:pt x="408" y="81"/>
                </a:lnTo>
                <a:lnTo>
                  <a:pt x="403" y="81"/>
                </a:lnTo>
                <a:lnTo>
                  <a:pt x="398" y="81"/>
                </a:lnTo>
                <a:lnTo>
                  <a:pt x="393" y="81"/>
                </a:lnTo>
                <a:lnTo>
                  <a:pt x="388" y="81"/>
                </a:lnTo>
                <a:lnTo>
                  <a:pt x="383" y="81"/>
                </a:lnTo>
                <a:lnTo>
                  <a:pt x="378" y="81"/>
                </a:lnTo>
                <a:lnTo>
                  <a:pt x="373" y="81"/>
                </a:lnTo>
                <a:lnTo>
                  <a:pt x="373" y="101"/>
                </a:lnTo>
                <a:lnTo>
                  <a:pt x="368" y="101"/>
                </a:lnTo>
                <a:lnTo>
                  <a:pt x="363" y="101"/>
                </a:lnTo>
                <a:lnTo>
                  <a:pt x="358" y="101"/>
                </a:lnTo>
                <a:lnTo>
                  <a:pt x="352" y="101"/>
                </a:lnTo>
                <a:lnTo>
                  <a:pt x="347" y="101"/>
                </a:lnTo>
                <a:lnTo>
                  <a:pt x="342" y="101"/>
                </a:lnTo>
                <a:lnTo>
                  <a:pt x="337" y="101"/>
                </a:lnTo>
                <a:lnTo>
                  <a:pt x="337" y="141"/>
                </a:lnTo>
                <a:lnTo>
                  <a:pt x="332" y="141"/>
                </a:lnTo>
                <a:lnTo>
                  <a:pt x="327" y="141"/>
                </a:lnTo>
                <a:lnTo>
                  <a:pt x="322" y="141"/>
                </a:lnTo>
                <a:lnTo>
                  <a:pt x="317" y="141"/>
                </a:lnTo>
                <a:lnTo>
                  <a:pt x="312" y="141"/>
                </a:lnTo>
                <a:lnTo>
                  <a:pt x="307" y="141"/>
                </a:lnTo>
                <a:lnTo>
                  <a:pt x="302" y="141"/>
                </a:lnTo>
                <a:lnTo>
                  <a:pt x="302" y="162"/>
                </a:lnTo>
                <a:lnTo>
                  <a:pt x="297" y="162"/>
                </a:lnTo>
                <a:lnTo>
                  <a:pt x="292" y="162"/>
                </a:lnTo>
                <a:lnTo>
                  <a:pt x="287" y="162"/>
                </a:lnTo>
                <a:lnTo>
                  <a:pt x="287" y="197"/>
                </a:lnTo>
                <a:lnTo>
                  <a:pt x="282" y="197"/>
                </a:lnTo>
                <a:lnTo>
                  <a:pt x="277" y="197"/>
                </a:lnTo>
                <a:lnTo>
                  <a:pt x="272" y="197"/>
                </a:lnTo>
                <a:lnTo>
                  <a:pt x="267" y="197"/>
                </a:lnTo>
                <a:lnTo>
                  <a:pt x="262" y="197"/>
                </a:lnTo>
                <a:lnTo>
                  <a:pt x="257" y="197"/>
                </a:lnTo>
                <a:lnTo>
                  <a:pt x="252" y="197"/>
                </a:lnTo>
                <a:lnTo>
                  <a:pt x="247" y="197"/>
                </a:lnTo>
                <a:lnTo>
                  <a:pt x="242" y="197"/>
                </a:lnTo>
                <a:lnTo>
                  <a:pt x="237" y="197"/>
                </a:lnTo>
                <a:lnTo>
                  <a:pt x="232" y="197"/>
                </a:lnTo>
                <a:lnTo>
                  <a:pt x="226" y="197"/>
                </a:lnTo>
                <a:lnTo>
                  <a:pt x="226" y="217"/>
                </a:lnTo>
                <a:lnTo>
                  <a:pt x="221" y="217"/>
                </a:lnTo>
                <a:lnTo>
                  <a:pt x="216" y="217"/>
                </a:lnTo>
                <a:lnTo>
                  <a:pt x="211" y="217"/>
                </a:lnTo>
                <a:lnTo>
                  <a:pt x="206" y="217"/>
                </a:lnTo>
                <a:lnTo>
                  <a:pt x="201" y="217"/>
                </a:lnTo>
                <a:lnTo>
                  <a:pt x="196" y="217"/>
                </a:lnTo>
                <a:lnTo>
                  <a:pt x="191" y="217"/>
                </a:lnTo>
                <a:lnTo>
                  <a:pt x="191" y="257"/>
                </a:lnTo>
                <a:lnTo>
                  <a:pt x="186" y="257"/>
                </a:lnTo>
                <a:lnTo>
                  <a:pt x="181" y="257"/>
                </a:lnTo>
                <a:lnTo>
                  <a:pt x="176" y="257"/>
                </a:lnTo>
                <a:lnTo>
                  <a:pt x="171" y="257"/>
                </a:lnTo>
                <a:lnTo>
                  <a:pt x="171" y="298"/>
                </a:lnTo>
                <a:lnTo>
                  <a:pt x="166" y="298"/>
                </a:lnTo>
                <a:lnTo>
                  <a:pt x="161" y="298"/>
                </a:lnTo>
                <a:lnTo>
                  <a:pt x="156" y="298"/>
                </a:lnTo>
                <a:lnTo>
                  <a:pt x="151" y="298"/>
                </a:lnTo>
                <a:lnTo>
                  <a:pt x="146" y="298"/>
                </a:lnTo>
                <a:lnTo>
                  <a:pt x="141" y="298"/>
                </a:lnTo>
                <a:lnTo>
                  <a:pt x="136" y="298"/>
                </a:lnTo>
                <a:lnTo>
                  <a:pt x="131" y="298"/>
                </a:lnTo>
                <a:lnTo>
                  <a:pt x="126" y="298"/>
                </a:lnTo>
                <a:lnTo>
                  <a:pt x="121" y="298"/>
                </a:lnTo>
                <a:lnTo>
                  <a:pt x="121" y="318"/>
                </a:lnTo>
                <a:lnTo>
                  <a:pt x="116" y="318"/>
                </a:lnTo>
                <a:lnTo>
                  <a:pt x="111" y="318"/>
                </a:lnTo>
                <a:lnTo>
                  <a:pt x="106" y="318"/>
                </a:lnTo>
                <a:lnTo>
                  <a:pt x="101" y="318"/>
                </a:lnTo>
                <a:lnTo>
                  <a:pt x="95" y="318"/>
                </a:lnTo>
                <a:lnTo>
                  <a:pt x="90" y="318"/>
                </a:lnTo>
                <a:lnTo>
                  <a:pt x="85" y="318"/>
                </a:lnTo>
                <a:lnTo>
                  <a:pt x="80" y="318"/>
                </a:lnTo>
                <a:lnTo>
                  <a:pt x="75" y="318"/>
                </a:lnTo>
                <a:lnTo>
                  <a:pt x="70" y="318"/>
                </a:lnTo>
                <a:lnTo>
                  <a:pt x="65" y="318"/>
                </a:lnTo>
                <a:lnTo>
                  <a:pt x="65" y="338"/>
                </a:lnTo>
                <a:lnTo>
                  <a:pt x="60" y="338"/>
                </a:lnTo>
                <a:lnTo>
                  <a:pt x="55" y="338"/>
                </a:lnTo>
                <a:lnTo>
                  <a:pt x="50" y="338"/>
                </a:lnTo>
                <a:lnTo>
                  <a:pt x="45" y="338"/>
                </a:lnTo>
                <a:lnTo>
                  <a:pt x="40" y="338"/>
                </a:lnTo>
                <a:lnTo>
                  <a:pt x="35" y="338"/>
                </a:lnTo>
                <a:lnTo>
                  <a:pt x="30" y="338"/>
                </a:lnTo>
                <a:lnTo>
                  <a:pt x="30" y="358"/>
                </a:lnTo>
                <a:lnTo>
                  <a:pt x="25" y="358"/>
                </a:lnTo>
                <a:lnTo>
                  <a:pt x="20" y="358"/>
                </a:lnTo>
                <a:lnTo>
                  <a:pt x="15" y="358"/>
                </a:lnTo>
                <a:lnTo>
                  <a:pt x="15" y="378"/>
                </a:lnTo>
                <a:lnTo>
                  <a:pt x="10" y="378"/>
                </a:lnTo>
                <a:lnTo>
                  <a:pt x="5" y="378"/>
                </a:lnTo>
                <a:lnTo>
                  <a:pt x="0" y="378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3" name="Freeform 114"/>
          <p:cNvSpPr>
            <a:spLocks/>
          </p:cNvSpPr>
          <p:nvPr/>
        </p:nvSpPr>
        <p:spPr bwMode="auto">
          <a:xfrm>
            <a:off x="3470275" y="2903538"/>
            <a:ext cx="865188" cy="920750"/>
          </a:xfrm>
          <a:custGeom>
            <a:avLst/>
            <a:gdLst>
              <a:gd name="T0" fmla="*/ 2147483647 w 545"/>
              <a:gd name="T1" fmla="*/ 0 h 580"/>
              <a:gd name="T2" fmla="*/ 2147483647 w 545"/>
              <a:gd name="T3" fmla="*/ 2147483647 h 580"/>
              <a:gd name="T4" fmla="*/ 2147483647 w 545"/>
              <a:gd name="T5" fmla="*/ 2147483647 h 580"/>
              <a:gd name="T6" fmla="*/ 2147483647 w 545"/>
              <a:gd name="T7" fmla="*/ 2147483647 h 580"/>
              <a:gd name="T8" fmla="*/ 2147483647 w 545"/>
              <a:gd name="T9" fmla="*/ 2147483647 h 580"/>
              <a:gd name="T10" fmla="*/ 2147483647 w 545"/>
              <a:gd name="T11" fmla="*/ 2147483647 h 580"/>
              <a:gd name="T12" fmla="*/ 2147483647 w 545"/>
              <a:gd name="T13" fmla="*/ 2147483647 h 580"/>
              <a:gd name="T14" fmla="*/ 2147483647 w 545"/>
              <a:gd name="T15" fmla="*/ 2147483647 h 580"/>
              <a:gd name="T16" fmla="*/ 2147483647 w 545"/>
              <a:gd name="T17" fmla="*/ 2147483647 h 580"/>
              <a:gd name="T18" fmla="*/ 2147483647 w 545"/>
              <a:gd name="T19" fmla="*/ 2147483647 h 580"/>
              <a:gd name="T20" fmla="*/ 2147483647 w 545"/>
              <a:gd name="T21" fmla="*/ 2147483647 h 580"/>
              <a:gd name="T22" fmla="*/ 2147483647 w 545"/>
              <a:gd name="T23" fmla="*/ 2147483647 h 580"/>
              <a:gd name="T24" fmla="*/ 2147483647 w 545"/>
              <a:gd name="T25" fmla="*/ 2147483647 h 580"/>
              <a:gd name="T26" fmla="*/ 2147483647 w 545"/>
              <a:gd name="T27" fmla="*/ 2147483647 h 580"/>
              <a:gd name="T28" fmla="*/ 2147483647 w 545"/>
              <a:gd name="T29" fmla="*/ 2147483647 h 580"/>
              <a:gd name="T30" fmla="*/ 2147483647 w 545"/>
              <a:gd name="T31" fmla="*/ 2147483647 h 580"/>
              <a:gd name="T32" fmla="*/ 2147483647 w 545"/>
              <a:gd name="T33" fmla="*/ 2147483647 h 580"/>
              <a:gd name="T34" fmla="*/ 2147483647 w 545"/>
              <a:gd name="T35" fmla="*/ 2147483647 h 580"/>
              <a:gd name="T36" fmla="*/ 2147483647 w 545"/>
              <a:gd name="T37" fmla="*/ 2147483647 h 580"/>
              <a:gd name="T38" fmla="*/ 2147483647 w 545"/>
              <a:gd name="T39" fmla="*/ 2147483647 h 580"/>
              <a:gd name="T40" fmla="*/ 2147483647 w 545"/>
              <a:gd name="T41" fmla="*/ 2147483647 h 580"/>
              <a:gd name="T42" fmla="*/ 2147483647 w 545"/>
              <a:gd name="T43" fmla="*/ 2147483647 h 580"/>
              <a:gd name="T44" fmla="*/ 2147483647 w 545"/>
              <a:gd name="T45" fmla="*/ 2147483647 h 580"/>
              <a:gd name="T46" fmla="*/ 2147483647 w 545"/>
              <a:gd name="T47" fmla="*/ 2147483647 h 580"/>
              <a:gd name="T48" fmla="*/ 2147483647 w 545"/>
              <a:gd name="T49" fmla="*/ 2147483647 h 580"/>
              <a:gd name="T50" fmla="*/ 2147483647 w 545"/>
              <a:gd name="T51" fmla="*/ 2147483647 h 580"/>
              <a:gd name="T52" fmla="*/ 2147483647 w 545"/>
              <a:gd name="T53" fmla="*/ 2147483647 h 580"/>
              <a:gd name="T54" fmla="*/ 2147483647 w 545"/>
              <a:gd name="T55" fmla="*/ 2147483647 h 580"/>
              <a:gd name="T56" fmla="*/ 2147483647 w 545"/>
              <a:gd name="T57" fmla="*/ 2147483647 h 580"/>
              <a:gd name="T58" fmla="*/ 2147483647 w 545"/>
              <a:gd name="T59" fmla="*/ 2147483647 h 580"/>
              <a:gd name="T60" fmla="*/ 2147483647 w 545"/>
              <a:gd name="T61" fmla="*/ 2147483647 h 580"/>
              <a:gd name="T62" fmla="*/ 2147483647 w 545"/>
              <a:gd name="T63" fmla="*/ 2147483647 h 580"/>
              <a:gd name="T64" fmla="*/ 2147483647 w 545"/>
              <a:gd name="T65" fmla="*/ 2147483647 h 580"/>
              <a:gd name="T66" fmla="*/ 2147483647 w 545"/>
              <a:gd name="T67" fmla="*/ 2147483647 h 580"/>
              <a:gd name="T68" fmla="*/ 2147483647 w 545"/>
              <a:gd name="T69" fmla="*/ 2147483647 h 580"/>
              <a:gd name="T70" fmla="*/ 2147483647 w 545"/>
              <a:gd name="T71" fmla="*/ 2147483647 h 580"/>
              <a:gd name="T72" fmla="*/ 2147483647 w 545"/>
              <a:gd name="T73" fmla="*/ 2147483647 h 580"/>
              <a:gd name="T74" fmla="*/ 2147483647 w 545"/>
              <a:gd name="T75" fmla="*/ 2147483647 h 580"/>
              <a:gd name="T76" fmla="*/ 2147483647 w 545"/>
              <a:gd name="T77" fmla="*/ 2147483647 h 580"/>
              <a:gd name="T78" fmla="*/ 2147483647 w 545"/>
              <a:gd name="T79" fmla="*/ 2147483647 h 580"/>
              <a:gd name="T80" fmla="*/ 2147483647 w 545"/>
              <a:gd name="T81" fmla="*/ 2147483647 h 580"/>
              <a:gd name="T82" fmla="*/ 2147483647 w 545"/>
              <a:gd name="T83" fmla="*/ 2147483647 h 58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45"/>
              <a:gd name="T127" fmla="*/ 0 h 580"/>
              <a:gd name="T128" fmla="*/ 545 w 545"/>
              <a:gd name="T129" fmla="*/ 580 h 58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45" h="580">
                <a:moveTo>
                  <a:pt x="545" y="0"/>
                </a:moveTo>
                <a:lnTo>
                  <a:pt x="540" y="0"/>
                </a:lnTo>
                <a:lnTo>
                  <a:pt x="535" y="0"/>
                </a:lnTo>
                <a:lnTo>
                  <a:pt x="530" y="0"/>
                </a:lnTo>
                <a:lnTo>
                  <a:pt x="530" y="20"/>
                </a:lnTo>
                <a:lnTo>
                  <a:pt x="525" y="20"/>
                </a:lnTo>
                <a:lnTo>
                  <a:pt x="520" y="20"/>
                </a:lnTo>
                <a:lnTo>
                  <a:pt x="514" y="20"/>
                </a:lnTo>
                <a:lnTo>
                  <a:pt x="509" y="20"/>
                </a:lnTo>
                <a:lnTo>
                  <a:pt x="509" y="61"/>
                </a:lnTo>
                <a:lnTo>
                  <a:pt x="504" y="61"/>
                </a:lnTo>
                <a:lnTo>
                  <a:pt x="499" y="61"/>
                </a:lnTo>
                <a:lnTo>
                  <a:pt x="494" y="61"/>
                </a:lnTo>
                <a:lnTo>
                  <a:pt x="489" y="61"/>
                </a:lnTo>
                <a:lnTo>
                  <a:pt x="484" y="61"/>
                </a:lnTo>
                <a:lnTo>
                  <a:pt x="479" y="61"/>
                </a:lnTo>
                <a:lnTo>
                  <a:pt x="479" y="81"/>
                </a:lnTo>
                <a:lnTo>
                  <a:pt x="474" y="81"/>
                </a:lnTo>
                <a:lnTo>
                  <a:pt x="469" y="81"/>
                </a:lnTo>
                <a:lnTo>
                  <a:pt x="464" y="81"/>
                </a:lnTo>
                <a:lnTo>
                  <a:pt x="459" y="81"/>
                </a:lnTo>
                <a:lnTo>
                  <a:pt x="459" y="121"/>
                </a:lnTo>
                <a:lnTo>
                  <a:pt x="454" y="121"/>
                </a:lnTo>
                <a:lnTo>
                  <a:pt x="449" y="121"/>
                </a:lnTo>
                <a:lnTo>
                  <a:pt x="444" y="121"/>
                </a:lnTo>
                <a:lnTo>
                  <a:pt x="444" y="141"/>
                </a:lnTo>
                <a:lnTo>
                  <a:pt x="439" y="141"/>
                </a:lnTo>
                <a:lnTo>
                  <a:pt x="434" y="141"/>
                </a:lnTo>
                <a:lnTo>
                  <a:pt x="429" y="141"/>
                </a:lnTo>
                <a:lnTo>
                  <a:pt x="424" y="141"/>
                </a:lnTo>
                <a:lnTo>
                  <a:pt x="424" y="162"/>
                </a:lnTo>
                <a:lnTo>
                  <a:pt x="419" y="162"/>
                </a:lnTo>
                <a:lnTo>
                  <a:pt x="414" y="162"/>
                </a:lnTo>
                <a:lnTo>
                  <a:pt x="414" y="182"/>
                </a:lnTo>
                <a:lnTo>
                  <a:pt x="409" y="182"/>
                </a:lnTo>
                <a:lnTo>
                  <a:pt x="404" y="182"/>
                </a:lnTo>
                <a:lnTo>
                  <a:pt x="399" y="182"/>
                </a:lnTo>
                <a:lnTo>
                  <a:pt x="399" y="202"/>
                </a:lnTo>
                <a:lnTo>
                  <a:pt x="394" y="202"/>
                </a:lnTo>
                <a:lnTo>
                  <a:pt x="388" y="202"/>
                </a:lnTo>
                <a:lnTo>
                  <a:pt x="383" y="202"/>
                </a:lnTo>
                <a:lnTo>
                  <a:pt x="378" y="202"/>
                </a:lnTo>
                <a:lnTo>
                  <a:pt x="378" y="217"/>
                </a:lnTo>
                <a:lnTo>
                  <a:pt x="373" y="217"/>
                </a:lnTo>
                <a:lnTo>
                  <a:pt x="368" y="217"/>
                </a:lnTo>
                <a:lnTo>
                  <a:pt x="363" y="217"/>
                </a:lnTo>
                <a:lnTo>
                  <a:pt x="358" y="217"/>
                </a:lnTo>
                <a:lnTo>
                  <a:pt x="353" y="217"/>
                </a:lnTo>
                <a:lnTo>
                  <a:pt x="348" y="217"/>
                </a:lnTo>
                <a:lnTo>
                  <a:pt x="343" y="217"/>
                </a:lnTo>
                <a:lnTo>
                  <a:pt x="338" y="217"/>
                </a:lnTo>
                <a:lnTo>
                  <a:pt x="338" y="277"/>
                </a:lnTo>
                <a:lnTo>
                  <a:pt x="333" y="277"/>
                </a:lnTo>
                <a:lnTo>
                  <a:pt x="328" y="277"/>
                </a:lnTo>
                <a:lnTo>
                  <a:pt x="323" y="277"/>
                </a:lnTo>
                <a:lnTo>
                  <a:pt x="323" y="298"/>
                </a:lnTo>
                <a:lnTo>
                  <a:pt x="318" y="298"/>
                </a:lnTo>
                <a:lnTo>
                  <a:pt x="313" y="298"/>
                </a:lnTo>
                <a:lnTo>
                  <a:pt x="313" y="318"/>
                </a:lnTo>
                <a:lnTo>
                  <a:pt x="308" y="318"/>
                </a:lnTo>
                <a:lnTo>
                  <a:pt x="303" y="318"/>
                </a:lnTo>
                <a:lnTo>
                  <a:pt x="298" y="318"/>
                </a:lnTo>
                <a:lnTo>
                  <a:pt x="298" y="338"/>
                </a:lnTo>
                <a:lnTo>
                  <a:pt x="293" y="338"/>
                </a:lnTo>
                <a:lnTo>
                  <a:pt x="288" y="338"/>
                </a:lnTo>
                <a:lnTo>
                  <a:pt x="283" y="338"/>
                </a:lnTo>
                <a:lnTo>
                  <a:pt x="278" y="338"/>
                </a:lnTo>
                <a:lnTo>
                  <a:pt x="273" y="338"/>
                </a:lnTo>
                <a:lnTo>
                  <a:pt x="273" y="398"/>
                </a:lnTo>
                <a:lnTo>
                  <a:pt x="268" y="398"/>
                </a:lnTo>
                <a:lnTo>
                  <a:pt x="263" y="398"/>
                </a:lnTo>
                <a:lnTo>
                  <a:pt x="257" y="398"/>
                </a:lnTo>
                <a:lnTo>
                  <a:pt x="257" y="418"/>
                </a:lnTo>
                <a:lnTo>
                  <a:pt x="252" y="418"/>
                </a:lnTo>
                <a:lnTo>
                  <a:pt x="247" y="418"/>
                </a:lnTo>
                <a:lnTo>
                  <a:pt x="242" y="418"/>
                </a:lnTo>
                <a:lnTo>
                  <a:pt x="237" y="418"/>
                </a:lnTo>
                <a:lnTo>
                  <a:pt x="232" y="418"/>
                </a:lnTo>
                <a:lnTo>
                  <a:pt x="227" y="418"/>
                </a:lnTo>
                <a:lnTo>
                  <a:pt x="222" y="418"/>
                </a:lnTo>
                <a:lnTo>
                  <a:pt x="217" y="418"/>
                </a:lnTo>
                <a:lnTo>
                  <a:pt x="212" y="418"/>
                </a:lnTo>
                <a:lnTo>
                  <a:pt x="207" y="418"/>
                </a:lnTo>
                <a:lnTo>
                  <a:pt x="202" y="418"/>
                </a:lnTo>
                <a:lnTo>
                  <a:pt x="202" y="499"/>
                </a:lnTo>
                <a:lnTo>
                  <a:pt x="197" y="499"/>
                </a:lnTo>
                <a:lnTo>
                  <a:pt x="192" y="499"/>
                </a:lnTo>
                <a:lnTo>
                  <a:pt x="187" y="499"/>
                </a:lnTo>
                <a:lnTo>
                  <a:pt x="182" y="499"/>
                </a:lnTo>
                <a:lnTo>
                  <a:pt x="177" y="499"/>
                </a:lnTo>
                <a:lnTo>
                  <a:pt x="172" y="499"/>
                </a:lnTo>
                <a:lnTo>
                  <a:pt x="167" y="499"/>
                </a:lnTo>
                <a:lnTo>
                  <a:pt x="162" y="499"/>
                </a:lnTo>
                <a:lnTo>
                  <a:pt x="157" y="499"/>
                </a:lnTo>
                <a:lnTo>
                  <a:pt x="152" y="499"/>
                </a:lnTo>
                <a:lnTo>
                  <a:pt x="147" y="499"/>
                </a:lnTo>
                <a:lnTo>
                  <a:pt x="142" y="499"/>
                </a:lnTo>
                <a:lnTo>
                  <a:pt x="137" y="499"/>
                </a:lnTo>
                <a:lnTo>
                  <a:pt x="131" y="499"/>
                </a:lnTo>
                <a:lnTo>
                  <a:pt x="126" y="499"/>
                </a:lnTo>
                <a:lnTo>
                  <a:pt x="121" y="499"/>
                </a:lnTo>
                <a:lnTo>
                  <a:pt x="121" y="519"/>
                </a:lnTo>
                <a:lnTo>
                  <a:pt x="116" y="519"/>
                </a:lnTo>
                <a:lnTo>
                  <a:pt x="111" y="519"/>
                </a:lnTo>
                <a:lnTo>
                  <a:pt x="106" y="519"/>
                </a:lnTo>
                <a:lnTo>
                  <a:pt x="101" y="519"/>
                </a:lnTo>
                <a:lnTo>
                  <a:pt x="96" y="519"/>
                </a:lnTo>
                <a:lnTo>
                  <a:pt x="91" y="519"/>
                </a:lnTo>
                <a:lnTo>
                  <a:pt x="86" y="519"/>
                </a:lnTo>
                <a:lnTo>
                  <a:pt x="81" y="519"/>
                </a:lnTo>
                <a:lnTo>
                  <a:pt x="76" y="519"/>
                </a:lnTo>
                <a:lnTo>
                  <a:pt x="71" y="519"/>
                </a:lnTo>
                <a:lnTo>
                  <a:pt x="66" y="519"/>
                </a:lnTo>
                <a:lnTo>
                  <a:pt x="66" y="539"/>
                </a:lnTo>
                <a:lnTo>
                  <a:pt x="61" y="539"/>
                </a:lnTo>
                <a:lnTo>
                  <a:pt x="56" y="539"/>
                </a:lnTo>
                <a:lnTo>
                  <a:pt x="51" y="539"/>
                </a:lnTo>
                <a:lnTo>
                  <a:pt x="46" y="539"/>
                </a:lnTo>
                <a:lnTo>
                  <a:pt x="41" y="539"/>
                </a:lnTo>
                <a:lnTo>
                  <a:pt x="36" y="539"/>
                </a:lnTo>
                <a:lnTo>
                  <a:pt x="36" y="580"/>
                </a:lnTo>
                <a:lnTo>
                  <a:pt x="31" y="580"/>
                </a:lnTo>
                <a:lnTo>
                  <a:pt x="26" y="580"/>
                </a:lnTo>
                <a:lnTo>
                  <a:pt x="21" y="580"/>
                </a:lnTo>
                <a:lnTo>
                  <a:pt x="16" y="580"/>
                </a:lnTo>
                <a:lnTo>
                  <a:pt x="11" y="580"/>
                </a:lnTo>
                <a:lnTo>
                  <a:pt x="5" y="580"/>
                </a:lnTo>
                <a:lnTo>
                  <a:pt x="0" y="580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4" name="Freeform 115"/>
          <p:cNvSpPr>
            <a:spLocks/>
          </p:cNvSpPr>
          <p:nvPr/>
        </p:nvSpPr>
        <p:spPr bwMode="auto">
          <a:xfrm>
            <a:off x="2662238" y="3824288"/>
            <a:ext cx="808037" cy="1071562"/>
          </a:xfrm>
          <a:custGeom>
            <a:avLst/>
            <a:gdLst>
              <a:gd name="T0" fmla="*/ 2147483647 w 509"/>
              <a:gd name="T1" fmla="*/ 2147483647 h 675"/>
              <a:gd name="T2" fmla="*/ 2147483647 w 509"/>
              <a:gd name="T3" fmla="*/ 2147483647 h 675"/>
              <a:gd name="T4" fmla="*/ 2147483647 w 509"/>
              <a:gd name="T5" fmla="*/ 2147483647 h 675"/>
              <a:gd name="T6" fmla="*/ 2147483647 w 509"/>
              <a:gd name="T7" fmla="*/ 2147483647 h 675"/>
              <a:gd name="T8" fmla="*/ 2147483647 w 509"/>
              <a:gd name="T9" fmla="*/ 2147483647 h 675"/>
              <a:gd name="T10" fmla="*/ 2147483647 w 509"/>
              <a:gd name="T11" fmla="*/ 2147483647 h 675"/>
              <a:gd name="T12" fmla="*/ 2147483647 w 509"/>
              <a:gd name="T13" fmla="*/ 2147483647 h 675"/>
              <a:gd name="T14" fmla="*/ 2147483647 w 509"/>
              <a:gd name="T15" fmla="*/ 2147483647 h 675"/>
              <a:gd name="T16" fmla="*/ 2147483647 w 509"/>
              <a:gd name="T17" fmla="*/ 2147483647 h 675"/>
              <a:gd name="T18" fmla="*/ 2147483647 w 509"/>
              <a:gd name="T19" fmla="*/ 2147483647 h 675"/>
              <a:gd name="T20" fmla="*/ 2147483647 w 509"/>
              <a:gd name="T21" fmla="*/ 2147483647 h 675"/>
              <a:gd name="T22" fmla="*/ 2147483647 w 509"/>
              <a:gd name="T23" fmla="*/ 2147483647 h 675"/>
              <a:gd name="T24" fmla="*/ 2147483647 w 509"/>
              <a:gd name="T25" fmla="*/ 2147483647 h 675"/>
              <a:gd name="T26" fmla="*/ 2147483647 w 509"/>
              <a:gd name="T27" fmla="*/ 2147483647 h 675"/>
              <a:gd name="T28" fmla="*/ 2147483647 w 509"/>
              <a:gd name="T29" fmla="*/ 2147483647 h 675"/>
              <a:gd name="T30" fmla="*/ 2147483647 w 509"/>
              <a:gd name="T31" fmla="*/ 2147483647 h 675"/>
              <a:gd name="T32" fmla="*/ 2147483647 w 509"/>
              <a:gd name="T33" fmla="*/ 2147483647 h 675"/>
              <a:gd name="T34" fmla="*/ 2147483647 w 509"/>
              <a:gd name="T35" fmla="*/ 2147483647 h 675"/>
              <a:gd name="T36" fmla="*/ 2147483647 w 509"/>
              <a:gd name="T37" fmla="*/ 2147483647 h 675"/>
              <a:gd name="T38" fmla="*/ 2147483647 w 509"/>
              <a:gd name="T39" fmla="*/ 2147483647 h 675"/>
              <a:gd name="T40" fmla="*/ 2147483647 w 509"/>
              <a:gd name="T41" fmla="*/ 2147483647 h 675"/>
              <a:gd name="T42" fmla="*/ 2147483647 w 509"/>
              <a:gd name="T43" fmla="*/ 2147483647 h 675"/>
              <a:gd name="T44" fmla="*/ 2147483647 w 509"/>
              <a:gd name="T45" fmla="*/ 2147483647 h 675"/>
              <a:gd name="T46" fmla="*/ 2147483647 w 509"/>
              <a:gd name="T47" fmla="*/ 2147483647 h 675"/>
              <a:gd name="T48" fmla="*/ 2147483647 w 509"/>
              <a:gd name="T49" fmla="*/ 2147483647 h 675"/>
              <a:gd name="T50" fmla="*/ 2147483647 w 509"/>
              <a:gd name="T51" fmla="*/ 2147483647 h 675"/>
              <a:gd name="T52" fmla="*/ 2147483647 w 509"/>
              <a:gd name="T53" fmla="*/ 2147483647 h 675"/>
              <a:gd name="T54" fmla="*/ 2147483647 w 509"/>
              <a:gd name="T55" fmla="*/ 2147483647 h 675"/>
              <a:gd name="T56" fmla="*/ 2147483647 w 509"/>
              <a:gd name="T57" fmla="*/ 2147483647 h 675"/>
              <a:gd name="T58" fmla="*/ 2147483647 w 509"/>
              <a:gd name="T59" fmla="*/ 2147483647 h 675"/>
              <a:gd name="T60" fmla="*/ 2147483647 w 509"/>
              <a:gd name="T61" fmla="*/ 2147483647 h 675"/>
              <a:gd name="T62" fmla="*/ 2147483647 w 509"/>
              <a:gd name="T63" fmla="*/ 2147483647 h 675"/>
              <a:gd name="T64" fmla="*/ 2147483647 w 509"/>
              <a:gd name="T65" fmla="*/ 2147483647 h 675"/>
              <a:gd name="T66" fmla="*/ 2147483647 w 509"/>
              <a:gd name="T67" fmla="*/ 2147483647 h 675"/>
              <a:gd name="T68" fmla="*/ 2147483647 w 509"/>
              <a:gd name="T69" fmla="*/ 2147483647 h 675"/>
              <a:gd name="T70" fmla="*/ 2147483647 w 509"/>
              <a:gd name="T71" fmla="*/ 2147483647 h 675"/>
              <a:gd name="T72" fmla="*/ 2147483647 w 509"/>
              <a:gd name="T73" fmla="*/ 2147483647 h 675"/>
              <a:gd name="T74" fmla="*/ 2147483647 w 509"/>
              <a:gd name="T75" fmla="*/ 2147483647 h 675"/>
              <a:gd name="T76" fmla="*/ 2147483647 w 509"/>
              <a:gd name="T77" fmla="*/ 2147483647 h 675"/>
              <a:gd name="T78" fmla="*/ 2147483647 w 509"/>
              <a:gd name="T79" fmla="*/ 2147483647 h 675"/>
              <a:gd name="T80" fmla="*/ 2147483647 w 509"/>
              <a:gd name="T81" fmla="*/ 2147483647 h 675"/>
              <a:gd name="T82" fmla="*/ 2147483647 w 509"/>
              <a:gd name="T83" fmla="*/ 2147483647 h 67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09"/>
              <a:gd name="T127" fmla="*/ 0 h 675"/>
              <a:gd name="T128" fmla="*/ 509 w 509"/>
              <a:gd name="T129" fmla="*/ 675 h 67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09" h="675">
                <a:moveTo>
                  <a:pt x="509" y="0"/>
                </a:moveTo>
                <a:lnTo>
                  <a:pt x="504" y="0"/>
                </a:lnTo>
                <a:lnTo>
                  <a:pt x="504" y="40"/>
                </a:lnTo>
                <a:lnTo>
                  <a:pt x="499" y="40"/>
                </a:lnTo>
                <a:lnTo>
                  <a:pt x="499" y="55"/>
                </a:lnTo>
                <a:lnTo>
                  <a:pt x="494" y="55"/>
                </a:lnTo>
                <a:lnTo>
                  <a:pt x="494" y="75"/>
                </a:lnTo>
                <a:lnTo>
                  <a:pt x="489" y="75"/>
                </a:lnTo>
                <a:lnTo>
                  <a:pt x="484" y="75"/>
                </a:lnTo>
                <a:lnTo>
                  <a:pt x="479" y="75"/>
                </a:lnTo>
                <a:lnTo>
                  <a:pt x="474" y="75"/>
                </a:lnTo>
                <a:lnTo>
                  <a:pt x="469" y="75"/>
                </a:lnTo>
                <a:lnTo>
                  <a:pt x="464" y="75"/>
                </a:lnTo>
                <a:lnTo>
                  <a:pt x="459" y="75"/>
                </a:lnTo>
                <a:lnTo>
                  <a:pt x="454" y="75"/>
                </a:lnTo>
                <a:lnTo>
                  <a:pt x="454" y="95"/>
                </a:lnTo>
                <a:lnTo>
                  <a:pt x="449" y="95"/>
                </a:lnTo>
                <a:lnTo>
                  <a:pt x="449" y="116"/>
                </a:lnTo>
                <a:lnTo>
                  <a:pt x="444" y="116"/>
                </a:lnTo>
                <a:lnTo>
                  <a:pt x="439" y="116"/>
                </a:lnTo>
                <a:lnTo>
                  <a:pt x="434" y="116"/>
                </a:lnTo>
                <a:lnTo>
                  <a:pt x="429" y="116"/>
                </a:lnTo>
                <a:lnTo>
                  <a:pt x="429" y="136"/>
                </a:lnTo>
                <a:lnTo>
                  <a:pt x="424" y="136"/>
                </a:lnTo>
                <a:lnTo>
                  <a:pt x="419" y="136"/>
                </a:lnTo>
                <a:lnTo>
                  <a:pt x="414" y="136"/>
                </a:lnTo>
                <a:lnTo>
                  <a:pt x="409" y="136"/>
                </a:lnTo>
                <a:lnTo>
                  <a:pt x="404" y="136"/>
                </a:lnTo>
                <a:lnTo>
                  <a:pt x="399" y="136"/>
                </a:lnTo>
                <a:lnTo>
                  <a:pt x="394" y="136"/>
                </a:lnTo>
                <a:lnTo>
                  <a:pt x="389" y="136"/>
                </a:lnTo>
                <a:lnTo>
                  <a:pt x="383" y="136"/>
                </a:lnTo>
                <a:lnTo>
                  <a:pt x="378" y="136"/>
                </a:lnTo>
                <a:lnTo>
                  <a:pt x="378" y="156"/>
                </a:lnTo>
                <a:lnTo>
                  <a:pt x="373" y="156"/>
                </a:lnTo>
                <a:lnTo>
                  <a:pt x="368" y="156"/>
                </a:lnTo>
                <a:lnTo>
                  <a:pt x="368" y="176"/>
                </a:lnTo>
                <a:lnTo>
                  <a:pt x="363" y="176"/>
                </a:lnTo>
                <a:lnTo>
                  <a:pt x="358" y="176"/>
                </a:lnTo>
                <a:lnTo>
                  <a:pt x="353" y="176"/>
                </a:lnTo>
                <a:lnTo>
                  <a:pt x="348" y="176"/>
                </a:lnTo>
                <a:lnTo>
                  <a:pt x="343" y="176"/>
                </a:lnTo>
                <a:lnTo>
                  <a:pt x="338" y="176"/>
                </a:lnTo>
                <a:lnTo>
                  <a:pt x="333" y="176"/>
                </a:lnTo>
                <a:lnTo>
                  <a:pt x="333" y="196"/>
                </a:lnTo>
                <a:lnTo>
                  <a:pt x="328" y="196"/>
                </a:lnTo>
                <a:lnTo>
                  <a:pt x="323" y="196"/>
                </a:lnTo>
                <a:lnTo>
                  <a:pt x="318" y="196"/>
                </a:lnTo>
                <a:lnTo>
                  <a:pt x="313" y="196"/>
                </a:lnTo>
                <a:lnTo>
                  <a:pt x="308" y="196"/>
                </a:lnTo>
                <a:lnTo>
                  <a:pt x="308" y="216"/>
                </a:lnTo>
                <a:lnTo>
                  <a:pt x="303" y="216"/>
                </a:lnTo>
                <a:lnTo>
                  <a:pt x="298" y="216"/>
                </a:lnTo>
                <a:lnTo>
                  <a:pt x="293" y="216"/>
                </a:lnTo>
                <a:lnTo>
                  <a:pt x="293" y="257"/>
                </a:lnTo>
                <a:lnTo>
                  <a:pt x="288" y="257"/>
                </a:lnTo>
                <a:lnTo>
                  <a:pt x="288" y="277"/>
                </a:lnTo>
                <a:lnTo>
                  <a:pt x="283" y="277"/>
                </a:lnTo>
                <a:lnTo>
                  <a:pt x="278" y="277"/>
                </a:lnTo>
                <a:lnTo>
                  <a:pt x="273" y="277"/>
                </a:lnTo>
                <a:lnTo>
                  <a:pt x="268" y="277"/>
                </a:lnTo>
                <a:lnTo>
                  <a:pt x="268" y="297"/>
                </a:lnTo>
                <a:lnTo>
                  <a:pt x="263" y="297"/>
                </a:lnTo>
                <a:lnTo>
                  <a:pt x="263" y="358"/>
                </a:lnTo>
                <a:lnTo>
                  <a:pt x="257" y="358"/>
                </a:lnTo>
                <a:lnTo>
                  <a:pt x="252" y="358"/>
                </a:lnTo>
                <a:lnTo>
                  <a:pt x="247" y="358"/>
                </a:lnTo>
                <a:lnTo>
                  <a:pt x="242" y="358"/>
                </a:lnTo>
                <a:lnTo>
                  <a:pt x="237" y="358"/>
                </a:lnTo>
                <a:lnTo>
                  <a:pt x="232" y="358"/>
                </a:lnTo>
                <a:lnTo>
                  <a:pt x="232" y="378"/>
                </a:lnTo>
                <a:lnTo>
                  <a:pt x="227" y="378"/>
                </a:lnTo>
                <a:lnTo>
                  <a:pt x="222" y="378"/>
                </a:lnTo>
                <a:lnTo>
                  <a:pt x="222" y="438"/>
                </a:lnTo>
                <a:lnTo>
                  <a:pt x="217" y="438"/>
                </a:lnTo>
                <a:lnTo>
                  <a:pt x="212" y="438"/>
                </a:lnTo>
                <a:lnTo>
                  <a:pt x="212" y="458"/>
                </a:lnTo>
                <a:lnTo>
                  <a:pt x="207" y="458"/>
                </a:lnTo>
                <a:lnTo>
                  <a:pt x="202" y="458"/>
                </a:lnTo>
                <a:lnTo>
                  <a:pt x="202" y="473"/>
                </a:lnTo>
                <a:lnTo>
                  <a:pt x="197" y="473"/>
                </a:lnTo>
                <a:lnTo>
                  <a:pt x="192" y="473"/>
                </a:lnTo>
                <a:lnTo>
                  <a:pt x="187" y="473"/>
                </a:lnTo>
                <a:lnTo>
                  <a:pt x="182" y="473"/>
                </a:lnTo>
                <a:lnTo>
                  <a:pt x="177" y="473"/>
                </a:lnTo>
                <a:lnTo>
                  <a:pt x="172" y="473"/>
                </a:lnTo>
                <a:lnTo>
                  <a:pt x="172" y="514"/>
                </a:lnTo>
                <a:lnTo>
                  <a:pt x="167" y="514"/>
                </a:lnTo>
                <a:lnTo>
                  <a:pt x="167" y="534"/>
                </a:lnTo>
                <a:lnTo>
                  <a:pt x="162" y="534"/>
                </a:lnTo>
                <a:lnTo>
                  <a:pt x="157" y="534"/>
                </a:lnTo>
                <a:lnTo>
                  <a:pt x="157" y="554"/>
                </a:lnTo>
                <a:lnTo>
                  <a:pt x="152" y="554"/>
                </a:lnTo>
                <a:lnTo>
                  <a:pt x="147" y="554"/>
                </a:lnTo>
                <a:lnTo>
                  <a:pt x="142" y="554"/>
                </a:lnTo>
                <a:lnTo>
                  <a:pt x="137" y="554"/>
                </a:lnTo>
                <a:lnTo>
                  <a:pt x="137" y="574"/>
                </a:lnTo>
                <a:lnTo>
                  <a:pt x="131" y="574"/>
                </a:lnTo>
                <a:lnTo>
                  <a:pt x="126" y="574"/>
                </a:lnTo>
                <a:lnTo>
                  <a:pt x="121" y="574"/>
                </a:lnTo>
                <a:lnTo>
                  <a:pt x="116" y="574"/>
                </a:lnTo>
                <a:lnTo>
                  <a:pt x="111" y="574"/>
                </a:lnTo>
                <a:lnTo>
                  <a:pt x="106" y="574"/>
                </a:lnTo>
                <a:lnTo>
                  <a:pt x="101" y="574"/>
                </a:lnTo>
                <a:lnTo>
                  <a:pt x="96" y="574"/>
                </a:lnTo>
                <a:lnTo>
                  <a:pt x="91" y="574"/>
                </a:lnTo>
                <a:lnTo>
                  <a:pt x="86" y="574"/>
                </a:lnTo>
                <a:lnTo>
                  <a:pt x="81" y="574"/>
                </a:lnTo>
                <a:lnTo>
                  <a:pt x="81" y="594"/>
                </a:lnTo>
                <a:lnTo>
                  <a:pt x="76" y="594"/>
                </a:lnTo>
                <a:lnTo>
                  <a:pt x="71" y="594"/>
                </a:lnTo>
                <a:lnTo>
                  <a:pt x="66" y="594"/>
                </a:lnTo>
                <a:lnTo>
                  <a:pt x="61" y="594"/>
                </a:lnTo>
                <a:lnTo>
                  <a:pt x="56" y="594"/>
                </a:lnTo>
                <a:lnTo>
                  <a:pt x="56" y="614"/>
                </a:lnTo>
                <a:lnTo>
                  <a:pt x="51" y="614"/>
                </a:lnTo>
                <a:lnTo>
                  <a:pt x="46" y="614"/>
                </a:lnTo>
                <a:lnTo>
                  <a:pt x="46" y="655"/>
                </a:lnTo>
                <a:lnTo>
                  <a:pt x="41" y="655"/>
                </a:lnTo>
                <a:lnTo>
                  <a:pt x="36" y="655"/>
                </a:lnTo>
                <a:lnTo>
                  <a:pt x="31" y="655"/>
                </a:lnTo>
                <a:lnTo>
                  <a:pt x="26" y="655"/>
                </a:lnTo>
                <a:lnTo>
                  <a:pt x="26" y="675"/>
                </a:lnTo>
                <a:lnTo>
                  <a:pt x="21" y="675"/>
                </a:lnTo>
                <a:lnTo>
                  <a:pt x="16" y="675"/>
                </a:lnTo>
                <a:lnTo>
                  <a:pt x="11" y="675"/>
                </a:lnTo>
                <a:lnTo>
                  <a:pt x="6" y="675"/>
                </a:lnTo>
                <a:lnTo>
                  <a:pt x="0" y="675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5" name="Freeform 116"/>
          <p:cNvSpPr>
            <a:spLocks/>
          </p:cNvSpPr>
          <p:nvPr/>
        </p:nvSpPr>
        <p:spPr bwMode="auto">
          <a:xfrm>
            <a:off x="2166938" y="4895850"/>
            <a:ext cx="495300" cy="1016000"/>
          </a:xfrm>
          <a:custGeom>
            <a:avLst/>
            <a:gdLst>
              <a:gd name="T0" fmla="*/ 2147483647 w 312"/>
              <a:gd name="T1" fmla="*/ 0 h 640"/>
              <a:gd name="T2" fmla="*/ 2147483647 w 312"/>
              <a:gd name="T3" fmla="*/ 0 h 640"/>
              <a:gd name="T4" fmla="*/ 2147483647 w 312"/>
              <a:gd name="T5" fmla="*/ 2147483647 h 640"/>
              <a:gd name="T6" fmla="*/ 2147483647 w 312"/>
              <a:gd name="T7" fmla="*/ 2147483647 h 640"/>
              <a:gd name="T8" fmla="*/ 2147483647 w 312"/>
              <a:gd name="T9" fmla="*/ 2147483647 h 640"/>
              <a:gd name="T10" fmla="*/ 2147483647 w 312"/>
              <a:gd name="T11" fmla="*/ 2147483647 h 640"/>
              <a:gd name="T12" fmla="*/ 2147483647 w 312"/>
              <a:gd name="T13" fmla="*/ 2147483647 h 640"/>
              <a:gd name="T14" fmla="*/ 2147483647 w 312"/>
              <a:gd name="T15" fmla="*/ 2147483647 h 640"/>
              <a:gd name="T16" fmla="*/ 2147483647 w 312"/>
              <a:gd name="T17" fmla="*/ 2147483647 h 640"/>
              <a:gd name="T18" fmla="*/ 2147483647 w 312"/>
              <a:gd name="T19" fmla="*/ 2147483647 h 640"/>
              <a:gd name="T20" fmla="*/ 2147483647 w 312"/>
              <a:gd name="T21" fmla="*/ 2147483647 h 640"/>
              <a:gd name="T22" fmla="*/ 2147483647 w 312"/>
              <a:gd name="T23" fmla="*/ 2147483647 h 640"/>
              <a:gd name="T24" fmla="*/ 2147483647 w 312"/>
              <a:gd name="T25" fmla="*/ 2147483647 h 640"/>
              <a:gd name="T26" fmla="*/ 2147483647 w 312"/>
              <a:gd name="T27" fmla="*/ 2147483647 h 640"/>
              <a:gd name="T28" fmla="*/ 2147483647 w 312"/>
              <a:gd name="T29" fmla="*/ 2147483647 h 640"/>
              <a:gd name="T30" fmla="*/ 2147483647 w 312"/>
              <a:gd name="T31" fmla="*/ 2147483647 h 640"/>
              <a:gd name="T32" fmla="*/ 2147483647 w 312"/>
              <a:gd name="T33" fmla="*/ 2147483647 h 640"/>
              <a:gd name="T34" fmla="*/ 2147483647 w 312"/>
              <a:gd name="T35" fmla="*/ 2147483647 h 640"/>
              <a:gd name="T36" fmla="*/ 2147483647 w 312"/>
              <a:gd name="T37" fmla="*/ 2147483647 h 640"/>
              <a:gd name="T38" fmla="*/ 2147483647 w 312"/>
              <a:gd name="T39" fmla="*/ 2147483647 h 640"/>
              <a:gd name="T40" fmla="*/ 2147483647 w 312"/>
              <a:gd name="T41" fmla="*/ 2147483647 h 640"/>
              <a:gd name="T42" fmla="*/ 2147483647 w 312"/>
              <a:gd name="T43" fmla="*/ 2147483647 h 640"/>
              <a:gd name="T44" fmla="*/ 2147483647 w 312"/>
              <a:gd name="T45" fmla="*/ 2147483647 h 640"/>
              <a:gd name="T46" fmla="*/ 2147483647 w 312"/>
              <a:gd name="T47" fmla="*/ 2147483647 h 640"/>
              <a:gd name="T48" fmla="*/ 2147483647 w 312"/>
              <a:gd name="T49" fmla="*/ 2147483647 h 640"/>
              <a:gd name="T50" fmla="*/ 2147483647 w 312"/>
              <a:gd name="T51" fmla="*/ 2147483647 h 640"/>
              <a:gd name="T52" fmla="*/ 2147483647 w 312"/>
              <a:gd name="T53" fmla="*/ 2147483647 h 640"/>
              <a:gd name="T54" fmla="*/ 2147483647 w 312"/>
              <a:gd name="T55" fmla="*/ 2147483647 h 640"/>
              <a:gd name="T56" fmla="*/ 2147483647 w 312"/>
              <a:gd name="T57" fmla="*/ 2147483647 h 640"/>
              <a:gd name="T58" fmla="*/ 2147483647 w 312"/>
              <a:gd name="T59" fmla="*/ 2147483647 h 640"/>
              <a:gd name="T60" fmla="*/ 2147483647 w 312"/>
              <a:gd name="T61" fmla="*/ 2147483647 h 640"/>
              <a:gd name="T62" fmla="*/ 2147483647 w 312"/>
              <a:gd name="T63" fmla="*/ 2147483647 h 640"/>
              <a:gd name="T64" fmla="*/ 2147483647 w 312"/>
              <a:gd name="T65" fmla="*/ 2147483647 h 640"/>
              <a:gd name="T66" fmla="*/ 2147483647 w 312"/>
              <a:gd name="T67" fmla="*/ 2147483647 h 640"/>
              <a:gd name="T68" fmla="*/ 2147483647 w 312"/>
              <a:gd name="T69" fmla="*/ 2147483647 h 640"/>
              <a:gd name="T70" fmla="*/ 2147483647 w 312"/>
              <a:gd name="T71" fmla="*/ 2147483647 h 640"/>
              <a:gd name="T72" fmla="*/ 2147483647 w 312"/>
              <a:gd name="T73" fmla="*/ 2147483647 h 640"/>
              <a:gd name="T74" fmla="*/ 2147483647 w 312"/>
              <a:gd name="T75" fmla="*/ 2147483647 h 640"/>
              <a:gd name="T76" fmla="*/ 2147483647 w 312"/>
              <a:gd name="T77" fmla="*/ 2147483647 h 640"/>
              <a:gd name="T78" fmla="*/ 0 w 312"/>
              <a:gd name="T79" fmla="*/ 2147483647 h 64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12"/>
              <a:gd name="T121" fmla="*/ 0 h 640"/>
              <a:gd name="T122" fmla="*/ 312 w 312"/>
              <a:gd name="T123" fmla="*/ 640 h 64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12" h="640">
                <a:moveTo>
                  <a:pt x="312" y="0"/>
                </a:moveTo>
                <a:lnTo>
                  <a:pt x="307" y="0"/>
                </a:lnTo>
                <a:lnTo>
                  <a:pt x="302" y="0"/>
                </a:lnTo>
                <a:lnTo>
                  <a:pt x="297" y="0"/>
                </a:lnTo>
                <a:lnTo>
                  <a:pt x="292" y="0"/>
                </a:lnTo>
                <a:lnTo>
                  <a:pt x="292" y="60"/>
                </a:lnTo>
                <a:lnTo>
                  <a:pt x="287" y="60"/>
                </a:lnTo>
                <a:lnTo>
                  <a:pt x="287" y="101"/>
                </a:lnTo>
                <a:lnTo>
                  <a:pt x="282" y="101"/>
                </a:lnTo>
                <a:lnTo>
                  <a:pt x="282" y="121"/>
                </a:lnTo>
                <a:lnTo>
                  <a:pt x="277" y="121"/>
                </a:lnTo>
                <a:lnTo>
                  <a:pt x="272" y="121"/>
                </a:lnTo>
                <a:lnTo>
                  <a:pt x="272" y="161"/>
                </a:lnTo>
                <a:lnTo>
                  <a:pt x="267" y="161"/>
                </a:lnTo>
                <a:lnTo>
                  <a:pt x="267" y="181"/>
                </a:lnTo>
                <a:lnTo>
                  <a:pt x="262" y="181"/>
                </a:lnTo>
                <a:lnTo>
                  <a:pt x="262" y="202"/>
                </a:lnTo>
                <a:lnTo>
                  <a:pt x="257" y="202"/>
                </a:lnTo>
                <a:lnTo>
                  <a:pt x="252" y="202"/>
                </a:lnTo>
                <a:lnTo>
                  <a:pt x="247" y="202"/>
                </a:lnTo>
                <a:lnTo>
                  <a:pt x="242" y="202"/>
                </a:lnTo>
                <a:lnTo>
                  <a:pt x="237" y="202"/>
                </a:lnTo>
                <a:lnTo>
                  <a:pt x="232" y="202"/>
                </a:lnTo>
                <a:lnTo>
                  <a:pt x="232" y="217"/>
                </a:lnTo>
                <a:lnTo>
                  <a:pt x="227" y="217"/>
                </a:lnTo>
                <a:lnTo>
                  <a:pt x="222" y="217"/>
                </a:lnTo>
                <a:lnTo>
                  <a:pt x="217" y="217"/>
                </a:lnTo>
                <a:lnTo>
                  <a:pt x="212" y="217"/>
                </a:lnTo>
                <a:lnTo>
                  <a:pt x="207" y="217"/>
                </a:lnTo>
                <a:lnTo>
                  <a:pt x="202" y="217"/>
                </a:lnTo>
                <a:lnTo>
                  <a:pt x="197" y="217"/>
                </a:lnTo>
                <a:lnTo>
                  <a:pt x="192" y="217"/>
                </a:lnTo>
                <a:lnTo>
                  <a:pt x="192" y="237"/>
                </a:lnTo>
                <a:lnTo>
                  <a:pt x="186" y="237"/>
                </a:lnTo>
                <a:lnTo>
                  <a:pt x="186" y="257"/>
                </a:lnTo>
                <a:lnTo>
                  <a:pt x="181" y="257"/>
                </a:lnTo>
                <a:lnTo>
                  <a:pt x="176" y="257"/>
                </a:lnTo>
                <a:lnTo>
                  <a:pt x="171" y="257"/>
                </a:lnTo>
                <a:lnTo>
                  <a:pt x="166" y="257"/>
                </a:lnTo>
                <a:lnTo>
                  <a:pt x="161" y="257"/>
                </a:lnTo>
                <a:lnTo>
                  <a:pt x="156" y="257"/>
                </a:lnTo>
                <a:lnTo>
                  <a:pt x="151" y="257"/>
                </a:lnTo>
                <a:lnTo>
                  <a:pt x="146" y="257"/>
                </a:lnTo>
                <a:lnTo>
                  <a:pt x="141" y="257"/>
                </a:lnTo>
                <a:lnTo>
                  <a:pt x="141" y="398"/>
                </a:lnTo>
                <a:lnTo>
                  <a:pt x="136" y="398"/>
                </a:lnTo>
                <a:lnTo>
                  <a:pt x="131" y="398"/>
                </a:lnTo>
                <a:lnTo>
                  <a:pt x="126" y="398"/>
                </a:lnTo>
                <a:lnTo>
                  <a:pt x="121" y="398"/>
                </a:lnTo>
                <a:lnTo>
                  <a:pt x="116" y="398"/>
                </a:lnTo>
                <a:lnTo>
                  <a:pt x="116" y="418"/>
                </a:lnTo>
                <a:lnTo>
                  <a:pt x="111" y="418"/>
                </a:lnTo>
                <a:lnTo>
                  <a:pt x="111" y="438"/>
                </a:lnTo>
                <a:lnTo>
                  <a:pt x="106" y="438"/>
                </a:lnTo>
                <a:lnTo>
                  <a:pt x="101" y="438"/>
                </a:lnTo>
                <a:lnTo>
                  <a:pt x="96" y="438"/>
                </a:lnTo>
                <a:lnTo>
                  <a:pt x="91" y="438"/>
                </a:lnTo>
                <a:lnTo>
                  <a:pt x="86" y="438"/>
                </a:lnTo>
                <a:lnTo>
                  <a:pt x="81" y="438"/>
                </a:lnTo>
                <a:lnTo>
                  <a:pt x="76" y="438"/>
                </a:lnTo>
                <a:lnTo>
                  <a:pt x="71" y="438"/>
                </a:lnTo>
                <a:lnTo>
                  <a:pt x="66" y="438"/>
                </a:lnTo>
                <a:lnTo>
                  <a:pt x="60" y="438"/>
                </a:lnTo>
                <a:lnTo>
                  <a:pt x="55" y="438"/>
                </a:lnTo>
                <a:lnTo>
                  <a:pt x="50" y="438"/>
                </a:lnTo>
                <a:lnTo>
                  <a:pt x="45" y="438"/>
                </a:lnTo>
                <a:lnTo>
                  <a:pt x="45" y="459"/>
                </a:lnTo>
                <a:lnTo>
                  <a:pt x="40" y="459"/>
                </a:lnTo>
                <a:lnTo>
                  <a:pt x="40" y="479"/>
                </a:lnTo>
                <a:lnTo>
                  <a:pt x="35" y="479"/>
                </a:lnTo>
                <a:lnTo>
                  <a:pt x="30" y="479"/>
                </a:lnTo>
                <a:lnTo>
                  <a:pt x="25" y="479"/>
                </a:lnTo>
                <a:lnTo>
                  <a:pt x="20" y="479"/>
                </a:lnTo>
                <a:lnTo>
                  <a:pt x="15" y="479"/>
                </a:lnTo>
                <a:lnTo>
                  <a:pt x="15" y="539"/>
                </a:lnTo>
                <a:lnTo>
                  <a:pt x="10" y="539"/>
                </a:lnTo>
                <a:lnTo>
                  <a:pt x="10" y="600"/>
                </a:lnTo>
                <a:lnTo>
                  <a:pt x="5" y="600"/>
                </a:lnTo>
                <a:lnTo>
                  <a:pt x="0" y="600"/>
                </a:lnTo>
                <a:lnTo>
                  <a:pt x="0" y="640"/>
                </a:lnTo>
              </a:path>
            </a:pathLst>
          </a:cu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6" name="Rectangle 117"/>
          <p:cNvSpPr>
            <a:spLocks noChangeArrowheads="1"/>
          </p:cNvSpPr>
          <p:nvPr/>
        </p:nvSpPr>
        <p:spPr bwMode="auto">
          <a:xfrm>
            <a:off x="3390900" y="4319588"/>
            <a:ext cx="3576638" cy="15033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477" name="Rectangle 118"/>
          <p:cNvSpPr>
            <a:spLocks noChangeArrowheads="1"/>
          </p:cNvSpPr>
          <p:nvPr/>
        </p:nvSpPr>
        <p:spPr bwMode="auto">
          <a:xfrm>
            <a:off x="3390900" y="4319588"/>
            <a:ext cx="3576638" cy="1503362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478" name="Line 119"/>
          <p:cNvSpPr>
            <a:spLocks noChangeShapeType="1"/>
          </p:cNvSpPr>
          <p:nvPr/>
        </p:nvSpPr>
        <p:spPr bwMode="auto">
          <a:xfrm>
            <a:off x="3390900" y="4319588"/>
            <a:ext cx="357663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79" name="Freeform 120"/>
          <p:cNvSpPr>
            <a:spLocks/>
          </p:cNvSpPr>
          <p:nvPr/>
        </p:nvSpPr>
        <p:spPr bwMode="auto">
          <a:xfrm>
            <a:off x="3390900" y="4319588"/>
            <a:ext cx="4914900" cy="1503362"/>
          </a:xfrm>
          <a:custGeom>
            <a:avLst/>
            <a:gdLst>
              <a:gd name="T0" fmla="*/ 0 w 447"/>
              <a:gd name="T1" fmla="*/ 2147483647 h 188"/>
              <a:gd name="T2" fmla="*/ 2147483647 w 447"/>
              <a:gd name="T3" fmla="*/ 2147483647 h 188"/>
              <a:gd name="T4" fmla="*/ 2147483647 w 447"/>
              <a:gd name="T5" fmla="*/ 0 h 188"/>
              <a:gd name="T6" fmla="*/ 0 60000 65536"/>
              <a:gd name="T7" fmla="*/ 0 60000 65536"/>
              <a:gd name="T8" fmla="*/ 0 60000 65536"/>
              <a:gd name="T9" fmla="*/ 0 w 447"/>
              <a:gd name="T10" fmla="*/ 0 h 188"/>
              <a:gd name="T11" fmla="*/ 447 w 447"/>
              <a:gd name="T12" fmla="*/ 188 h 1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7" h="188">
                <a:moveTo>
                  <a:pt x="0" y="188"/>
                </a:moveTo>
                <a:lnTo>
                  <a:pt x="447" y="188"/>
                </a:lnTo>
                <a:lnTo>
                  <a:pt x="447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0" name="Line 121"/>
          <p:cNvSpPr>
            <a:spLocks noChangeShapeType="1"/>
          </p:cNvSpPr>
          <p:nvPr/>
        </p:nvSpPr>
        <p:spPr bwMode="auto">
          <a:xfrm flipV="1">
            <a:off x="3390900" y="4319588"/>
            <a:ext cx="0" cy="15033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1" name="Line 122"/>
          <p:cNvSpPr>
            <a:spLocks noChangeShapeType="1"/>
          </p:cNvSpPr>
          <p:nvPr/>
        </p:nvSpPr>
        <p:spPr bwMode="auto">
          <a:xfrm>
            <a:off x="3390900" y="5822950"/>
            <a:ext cx="357663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2" name="Line 125"/>
          <p:cNvSpPr>
            <a:spLocks noChangeShapeType="1"/>
          </p:cNvSpPr>
          <p:nvPr/>
        </p:nvSpPr>
        <p:spPr bwMode="auto">
          <a:xfrm flipV="1">
            <a:off x="3390900" y="4319588"/>
            <a:ext cx="0" cy="15033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3" name="Rectangle 126"/>
          <p:cNvSpPr>
            <a:spLocks noChangeArrowheads="1"/>
          </p:cNvSpPr>
          <p:nvPr/>
        </p:nvSpPr>
        <p:spPr bwMode="auto">
          <a:xfrm>
            <a:off x="3806825" y="4424363"/>
            <a:ext cx="4057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Post-CRT Dual PET validation (21 pts, 19% pCR)</a:t>
            </a:r>
            <a:endParaRPr lang="en-US" sz="1400">
              <a:latin typeface="Arial" pitchFamily="34" charset="0"/>
            </a:endParaRPr>
          </a:p>
        </p:txBody>
      </p:sp>
      <p:sp>
        <p:nvSpPr>
          <p:cNvPr id="15484" name="Line 127"/>
          <p:cNvSpPr>
            <a:spLocks noChangeShapeType="1"/>
          </p:cNvSpPr>
          <p:nvPr/>
        </p:nvSpPr>
        <p:spPr bwMode="auto">
          <a:xfrm>
            <a:off x="3454400" y="4487863"/>
            <a:ext cx="3206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5" name="Rectangle 128"/>
          <p:cNvSpPr>
            <a:spLocks noChangeArrowheads="1"/>
          </p:cNvSpPr>
          <p:nvPr/>
        </p:nvSpPr>
        <p:spPr bwMode="auto">
          <a:xfrm>
            <a:off x="3806825" y="4711700"/>
            <a:ext cx="31829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Post-CRT Dual PET (78 pts, 27% pCR)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486" name="Line 129"/>
          <p:cNvSpPr>
            <a:spLocks noChangeShapeType="1"/>
          </p:cNvSpPr>
          <p:nvPr/>
        </p:nvSpPr>
        <p:spPr bwMode="auto">
          <a:xfrm>
            <a:off x="3454400" y="4775200"/>
            <a:ext cx="3206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7" name="Rectangle 130"/>
          <p:cNvSpPr>
            <a:spLocks noChangeArrowheads="1"/>
          </p:cNvSpPr>
          <p:nvPr/>
        </p:nvSpPr>
        <p:spPr bwMode="auto">
          <a:xfrm>
            <a:off x="3806825" y="5008563"/>
            <a:ext cx="30527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Pretreatment PET (85 pts, 16% pCR)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488" name="Line 131"/>
          <p:cNvSpPr>
            <a:spLocks noChangeShapeType="1"/>
          </p:cNvSpPr>
          <p:nvPr/>
        </p:nvSpPr>
        <p:spPr bwMode="auto">
          <a:xfrm>
            <a:off x="3454400" y="5072063"/>
            <a:ext cx="320675" cy="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89" name="Rectangle 132"/>
          <p:cNvSpPr>
            <a:spLocks noChangeArrowheads="1"/>
          </p:cNvSpPr>
          <p:nvPr/>
        </p:nvSpPr>
        <p:spPr bwMode="auto">
          <a:xfrm>
            <a:off x="3746500" y="5295900"/>
            <a:ext cx="43259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Pretreatment NO PET validation (118 pts, 15% pCR)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490" name="Line 133"/>
          <p:cNvSpPr>
            <a:spLocks noChangeShapeType="1"/>
          </p:cNvSpPr>
          <p:nvPr/>
        </p:nvSpPr>
        <p:spPr bwMode="auto">
          <a:xfrm>
            <a:off x="3454400" y="5359400"/>
            <a:ext cx="320675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1" name="Rectangle 134"/>
          <p:cNvSpPr>
            <a:spLocks noChangeArrowheads="1"/>
          </p:cNvSpPr>
          <p:nvPr/>
        </p:nvSpPr>
        <p:spPr bwMode="auto">
          <a:xfrm>
            <a:off x="3806825" y="5583238"/>
            <a:ext cx="34512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Pretreatment NO PET (768 pts, 19% pCR)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492" name="Line 135"/>
          <p:cNvSpPr>
            <a:spLocks noChangeShapeType="1"/>
          </p:cNvSpPr>
          <p:nvPr/>
        </p:nvSpPr>
        <p:spPr bwMode="auto">
          <a:xfrm>
            <a:off x="3454400" y="5648325"/>
            <a:ext cx="320675" cy="0"/>
          </a:xfrm>
          <a:prstGeom prst="line">
            <a:avLst/>
          </a:prstGeom>
          <a:noFill/>
          <a:ln w="31750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3" name="Freeform 136"/>
          <p:cNvSpPr>
            <a:spLocks/>
          </p:cNvSpPr>
          <p:nvPr/>
        </p:nvSpPr>
        <p:spPr bwMode="auto">
          <a:xfrm>
            <a:off x="5430838" y="2247900"/>
            <a:ext cx="1000125" cy="271463"/>
          </a:xfrm>
          <a:custGeom>
            <a:avLst/>
            <a:gdLst>
              <a:gd name="T0" fmla="*/ 0 w 630"/>
              <a:gd name="T1" fmla="*/ 2147483647 h 171"/>
              <a:gd name="T2" fmla="*/ 2147483647 w 630"/>
              <a:gd name="T3" fmla="*/ 2147483647 h 171"/>
              <a:gd name="T4" fmla="*/ 2147483647 w 630"/>
              <a:gd name="T5" fmla="*/ 0 h 171"/>
              <a:gd name="T6" fmla="*/ 0 w 63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0"/>
              <a:gd name="T13" fmla="*/ 0 h 171"/>
              <a:gd name="T14" fmla="*/ 630 w 63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0" h="171">
                <a:moveTo>
                  <a:pt x="0" y="171"/>
                </a:moveTo>
                <a:lnTo>
                  <a:pt x="630" y="171"/>
                </a:lnTo>
                <a:lnTo>
                  <a:pt x="63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4" name="Freeform 137"/>
          <p:cNvSpPr>
            <a:spLocks/>
          </p:cNvSpPr>
          <p:nvPr/>
        </p:nvSpPr>
        <p:spPr bwMode="auto">
          <a:xfrm>
            <a:off x="5430838" y="2247900"/>
            <a:ext cx="1000125" cy="271463"/>
          </a:xfrm>
          <a:custGeom>
            <a:avLst/>
            <a:gdLst>
              <a:gd name="T0" fmla="*/ 0 w 630"/>
              <a:gd name="T1" fmla="*/ 2147483647 h 171"/>
              <a:gd name="T2" fmla="*/ 0 w 630"/>
              <a:gd name="T3" fmla="*/ 0 h 171"/>
              <a:gd name="T4" fmla="*/ 2147483647 w 630"/>
              <a:gd name="T5" fmla="*/ 0 h 171"/>
              <a:gd name="T6" fmla="*/ 0 w 63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0"/>
              <a:gd name="T13" fmla="*/ 0 h 171"/>
              <a:gd name="T14" fmla="*/ 630 w 63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0" h="171">
                <a:moveTo>
                  <a:pt x="0" y="171"/>
                </a:moveTo>
                <a:lnTo>
                  <a:pt x="0" y="0"/>
                </a:lnTo>
                <a:lnTo>
                  <a:pt x="63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5" name="Rectangle 138"/>
          <p:cNvSpPr>
            <a:spLocks noChangeArrowheads="1"/>
          </p:cNvSpPr>
          <p:nvPr/>
        </p:nvSpPr>
        <p:spPr bwMode="auto">
          <a:xfrm>
            <a:off x="5478463" y="2279650"/>
            <a:ext cx="881062" cy="1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496" name="Rectangle 139"/>
          <p:cNvSpPr>
            <a:spLocks noChangeArrowheads="1"/>
          </p:cNvSpPr>
          <p:nvPr/>
        </p:nvSpPr>
        <p:spPr bwMode="auto">
          <a:xfrm>
            <a:off x="5486400" y="2287588"/>
            <a:ext cx="9985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0.67 +/- 0.07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497" name="Freeform 140"/>
          <p:cNvSpPr>
            <a:spLocks/>
          </p:cNvSpPr>
          <p:nvPr/>
        </p:nvSpPr>
        <p:spPr bwMode="auto">
          <a:xfrm>
            <a:off x="4175125" y="3192463"/>
            <a:ext cx="1000125" cy="271462"/>
          </a:xfrm>
          <a:custGeom>
            <a:avLst/>
            <a:gdLst>
              <a:gd name="T0" fmla="*/ 0 w 630"/>
              <a:gd name="T1" fmla="*/ 2147483647 h 171"/>
              <a:gd name="T2" fmla="*/ 2147483647 w 630"/>
              <a:gd name="T3" fmla="*/ 2147483647 h 171"/>
              <a:gd name="T4" fmla="*/ 2147483647 w 630"/>
              <a:gd name="T5" fmla="*/ 0 h 171"/>
              <a:gd name="T6" fmla="*/ 0 w 63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0"/>
              <a:gd name="T13" fmla="*/ 0 h 171"/>
              <a:gd name="T14" fmla="*/ 630 w 63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0" h="171">
                <a:moveTo>
                  <a:pt x="0" y="171"/>
                </a:moveTo>
                <a:lnTo>
                  <a:pt x="630" y="171"/>
                </a:lnTo>
                <a:lnTo>
                  <a:pt x="63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8" name="Freeform 141"/>
          <p:cNvSpPr>
            <a:spLocks/>
          </p:cNvSpPr>
          <p:nvPr/>
        </p:nvSpPr>
        <p:spPr bwMode="auto">
          <a:xfrm>
            <a:off x="4175125" y="3192463"/>
            <a:ext cx="1000125" cy="271462"/>
          </a:xfrm>
          <a:custGeom>
            <a:avLst/>
            <a:gdLst>
              <a:gd name="T0" fmla="*/ 0 w 630"/>
              <a:gd name="T1" fmla="*/ 2147483647 h 171"/>
              <a:gd name="T2" fmla="*/ 0 w 630"/>
              <a:gd name="T3" fmla="*/ 0 h 171"/>
              <a:gd name="T4" fmla="*/ 2147483647 w 630"/>
              <a:gd name="T5" fmla="*/ 0 h 171"/>
              <a:gd name="T6" fmla="*/ 0 w 63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0"/>
              <a:gd name="T13" fmla="*/ 0 h 171"/>
              <a:gd name="T14" fmla="*/ 630 w 63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0" h="171">
                <a:moveTo>
                  <a:pt x="0" y="171"/>
                </a:moveTo>
                <a:lnTo>
                  <a:pt x="0" y="0"/>
                </a:lnTo>
                <a:lnTo>
                  <a:pt x="63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499" name="Rectangle 142"/>
          <p:cNvSpPr>
            <a:spLocks noChangeArrowheads="1"/>
          </p:cNvSpPr>
          <p:nvPr/>
        </p:nvSpPr>
        <p:spPr bwMode="auto">
          <a:xfrm>
            <a:off x="4222750" y="3232150"/>
            <a:ext cx="879475" cy="1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500" name="Rectangle 143"/>
          <p:cNvSpPr>
            <a:spLocks noChangeArrowheads="1"/>
          </p:cNvSpPr>
          <p:nvPr/>
        </p:nvSpPr>
        <p:spPr bwMode="auto">
          <a:xfrm>
            <a:off x="4114800" y="3240088"/>
            <a:ext cx="9985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  <a:latin typeface="Helvetica"/>
              </a:rPr>
              <a:t>0.62 +/- 0.03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501" name="Freeform 144"/>
          <p:cNvSpPr>
            <a:spLocks/>
          </p:cNvSpPr>
          <p:nvPr/>
        </p:nvSpPr>
        <p:spPr bwMode="auto">
          <a:xfrm>
            <a:off x="4535488" y="1616075"/>
            <a:ext cx="1008062" cy="271463"/>
          </a:xfrm>
          <a:custGeom>
            <a:avLst/>
            <a:gdLst>
              <a:gd name="T0" fmla="*/ 0 w 635"/>
              <a:gd name="T1" fmla="*/ 2147483647 h 171"/>
              <a:gd name="T2" fmla="*/ 2147483647 w 635"/>
              <a:gd name="T3" fmla="*/ 2147483647 h 171"/>
              <a:gd name="T4" fmla="*/ 2147483647 w 635"/>
              <a:gd name="T5" fmla="*/ 0 h 171"/>
              <a:gd name="T6" fmla="*/ 0 w 635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71"/>
              <a:gd name="T14" fmla="*/ 635 w 635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71">
                <a:moveTo>
                  <a:pt x="0" y="171"/>
                </a:moveTo>
                <a:lnTo>
                  <a:pt x="635" y="171"/>
                </a:lnTo>
                <a:lnTo>
                  <a:pt x="635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02" name="Freeform 145"/>
          <p:cNvSpPr>
            <a:spLocks/>
          </p:cNvSpPr>
          <p:nvPr/>
        </p:nvSpPr>
        <p:spPr bwMode="auto">
          <a:xfrm>
            <a:off x="4535488" y="1616075"/>
            <a:ext cx="1008062" cy="271463"/>
          </a:xfrm>
          <a:custGeom>
            <a:avLst/>
            <a:gdLst>
              <a:gd name="T0" fmla="*/ 0 w 635"/>
              <a:gd name="T1" fmla="*/ 2147483647 h 171"/>
              <a:gd name="T2" fmla="*/ 0 w 635"/>
              <a:gd name="T3" fmla="*/ 0 h 171"/>
              <a:gd name="T4" fmla="*/ 2147483647 w 635"/>
              <a:gd name="T5" fmla="*/ 0 h 171"/>
              <a:gd name="T6" fmla="*/ 0 w 635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71"/>
              <a:gd name="T14" fmla="*/ 635 w 635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71">
                <a:moveTo>
                  <a:pt x="0" y="171"/>
                </a:moveTo>
                <a:lnTo>
                  <a:pt x="0" y="0"/>
                </a:lnTo>
                <a:lnTo>
                  <a:pt x="635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03" name="Rectangle 146"/>
          <p:cNvSpPr>
            <a:spLocks noChangeArrowheads="1"/>
          </p:cNvSpPr>
          <p:nvPr/>
        </p:nvSpPr>
        <p:spPr bwMode="auto">
          <a:xfrm>
            <a:off x="4583113" y="1647825"/>
            <a:ext cx="879475" cy="1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504" name="Rectangle 147"/>
          <p:cNvSpPr>
            <a:spLocks noChangeArrowheads="1"/>
          </p:cNvSpPr>
          <p:nvPr/>
        </p:nvSpPr>
        <p:spPr bwMode="auto">
          <a:xfrm>
            <a:off x="4564063" y="1655763"/>
            <a:ext cx="9985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0000FF"/>
                </a:solidFill>
                <a:latin typeface="Helvetica"/>
              </a:rPr>
              <a:t>0.73 +/- 0.08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505" name="Freeform 148"/>
          <p:cNvSpPr>
            <a:spLocks/>
          </p:cNvSpPr>
          <p:nvPr/>
        </p:nvSpPr>
        <p:spPr bwMode="auto">
          <a:xfrm>
            <a:off x="2446338" y="1320800"/>
            <a:ext cx="1049337" cy="271463"/>
          </a:xfrm>
          <a:custGeom>
            <a:avLst/>
            <a:gdLst>
              <a:gd name="T0" fmla="*/ 0 w 661"/>
              <a:gd name="T1" fmla="*/ 2147483647 h 171"/>
              <a:gd name="T2" fmla="*/ 2147483647 w 661"/>
              <a:gd name="T3" fmla="*/ 2147483647 h 171"/>
              <a:gd name="T4" fmla="*/ 2147483647 w 661"/>
              <a:gd name="T5" fmla="*/ 0 h 171"/>
              <a:gd name="T6" fmla="*/ 0 w 661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61"/>
              <a:gd name="T13" fmla="*/ 0 h 171"/>
              <a:gd name="T14" fmla="*/ 661 w 661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1" h="171">
                <a:moveTo>
                  <a:pt x="0" y="171"/>
                </a:moveTo>
                <a:lnTo>
                  <a:pt x="661" y="171"/>
                </a:lnTo>
                <a:lnTo>
                  <a:pt x="661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06" name="Freeform 149"/>
          <p:cNvSpPr>
            <a:spLocks/>
          </p:cNvSpPr>
          <p:nvPr/>
        </p:nvSpPr>
        <p:spPr bwMode="auto">
          <a:xfrm>
            <a:off x="2446338" y="1320800"/>
            <a:ext cx="1049337" cy="271463"/>
          </a:xfrm>
          <a:custGeom>
            <a:avLst/>
            <a:gdLst>
              <a:gd name="T0" fmla="*/ 0 w 661"/>
              <a:gd name="T1" fmla="*/ 2147483647 h 171"/>
              <a:gd name="T2" fmla="*/ 0 w 661"/>
              <a:gd name="T3" fmla="*/ 0 h 171"/>
              <a:gd name="T4" fmla="*/ 2147483647 w 661"/>
              <a:gd name="T5" fmla="*/ 0 h 171"/>
              <a:gd name="T6" fmla="*/ 0 w 661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61"/>
              <a:gd name="T13" fmla="*/ 0 h 171"/>
              <a:gd name="T14" fmla="*/ 661 w 661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1" h="171">
                <a:moveTo>
                  <a:pt x="0" y="171"/>
                </a:moveTo>
                <a:lnTo>
                  <a:pt x="0" y="0"/>
                </a:lnTo>
                <a:lnTo>
                  <a:pt x="661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07" name="Rectangle 150"/>
          <p:cNvSpPr>
            <a:spLocks noChangeArrowheads="1"/>
          </p:cNvSpPr>
          <p:nvPr/>
        </p:nvSpPr>
        <p:spPr bwMode="auto">
          <a:xfrm>
            <a:off x="2495550" y="1360488"/>
            <a:ext cx="879475" cy="192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508" name="Rectangle 151"/>
          <p:cNvSpPr>
            <a:spLocks noChangeArrowheads="1"/>
          </p:cNvSpPr>
          <p:nvPr/>
        </p:nvSpPr>
        <p:spPr bwMode="auto">
          <a:xfrm>
            <a:off x="2438400" y="1371600"/>
            <a:ext cx="9985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FF0000"/>
                </a:solidFill>
                <a:latin typeface="Helvetica"/>
              </a:rPr>
              <a:t>0.91 +/- 0.08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509" name="Freeform 152"/>
          <p:cNvSpPr>
            <a:spLocks/>
          </p:cNvSpPr>
          <p:nvPr/>
        </p:nvSpPr>
        <p:spPr bwMode="auto">
          <a:xfrm>
            <a:off x="2198688" y="1768475"/>
            <a:ext cx="1031875" cy="271463"/>
          </a:xfrm>
          <a:custGeom>
            <a:avLst/>
            <a:gdLst>
              <a:gd name="T0" fmla="*/ 0 w 650"/>
              <a:gd name="T1" fmla="*/ 2147483647 h 171"/>
              <a:gd name="T2" fmla="*/ 2147483647 w 650"/>
              <a:gd name="T3" fmla="*/ 2147483647 h 171"/>
              <a:gd name="T4" fmla="*/ 2147483647 w 650"/>
              <a:gd name="T5" fmla="*/ 0 h 171"/>
              <a:gd name="T6" fmla="*/ 0 w 65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50"/>
              <a:gd name="T13" fmla="*/ 0 h 171"/>
              <a:gd name="T14" fmla="*/ 650 w 65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0" h="171">
                <a:moveTo>
                  <a:pt x="0" y="171"/>
                </a:moveTo>
                <a:lnTo>
                  <a:pt x="650" y="171"/>
                </a:lnTo>
                <a:lnTo>
                  <a:pt x="65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10" name="Freeform 153"/>
          <p:cNvSpPr>
            <a:spLocks/>
          </p:cNvSpPr>
          <p:nvPr/>
        </p:nvSpPr>
        <p:spPr bwMode="auto">
          <a:xfrm>
            <a:off x="2198688" y="1768475"/>
            <a:ext cx="1031875" cy="271463"/>
          </a:xfrm>
          <a:custGeom>
            <a:avLst/>
            <a:gdLst>
              <a:gd name="T0" fmla="*/ 0 w 650"/>
              <a:gd name="T1" fmla="*/ 2147483647 h 171"/>
              <a:gd name="T2" fmla="*/ 0 w 650"/>
              <a:gd name="T3" fmla="*/ 0 h 171"/>
              <a:gd name="T4" fmla="*/ 2147483647 w 650"/>
              <a:gd name="T5" fmla="*/ 0 h 171"/>
              <a:gd name="T6" fmla="*/ 0 w 650"/>
              <a:gd name="T7" fmla="*/ 2147483647 h 171"/>
              <a:gd name="T8" fmla="*/ 0 60000 65536"/>
              <a:gd name="T9" fmla="*/ 0 60000 65536"/>
              <a:gd name="T10" fmla="*/ 0 60000 65536"/>
              <a:gd name="T11" fmla="*/ 0 60000 65536"/>
              <a:gd name="T12" fmla="*/ 0 w 650"/>
              <a:gd name="T13" fmla="*/ 0 h 171"/>
              <a:gd name="T14" fmla="*/ 650 w 650"/>
              <a:gd name="T15" fmla="*/ 171 h 17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0" h="171">
                <a:moveTo>
                  <a:pt x="0" y="171"/>
                </a:moveTo>
                <a:lnTo>
                  <a:pt x="0" y="0"/>
                </a:lnTo>
                <a:lnTo>
                  <a:pt x="650" y="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5511" name="Rectangle 154"/>
          <p:cNvSpPr>
            <a:spLocks noChangeArrowheads="1"/>
          </p:cNvSpPr>
          <p:nvPr/>
        </p:nvSpPr>
        <p:spPr bwMode="auto">
          <a:xfrm>
            <a:off x="2246313" y="1800225"/>
            <a:ext cx="881062" cy="1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512" name="Rectangle 155"/>
          <p:cNvSpPr>
            <a:spLocks noChangeArrowheads="1"/>
          </p:cNvSpPr>
          <p:nvPr/>
        </p:nvSpPr>
        <p:spPr bwMode="auto">
          <a:xfrm>
            <a:off x="2209800" y="1808163"/>
            <a:ext cx="9985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>
                <a:solidFill>
                  <a:srgbClr val="FF0000"/>
                </a:solidFill>
                <a:latin typeface="Helvetica"/>
              </a:rPr>
              <a:t>0.86 +/- 0.04</a:t>
            </a:r>
            <a:endParaRPr lang="en-US" sz="1400" baseline="-25000">
              <a:latin typeface="Arial" pitchFamily="34" charset="0"/>
            </a:endParaRPr>
          </a:p>
        </p:txBody>
      </p:sp>
      <p:sp>
        <p:nvSpPr>
          <p:cNvPr id="15513" name="Rectangle 161"/>
          <p:cNvSpPr>
            <a:spLocks noChangeArrowheads="1"/>
          </p:cNvSpPr>
          <p:nvPr/>
        </p:nvSpPr>
        <p:spPr bwMode="auto">
          <a:xfrm>
            <a:off x="3429000" y="5500688"/>
            <a:ext cx="3889375" cy="288925"/>
          </a:xfrm>
          <a:prstGeom prst="rect">
            <a:avLst/>
          </a:prstGeom>
          <a:solidFill>
            <a:schemeClr val="folHlink">
              <a:alpha val="29019"/>
            </a:schemeClr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5514" name="Rectangle 162"/>
          <p:cNvSpPr>
            <a:spLocks noChangeArrowheads="1"/>
          </p:cNvSpPr>
          <p:nvPr/>
        </p:nvSpPr>
        <p:spPr bwMode="auto">
          <a:xfrm>
            <a:off x="3348038" y="4373563"/>
            <a:ext cx="4968875" cy="400050"/>
          </a:xfrm>
          <a:prstGeom prst="rect">
            <a:avLst/>
          </a:prstGeom>
          <a:gradFill rotWithShape="1">
            <a:gsLst>
              <a:gs pos="0">
                <a:srgbClr val="FF3300">
                  <a:alpha val="25000"/>
                </a:srgbClr>
              </a:gs>
              <a:gs pos="100000">
                <a:srgbClr val="FF643D">
                  <a:alpha val="28998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60" name="Rectangle 163"/>
          <p:cNvSpPr>
            <a:spLocks noChangeArrowheads="1"/>
          </p:cNvSpPr>
          <p:nvPr/>
        </p:nvSpPr>
        <p:spPr bwMode="auto">
          <a:xfrm>
            <a:off x="1135063" y="5373688"/>
            <a:ext cx="1008062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4000" dirty="0" err="1">
                <a:solidFill>
                  <a:srgbClr val="00B0F0"/>
                </a:solidFill>
                <a:latin typeface="+mn-lt"/>
                <a:cs typeface="+mn-cs"/>
              </a:rPr>
              <a:t>pCR</a:t>
            </a:r>
            <a:endParaRPr lang="it-IT" sz="4000" dirty="0">
              <a:solidFill>
                <a:srgbClr val="00B0F0"/>
              </a:solidFill>
              <a:latin typeface="+mn-lt"/>
              <a:cs typeface="+mn-cs"/>
            </a:endParaRPr>
          </a:p>
        </p:txBody>
      </p:sp>
      <p:sp>
        <p:nvSpPr>
          <p:cNvPr id="163" name="CasellaDiTesto 162"/>
          <p:cNvSpPr txBox="1"/>
          <p:nvPr/>
        </p:nvSpPr>
        <p:spPr>
          <a:xfrm>
            <a:off x="7019925" y="1341438"/>
            <a:ext cx="17287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spcBef>
                <a:spcPct val="20000"/>
              </a:spcBef>
              <a:defRPr/>
            </a:pPr>
            <a:endParaRPr lang="it-IT" sz="16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166" name="Connettore 1 165"/>
          <p:cNvCxnSpPr/>
          <p:nvPr/>
        </p:nvCxnSpPr>
        <p:spPr>
          <a:xfrm rot="5400000" flipH="1" flipV="1">
            <a:off x="7609682" y="3631406"/>
            <a:ext cx="26988" cy="1349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itolo 14"/>
          <p:cNvSpPr txBox="1">
            <a:spLocks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it-IT" sz="4400" dirty="0">
                <a:latin typeface="+mj-lt"/>
                <a:ea typeface="+mj-ea"/>
                <a:cs typeface="+mj-cs"/>
              </a:rPr>
              <a:t> </a:t>
            </a:r>
            <a:r>
              <a:rPr lang="it-IT" sz="40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Results</a:t>
            </a:r>
            <a:endParaRPr kumimoji="0" lang="it-IT" sz="4400" i="1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5519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ChangeArrowheads="1"/>
          </p:cNvSpPr>
          <p:nvPr/>
        </p:nvSpPr>
        <p:spPr bwMode="auto">
          <a:xfrm>
            <a:off x="146050" y="2422525"/>
            <a:ext cx="9144000" cy="0"/>
          </a:xfrm>
          <a:prstGeom prst="rect">
            <a:avLst/>
          </a:prstGeom>
          <a:noFill/>
          <a:ln w="2857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714375" y="857250"/>
            <a:ext cx="789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it-IT" sz="7200" kern="0" dirty="0">
              <a:solidFill>
                <a:srgbClr val="DA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197" name="Rectangle 4"/>
          <p:cNvSpPr txBox="1">
            <a:spLocks noChangeArrowheads="1"/>
          </p:cNvSpPr>
          <p:nvPr/>
        </p:nvSpPr>
        <p:spPr bwMode="auto">
          <a:xfrm>
            <a:off x="0" y="1143000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FontTx/>
              <a:buChar char="•"/>
              <a:defRPr/>
            </a:pPr>
            <a:endParaRPr lang="en-US" sz="2400" dirty="0">
              <a:solidFill>
                <a:schemeClr val="tx2">
                  <a:lumMod val="85000"/>
                </a:schemeClr>
              </a:solidFill>
              <a:latin typeface="+mn-lt"/>
              <a:cs typeface="+mn-cs"/>
            </a:endParaRPr>
          </a:p>
          <a:p>
            <a:pPr marL="342900" indent="-342900" algn="just" eaLnBrk="0" hangingPunct="0">
              <a:spcBef>
                <a:spcPct val="20000"/>
              </a:spcBef>
              <a:buFontTx/>
              <a:buChar char="•"/>
              <a:defRPr/>
            </a:pPr>
            <a:endParaRPr lang="en-US" sz="2400" dirty="0">
              <a:solidFill>
                <a:schemeClr val="tx2">
                  <a:lumMod val="85000"/>
                </a:schemeClr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it-IT" sz="3200" dirty="0">
              <a:cs typeface="+mn-cs"/>
            </a:endParaRPr>
          </a:p>
        </p:txBody>
      </p:sp>
      <p:pic>
        <p:nvPicPr>
          <p:cNvPr id="16389" name="Picture 17"/>
          <p:cNvPicPr>
            <a:picLocks noChangeAspect="1" noChangeArrowheads="1"/>
          </p:cNvPicPr>
          <p:nvPr/>
        </p:nvPicPr>
        <p:blipFill>
          <a:blip r:embed="rId3" cstate="print">
            <a:lum bright="2000" contrast="20000"/>
          </a:blip>
          <a:srcRect/>
          <a:stretch>
            <a:fillRect/>
          </a:stretch>
        </p:blipFill>
        <p:spPr bwMode="auto">
          <a:xfrm>
            <a:off x="827088" y="1052513"/>
            <a:ext cx="7813675" cy="4805362"/>
          </a:xfrm>
          <a:prstGeom prst="rect">
            <a:avLst/>
          </a:prstGeom>
          <a:solidFill>
            <a:schemeClr val="bg1"/>
          </a:solidFill>
          <a:ln w="57150" algn="ctr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428625" y="1052513"/>
            <a:ext cx="1911350" cy="48053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395288" y="1052513"/>
            <a:ext cx="12969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SCORE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107950" y="1989138"/>
            <a:ext cx="24177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TUMOR LENGHT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107950" y="2636838"/>
            <a:ext cx="19939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RI </a:t>
            </a:r>
            <a:r>
              <a:rPr lang="it-IT" baseline="-25000" dirty="0">
                <a:solidFill>
                  <a:srgbClr val="0000FF"/>
                </a:solidFill>
                <a:latin typeface="+mn-lt"/>
                <a:cs typeface="+mn-cs"/>
              </a:rPr>
              <a:t>SUV max post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0" y="3284538"/>
            <a:ext cx="20748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SUV </a:t>
            </a:r>
            <a:r>
              <a:rPr lang="it-IT" baseline="-25000" dirty="0">
                <a:solidFill>
                  <a:srgbClr val="0000FF"/>
                </a:solidFill>
                <a:latin typeface="+mn-lt"/>
                <a:cs typeface="+mn-cs"/>
              </a:rPr>
              <a:t>max post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250825" y="4757738"/>
            <a:ext cx="2165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SUM OF SCORES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250825" y="5373688"/>
            <a:ext cx="25923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dirty="0">
                <a:solidFill>
                  <a:srgbClr val="0000FF"/>
                </a:solidFill>
                <a:latin typeface="+mn-lt"/>
                <a:cs typeface="+mn-cs"/>
              </a:rPr>
              <a:t>PROBABILITY OF PCR</a:t>
            </a:r>
          </a:p>
        </p:txBody>
      </p:sp>
      <p:sp>
        <p:nvSpPr>
          <p:cNvPr id="23" name="Ovale 22"/>
          <p:cNvSpPr/>
          <p:nvPr/>
        </p:nvSpPr>
        <p:spPr>
          <a:xfrm>
            <a:off x="4572000" y="1989138"/>
            <a:ext cx="431800" cy="576262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5292725" y="3213100"/>
            <a:ext cx="431800" cy="576263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26" name="Ovale 25"/>
          <p:cNvSpPr/>
          <p:nvPr/>
        </p:nvSpPr>
        <p:spPr>
          <a:xfrm>
            <a:off x="4067175" y="2565400"/>
            <a:ext cx="433388" cy="576263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cxnSp>
        <p:nvCxnSpPr>
          <p:cNvPr id="28" name="Connettore 1 27"/>
          <p:cNvCxnSpPr/>
          <p:nvPr/>
        </p:nvCxnSpPr>
        <p:spPr>
          <a:xfrm rot="5400000" flipH="1" flipV="1">
            <a:off x="4608512" y="1736726"/>
            <a:ext cx="358775" cy="0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 rot="5400000" flipH="1" flipV="1">
            <a:off x="4752181" y="2385219"/>
            <a:ext cx="1512888" cy="0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 rot="5400000" flipH="1" flipV="1">
            <a:off x="3817144" y="2024857"/>
            <a:ext cx="935037" cy="0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e 35"/>
          <p:cNvSpPr/>
          <p:nvPr/>
        </p:nvSpPr>
        <p:spPr>
          <a:xfrm>
            <a:off x="4140200" y="1196975"/>
            <a:ext cx="360363" cy="360363"/>
          </a:xfrm>
          <a:prstGeom prst="ellipse">
            <a:avLst/>
          </a:prstGeom>
          <a:noFill/>
          <a:ln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37" name="Ovale 36"/>
          <p:cNvSpPr/>
          <p:nvPr/>
        </p:nvSpPr>
        <p:spPr>
          <a:xfrm>
            <a:off x="4716463" y="1196975"/>
            <a:ext cx="360362" cy="360363"/>
          </a:xfrm>
          <a:prstGeom prst="ellipse">
            <a:avLst/>
          </a:prstGeom>
          <a:noFill/>
          <a:ln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38" name="Ovale 37"/>
          <p:cNvSpPr/>
          <p:nvPr/>
        </p:nvSpPr>
        <p:spPr>
          <a:xfrm>
            <a:off x="5364163" y="1196975"/>
            <a:ext cx="360362" cy="360363"/>
          </a:xfrm>
          <a:prstGeom prst="ellipse">
            <a:avLst/>
          </a:prstGeom>
          <a:noFill/>
          <a:ln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cxnSp>
        <p:nvCxnSpPr>
          <p:cNvPr id="40" name="Connettore 1 39"/>
          <p:cNvCxnSpPr>
            <a:stCxn id="36" idx="4"/>
            <a:endCxn id="49" idx="0"/>
          </p:cNvCxnSpPr>
          <p:nvPr/>
        </p:nvCxnSpPr>
        <p:spPr>
          <a:xfrm rot="16200000" flipH="1">
            <a:off x="2844006" y="3032920"/>
            <a:ext cx="3311525" cy="36036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>
            <a:stCxn id="37" idx="4"/>
            <a:endCxn id="49" idx="0"/>
          </p:cNvCxnSpPr>
          <p:nvPr/>
        </p:nvCxnSpPr>
        <p:spPr>
          <a:xfrm rot="5400000">
            <a:off x="3132137" y="3105151"/>
            <a:ext cx="3311525" cy="2159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>
            <a:endCxn id="49" idx="0"/>
          </p:cNvCxnSpPr>
          <p:nvPr/>
        </p:nvCxnSpPr>
        <p:spPr>
          <a:xfrm rot="5400000">
            <a:off x="3438525" y="2798763"/>
            <a:ext cx="3311525" cy="82867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e 48"/>
          <p:cNvSpPr/>
          <p:nvPr/>
        </p:nvSpPr>
        <p:spPr>
          <a:xfrm>
            <a:off x="4500563" y="4868863"/>
            <a:ext cx="358775" cy="360362"/>
          </a:xfrm>
          <a:prstGeom prst="ellipse">
            <a:avLst/>
          </a:prstGeom>
          <a:noFill/>
          <a:ln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53" name="Ovale 52"/>
          <p:cNvSpPr/>
          <p:nvPr/>
        </p:nvSpPr>
        <p:spPr>
          <a:xfrm>
            <a:off x="5867400" y="3213100"/>
            <a:ext cx="433388" cy="576263"/>
          </a:xfrm>
          <a:prstGeom prst="ellipse">
            <a:avLst/>
          </a:prstGeom>
          <a:noFill/>
          <a:ln cmpd="sng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55" name="Ovale 54"/>
          <p:cNvSpPr/>
          <p:nvPr/>
        </p:nvSpPr>
        <p:spPr>
          <a:xfrm>
            <a:off x="6372225" y="1916113"/>
            <a:ext cx="431800" cy="576262"/>
          </a:xfrm>
          <a:prstGeom prst="ellipse">
            <a:avLst/>
          </a:prstGeom>
          <a:noFill/>
          <a:ln cmpd="sng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56" name="Ovale 55"/>
          <p:cNvSpPr/>
          <p:nvPr/>
        </p:nvSpPr>
        <p:spPr>
          <a:xfrm>
            <a:off x="5580063" y="2565400"/>
            <a:ext cx="431800" cy="576263"/>
          </a:xfrm>
          <a:prstGeom prst="ellipse">
            <a:avLst/>
          </a:prstGeom>
          <a:noFill/>
          <a:ln cmpd="sng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cxnSp>
        <p:nvCxnSpPr>
          <p:cNvPr id="57" name="Connettore 1 56"/>
          <p:cNvCxnSpPr/>
          <p:nvPr/>
        </p:nvCxnSpPr>
        <p:spPr>
          <a:xfrm rot="5400000" flipH="1" flipV="1">
            <a:off x="6408737" y="1736726"/>
            <a:ext cx="358775" cy="0"/>
          </a:xfrm>
          <a:prstGeom prst="line">
            <a:avLst/>
          </a:prstGeom>
          <a:ln w="38100" cmpd="sng">
            <a:solidFill>
              <a:srgbClr val="00C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>
            <a:stCxn id="56" idx="0"/>
          </p:cNvCxnSpPr>
          <p:nvPr/>
        </p:nvCxnSpPr>
        <p:spPr>
          <a:xfrm rot="5400000" flipH="1" flipV="1">
            <a:off x="5291932" y="2061369"/>
            <a:ext cx="1008062" cy="0"/>
          </a:xfrm>
          <a:prstGeom prst="line">
            <a:avLst/>
          </a:prstGeom>
          <a:ln w="38100" cmpd="sng">
            <a:solidFill>
              <a:srgbClr val="00C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 rot="5400000" flipH="1" flipV="1">
            <a:off x="5257007" y="2385219"/>
            <a:ext cx="1655762" cy="0"/>
          </a:xfrm>
          <a:prstGeom prst="line">
            <a:avLst/>
          </a:prstGeom>
          <a:ln w="38100" cmpd="sng">
            <a:solidFill>
              <a:srgbClr val="00C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e 64"/>
          <p:cNvSpPr/>
          <p:nvPr/>
        </p:nvSpPr>
        <p:spPr>
          <a:xfrm>
            <a:off x="5651500" y="1196975"/>
            <a:ext cx="360363" cy="360363"/>
          </a:xfrm>
          <a:prstGeom prst="ellipse">
            <a:avLst/>
          </a:prstGeom>
          <a:noFill/>
          <a:ln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66" name="Ovale 65"/>
          <p:cNvSpPr/>
          <p:nvPr/>
        </p:nvSpPr>
        <p:spPr>
          <a:xfrm>
            <a:off x="5940425" y="1196975"/>
            <a:ext cx="360363" cy="360363"/>
          </a:xfrm>
          <a:prstGeom prst="ellipse">
            <a:avLst/>
          </a:prstGeom>
          <a:noFill/>
          <a:ln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67" name="Ovale 66"/>
          <p:cNvSpPr/>
          <p:nvPr/>
        </p:nvSpPr>
        <p:spPr>
          <a:xfrm>
            <a:off x="6443663" y="1196975"/>
            <a:ext cx="360362" cy="360363"/>
          </a:xfrm>
          <a:prstGeom prst="ellipse">
            <a:avLst/>
          </a:prstGeom>
          <a:noFill/>
          <a:ln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cxnSp>
        <p:nvCxnSpPr>
          <p:cNvPr id="72" name="Connettore 1 71"/>
          <p:cNvCxnSpPr/>
          <p:nvPr/>
        </p:nvCxnSpPr>
        <p:spPr>
          <a:xfrm rot="16200000" flipH="1">
            <a:off x="5040313" y="2673350"/>
            <a:ext cx="3240087" cy="1008063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1 73"/>
          <p:cNvCxnSpPr/>
          <p:nvPr/>
        </p:nvCxnSpPr>
        <p:spPr>
          <a:xfrm rot="16200000" flipH="1">
            <a:off x="4878388" y="2511425"/>
            <a:ext cx="3240087" cy="1331913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e 75"/>
          <p:cNvSpPr/>
          <p:nvPr/>
        </p:nvSpPr>
        <p:spPr>
          <a:xfrm>
            <a:off x="7019925" y="4797425"/>
            <a:ext cx="360363" cy="360363"/>
          </a:xfrm>
          <a:prstGeom prst="ellipse">
            <a:avLst/>
          </a:prstGeom>
          <a:noFill/>
          <a:ln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cxnSp>
        <p:nvCxnSpPr>
          <p:cNvPr id="78" name="Connettore 1 77"/>
          <p:cNvCxnSpPr>
            <a:stCxn id="79" idx="0"/>
            <a:endCxn id="76" idx="4"/>
          </p:cNvCxnSpPr>
          <p:nvPr/>
        </p:nvCxnSpPr>
        <p:spPr>
          <a:xfrm rot="5400000" flipH="1" flipV="1">
            <a:off x="7057231" y="5301457"/>
            <a:ext cx="287337" cy="0"/>
          </a:xfrm>
          <a:prstGeom prst="line">
            <a:avLst/>
          </a:prstGeom>
          <a:ln w="38100" cmpd="sng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e 78"/>
          <p:cNvSpPr/>
          <p:nvPr/>
        </p:nvSpPr>
        <p:spPr>
          <a:xfrm>
            <a:off x="7019925" y="5445125"/>
            <a:ext cx="360363" cy="360363"/>
          </a:xfrm>
          <a:prstGeom prst="ellipse">
            <a:avLst/>
          </a:prstGeom>
          <a:noFill/>
          <a:ln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82" name="CasellaDiTesto 81"/>
          <p:cNvSpPr txBox="1">
            <a:spLocks noChangeArrowheads="1"/>
          </p:cNvSpPr>
          <p:nvPr/>
        </p:nvSpPr>
        <p:spPr bwMode="auto">
          <a:xfrm>
            <a:off x="6372225" y="5949950"/>
            <a:ext cx="1728788" cy="584200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1600">
                <a:solidFill>
                  <a:srgbClr val="00B0F0"/>
                </a:solidFill>
              </a:rPr>
              <a:t>70% PCR PROBABILITY</a:t>
            </a:r>
          </a:p>
        </p:txBody>
      </p:sp>
      <p:cxnSp>
        <p:nvCxnSpPr>
          <p:cNvPr id="85" name="Connettore 1 84"/>
          <p:cNvCxnSpPr/>
          <p:nvPr/>
        </p:nvCxnSpPr>
        <p:spPr>
          <a:xfrm rot="16200000" flipH="1">
            <a:off x="5291932" y="2924969"/>
            <a:ext cx="3240087" cy="50482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itolo 14"/>
          <p:cNvSpPr txBox="1">
            <a:spLocks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it-IT" sz="4400" dirty="0">
                <a:latin typeface="+mj-lt"/>
                <a:ea typeface="+mj-ea"/>
                <a:cs typeface="+mj-cs"/>
              </a:rPr>
              <a:t> </a:t>
            </a:r>
            <a:r>
              <a:rPr lang="it-IT" sz="40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Results</a:t>
            </a:r>
            <a:endParaRPr kumimoji="0" lang="it-IT" sz="4400" i="1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1" name="Rettangolo arrotondato 50"/>
          <p:cNvSpPr/>
          <p:nvPr/>
        </p:nvSpPr>
        <p:spPr>
          <a:xfrm>
            <a:off x="428625" y="2071688"/>
            <a:ext cx="1857375" cy="285750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52" name="Rettangolo arrotondato 51"/>
          <p:cNvSpPr/>
          <p:nvPr/>
        </p:nvSpPr>
        <p:spPr>
          <a:xfrm>
            <a:off x="428625" y="2714625"/>
            <a:ext cx="1428750" cy="285750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sp>
        <p:nvSpPr>
          <p:cNvPr id="54" name="Rettangolo arrotondato 53"/>
          <p:cNvSpPr/>
          <p:nvPr/>
        </p:nvSpPr>
        <p:spPr>
          <a:xfrm>
            <a:off x="428625" y="3357563"/>
            <a:ext cx="1285875" cy="357187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endParaRPr lang="it-IT"/>
          </a:p>
        </p:txBody>
      </p:sp>
      <p:pic>
        <p:nvPicPr>
          <p:cNvPr id="16430" name="Picture 3" descr="Stemma"/>
          <p:cNvPicPr>
            <a:picLocks noChangeAspect="1" noChangeArrowheads="1"/>
          </p:cNvPicPr>
          <p:nvPr/>
        </p:nvPicPr>
        <p:blipFill>
          <a:blip r:embed="rId4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" presetClass="exit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" presetClass="exit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" presetClass="exit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3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36" grpId="0" animBg="1"/>
      <p:bldP spid="36" grpId="1" animBg="1"/>
      <p:bldP spid="36" grpId="2" animBg="1"/>
      <p:bldP spid="36" grpId="3" animBg="1"/>
      <p:bldP spid="36" grpId="4" animBg="1"/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49" grpId="0" animBg="1"/>
      <p:bldP spid="49" grpId="1" animBg="1"/>
      <p:bldP spid="49" grpId="2" animBg="1"/>
      <p:bldP spid="49" grpId="3" animBg="1"/>
      <p:bldP spid="49" grpId="4" animBg="1"/>
      <p:bldP spid="49" grpId="5" animBg="1"/>
      <p:bldP spid="53" grpId="0" animBg="1"/>
      <p:bldP spid="55" grpId="0" animBg="1"/>
      <p:bldP spid="56" grpId="0" animBg="1"/>
      <p:bldP spid="65" grpId="0" animBg="1"/>
      <p:bldP spid="66" grpId="0" animBg="1"/>
      <p:bldP spid="67" grpId="0" animBg="1"/>
      <p:bldP spid="76" grpId="0" animBg="1"/>
      <p:bldP spid="79" grpId="0" animBg="1"/>
      <p:bldP spid="82" grpId="0" animBg="1"/>
      <p:bldP spid="51" grpId="0" animBg="1"/>
      <p:bldP spid="52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ChangeArrowheads="1"/>
          </p:cNvSpPr>
          <p:nvPr/>
        </p:nvSpPr>
        <p:spPr bwMode="auto">
          <a:xfrm>
            <a:off x="146050" y="2422525"/>
            <a:ext cx="9144000" cy="0"/>
          </a:xfrm>
          <a:prstGeom prst="rect">
            <a:avLst/>
          </a:prstGeom>
          <a:noFill/>
          <a:ln w="2857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173" name="Titolo 14"/>
          <p:cNvSpPr txBox="1">
            <a:spLocks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it-IT" sz="4400" dirty="0">
                <a:latin typeface="+mj-lt"/>
                <a:ea typeface="+mj-ea"/>
                <a:cs typeface="+mj-cs"/>
              </a:rPr>
              <a:t> </a:t>
            </a:r>
            <a:r>
              <a:rPr kumimoji="0" lang="it-IT" sz="4000" i="1" dirty="0" err="1">
                <a:solidFill>
                  <a:srgbClr val="FFCC00"/>
                </a:solidFill>
                <a:latin typeface="Comic Sans MS" pitchFamily="66" charset="0"/>
                <a:ea typeface="+mj-ea"/>
                <a:cs typeface="+mj-cs"/>
              </a:rPr>
              <a:t>Conclusions</a:t>
            </a:r>
            <a:endParaRPr kumimoji="0" lang="it-IT" sz="4400" i="1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Segnaposto contenuto 1"/>
          <p:cNvSpPr>
            <a:spLocks noGrp="1"/>
          </p:cNvSpPr>
          <p:nvPr>
            <p:ph idx="1"/>
          </p:nvPr>
        </p:nvSpPr>
        <p:spPr>
          <a:xfrm>
            <a:off x="179388" y="1481138"/>
            <a:ext cx="8686800" cy="2955925"/>
          </a:xfrm>
        </p:spPr>
        <p:txBody>
          <a:bodyPr rtlCol="0">
            <a:normAutofit fontScale="62500" lnSpcReduction="20000"/>
          </a:bodyPr>
          <a:lstStyle/>
          <a:p>
            <a:pPr marL="365760" indent="-256032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model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and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nomogram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developed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based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clinical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sequential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PET-CT data can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accurately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predict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pCR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 can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as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decision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support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tool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surgery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after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prospective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validation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it-IT" sz="5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7413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Stemma"/>
          <p:cNvPicPr>
            <a:picLocks noChangeAspect="1" noChangeArrowheads="1"/>
          </p:cNvPicPr>
          <p:nvPr/>
        </p:nvPicPr>
        <p:blipFill>
          <a:blip r:embed="rId2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3188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6900" name="Picture 4" descr="retpostnad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2775" y="3797300"/>
            <a:ext cx="4500563" cy="30607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/>
            </a:outerShdw>
          </a:effectLst>
        </p:spPr>
      </p:pic>
      <p:pic>
        <p:nvPicPr>
          <p:cNvPr id="976901" name="Picture 5" descr="retpostnad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12775" y="981075"/>
            <a:ext cx="4464050" cy="2974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76902" name="Picture 6" descr="retpostnad0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981075"/>
            <a:ext cx="4500563" cy="300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76904" name="Picture 8" descr="retpostnad00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3905250"/>
            <a:ext cx="4427538" cy="2952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9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213" y="1989138"/>
            <a:ext cx="3352800" cy="334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76907" name="Rectangle 11"/>
          <p:cNvSpPr>
            <a:spLocks noChangeArrowheads="1"/>
          </p:cNvSpPr>
          <p:nvPr/>
        </p:nvSpPr>
        <p:spPr bwMode="auto">
          <a:xfrm>
            <a:off x="0" y="276225"/>
            <a:ext cx="9144000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07763" dir="2700000" sx="1000" sy="1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it-IT" i="1" dirty="0">
                <a:solidFill>
                  <a:srgbClr val="FFCC00"/>
                </a:solidFill>
                <a:latin typeface="Comic Sans MS" pitchFamily="66" charset="0"/>
              </a:rPr>
              <a:t>      </a:t>
            </a:r>
            <a:r>
              <a:rPr lang="it-IT" sz="4000" i="1" dirty="0">
                <a:solidFill>
                  <a:srgbClr val="FFCC00"/>
                </a:solidFill>
                <a:latin typeface="Comic Sans MS" pitchFamily="66" charset="0"/>
              </a:rPr>
              <a:t>Complete </a:t>
            </a:r>
            <a:r>
              <a:rPr lang="it-IT" sz="4000" i="1" dirty="0" err="1">
                <a:solidFill>
                  <a:srgbClr val="FFCC00"/>
                </a:solidFill>
                <a:latin typeface="Comic Sans MS" pitchFamily="66" charset="0"/>
              </a:rPr>
              <a:t>response</a:t>
            </a:r>
            <a:r>
              <a:rPr lang="it-IT" sz="4000" i="1" dirty="0">
                <a:solidFill>
                  <a:srgbClr val="FFCC00"/>
                </a:solidFill>
                <a:latin typeface="Comic Sans MS" pitchFamily="66" charset="0"/>
              </a:rPr>
              <a:t> </a:t>
            </a:r>
            <a:r>
              <a:rPr lang="it-IT" sz="4000" i="1" dirty="0" err="1">
                <a:solidFill>
                  <a:srgbClr val="FFCC00"/>
                </a:solidFill>
                <a:latin typeface="Comic Sans MS" pitchFamily="66" charset="0"/>
              </a:rPr>
              <a:t>new</a:t>
            </a:r>
            <a:r>
              <a:rPr lang="it-IT" sz="4000" i="1" dirty="0">
                <a:solidFill>
                  <a:srgbClr val="FFCC00"/>
                </a:solidFill>
                <a:latin typeface="Comic Sans MS" pitchFamily="66" charset="0"/>
              </a:rPr>
              <a:t> challenge</a:t>
            </a:r>
            <a:endParaRPr lang="it-IT" sz="4000" dirty="0">
              <a:latin typeface="Comic Sans MS" pitchFamily="66" charset="0"/>
            </a:endParaRPr>
          </a:p>
        </p:txBody>
      </p:sp>
      <p:sp>
        <p:nvSpPr>
          <p:cNvPr id="976908" name="Oval 12"/>
          <p:cNvSpPr>
            <a:spLocks noChangeArrowheads="1"/>
          </p:cNvSpPr>
          <p:nvPr/>
        </p:nvSpPr>
        <p:spPr bwMode="auto">
          <a:xfrm>
            <a:off x="1042988" y="1989138"/>
            <a:ext cx="1008062" cy="1008062"/>
          </a:xfrm>
          <a:prstGeom prst="ellipse">
            <a:avLst/>
          </a:prstGeom>
          <a:solidFill>
            <a:schemeClr val="accent2">
              <a:alpha val="10196"/>
            </a:schemeClr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76909" name="Oval 13"/>
          <p:cNvSpPr>
            <a:spLocks noChangeArrowheads="1"/>
          </p:cNvSpPr>
          <p:nvPr/>
        </p:nvSpPr>
        <p:spPr bwMode="auto">
          <a:xfrm>
            <a:off x="827088" y="5157788"/>
            <a:ext cx="1008062" cy="1008062"/>
          </a:xfrm>
          <a:prstGeom prst="ellipse">
            <a:avLst/>
          </a:prstGeom>
          <a:solidFill>
            <a:schemeClr val="accent2">
              <a:alpha val="10196"/>
            </a:schemeClr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76910" name="Oval 14"/>
          <p:cNvSpPr>
            <a:spLocks noChangeArrowheads="1"/>
          </p:cNvSpPr>
          <p:nvPr/>
        </p:nvSpPr>
        <p:spPr bwMode="auto">
          <a:xfrm>
            <a:off x="6804025" y="2420938"/>
            <a:ext cx="1008063" cy="1008062"/>
          </a:xfrm>
          <a:prstGeom prst="ellipse">
            <a:avLst/>
          </a:prstGeom>
          <a:solidFill>
            <a:schemeClr val="accent2">
              <a:alpha val="10196"/>
            </a:schemeClr>
          </a:solidFill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76911" name="Text Box 15"/>
          <p:cNvSpPr txBox="1">
            <a:spLocks noChangeArrowheads="1"/>
          </p:cNvSpPr>
          <p:nvPr/>
        </p:nvSpPr>
        <p:spPr bwMode="auto">
          <a:xfrm>
            <a:off x="6877050" y="4724400"/>
            <a:ext cx="830263" cy="1098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6600">
                <a:solidFill>
                  <a:srgbClr val="FF0000"/>
                </a:solidFill>
                <a:latin typeface="Arial" pitchFamily="34" charset="0"/>
              </a:rPr>
              <a:t>?</a:t>
            </a:r>
            <a:endParaRPr lang="en-US" sz="540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7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7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908" grpId="0" animBg="1"/>
      <p:bldP spid="976909" grpId="0" animBg="1"/>
      <p:bldP spid="976910" grpId="0" animBg="1"/>
      <p:bldP spid="9769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499992" y="1628800"/>
            <a:ext cx="1625600" cy="850390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wrap="square" lIns="80165" tIns="40083" rIns="80165" bIns="40083">
            <a:spAutoFit/>
          </a:bodyPr>
          <a:lstStyle/>
          <a:p>
            <a:pPr defTabSz="801688" eaLnBrk="1" hangingPunct="1">
              <a:spcBef>
                <a:spcPct val="0"/>
              </a:spcBef>
            </a:pPr>
            <a:r>
              <a:rPr lang="it-IT" sz="2500" dirty="0" err="1">
                <a:latin typeface="Trebuchet MS" pitchFamily="34" charset="0"/>
              </a:rPr>
              <a:t>ChemoRT</a:t>
            </a:r>
            <a:endParaRPr lang="it-IT" sz="2500" dirty="0">
              <a:latin typeface="Trebuchet MS" pitchFamily="34" charset="0"/>
            </a:endParaRPr>
          </a:p>
          <a:p>
            <a:pPr defTabSz="801688" eaLnBrk="1" hangingPunct="1">
              <a:spcBef>
                <a:spcPct val="0"/>
              </a:spcBef>
            </a:pPr>
            <a:r>
              <a:rPr lang="it-IT" sz="2500" dirty="0" err="1">
                <a:latin typeface="Trebuchet MS" pitchFamily="34" charset="0"/>
              </a:rPr>
              <a:t>arm</a:t>
            </a:r>
            <a:endParaRPr lang="it-IT" sz="2500" dirty="0">
              <a:latin typeface="Trebuchet MS" pitchFamily="34" charset="0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516216" y="1628800"/>
            <a:ext cx="1293813" cy="850390"/>
          </a:xfrm>
          <a:prstGeom prst="rect">
            <a:avLst/>
          </a:prstGeom>
          <a:solidFill>
            <a:srgbClr val="660066"/>
          </a:solidFill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88" eaLnBrk="1" hangingPunct="1">
              <a:spcBef>
                <a:spcPct val="0"/>
              </a:spcBef>
            </a:pPr>
            <a:r>
              <a:rPr lang="it-IT" sz="2500" dirty="0">
                <a:latin typeface="Trebuchet MS" pitchFamily="34" charset="0"/>
              </a:rPr>
              <a:t>pT0-2</a:t>
            </a:r>
          </a:p>
          <a:p>
            <a:pPr defTabSz="801688" eaLnBrk="1" hangingPunct="1">
              <a:spcBef>
                <a:spcPct val="0"/>
              </a:spcBef>
            </a:pPr>
            <a:endParaRPr lang="it-IT" sz="25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44008" y="2492896"/>
            <a:ext cx="1052512" cy="46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l" defTabSz="801688" eaLnBrk="1" hangingPunct="1">
              <a:spcBef>
                <a:spcPct val="20000"/>
              </a:spcBef>
            </a:pPr>
            <a:r>
              <a:rPr lang="it-IT" sz="2500" b="0" dirty="0">
                <a:latin typeface="Trebuchet MS" pitchFamily="34" charset="0"/>
              </a:rPr>
              <a:t>5 </a:t>
            </a:r>
            <a:r>
              <a:rPr lang="it-IT" sz="2500" b="0" dirty="0" err="1">
                <a:latin typeface="Trebuchet MS" pitchFamily="34" charset="0"/>
              </a:rPr>
              <a:t>yrs</a:t>
            </a:r>
            <a:endParaRPr lang="it-IT" sz="2500" b="0" dirty="0">
              <a:latin typeface="Trebuchet MS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1188" y="4149725"/>
            <a:ext cx="2881312" cy="7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lIns="80165" tIns="40083" rIns="80165" bIns="40083">
            <a:spAutoFit/>
          </a:bodyPr>
          <a:lstStyle/>
          <a:p>
            <a:pPr algn="l"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I-CNR-RT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427538" y="4178300"/>
            <a:ext cx="2393950" cy="7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lIns="80165" tIns="40083" rIns="80165" bIns="40083">
            <a:spAutoFit/>
          </a:bodyPr>
          <a:lstStyle/>
          <a:p>
            <a:pPr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68.9%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443663" y="4178300"/>
            <a:ext cx="2468562" cy="7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lIns="80165" tIns="40083" rIns="80165" bIns="40083">
            <a:spAutoFit/>
          </a:bodyPr>
          <a:lstStyle/>
          <a:p>
            <a:pPr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79.4%</a:t>
            </a:r>
          </a:p>
        </p:txBody>
      </p:sp>
      <p:sp>
        <p:nvSpPr>
          <p:cNvPr id="981021" name="Rectangle 29"/>
          <p:cNvSpPr>
            <a:spLocks noChangeArrowheads="1"/>
          </p:cNvSpPr>
          <p:nvPr/>
        </p:nvSpPr>
        <p:spPr bwMode="auto">
          <a:xfrm>
            <a:off x="0" y="249238"/>
            <a:ext cx="914400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71842" dir="2700000" sx="1000" sy="1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50000"/>
              </a:lnSpc>
            </a:pPr>
            <a:r>
              <a:rPr lang="en-GB" sz="4400" dirty="0">
                <a:solidFill>
                  <a:srgbClr val="FFCC00"/>
                </a:solidFill>
                <a:latin typeface="Comic Sans MS" pitchFamily="66" charset="0"/>
              </a:rPr>
              <a:t>SVV in randomized trial</a:t>
            </a:r>
            <a:endParaRPr lang="it-IT" sz="4400" dirty="0">
              <a:solidFill>
                <a:srgbClr val="FFCC00"/>
              </a:solidFill>
              <a:latin typeface="Comic Sans MS" pitchFamily="66" charset="0"/>
            </a:endParaRPr>
          </a:p>
        </p:txBody>
      </p:sp>
      <p:sp>
        <p:nvSpPr>
          <p:cNvPr id="981022" name="Rectangle 30"/>
          <p:cNvSpPr>
            <a:spLocks noChangeArrowheads="1"/>
          </p:cNvSpPr>
          <p:nvPr/>
        </p:nvSpPr>
        <p:spPr bwMode="auto">
          <a:xfrm>
            <a:off x="719138" y="6038749"/>
            <a:ext cx="8424862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6796" dir="1593903" sx="1000" sy="1000" algn="ctr" rotWithShape="0">
              <a:schemeClr val="tx1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lnSpc>
                <a:spcPct val="40000"/>
              </a:lnSpc>
            </a:pPr>
            <a:r>
              <a:rPr lang="it-IT" sz="2400" i="1" dirty="0" err="1">
                <a:solidFill>
                  <a:srgbClr val="FFCC00"/>
                </a:solidFill>
                <a:latin typeface="Arial" pitchFamily="34" charset="0"/>
              </a:rPr>
              <a:t>Bosset</a:t>
            </a:r>
            <a:r>
              <a:rPr lang="it-IT" sz="2400" i="1" dirty="0">
                <a:solidFill>
                  <a:srgbClr val="FFCC00"/>
                </a:solidFill>
                <a:latin typeface="Arial" pitchFamily="34" charset="0"/>
              </a:rPr>
              <a:t> JF </a:t>
            </a:r>
            <a:r>
              <a:rPr lang="it-IT" sz="2400" i="1" dirty="0" err="1">
                <a:solidFill>
                  <a:srgbClr val="FFCC00"/>
                </a:solidFill>
                <a:latin typeface="Arial" pitchFamily="34" charset="0"/>
              </a:rPr>
              <a:t>et</a:t>
            </a:r>
            <a:r>
              <a:rPr lang="it-IT" sz="2400" i="1" dirty="0">
                <a:solidFill>
                  <a:srgbClr val="FFCC00"/>
                </a:solidFill>
                <a:latin typeface="Arial" pitchFamily="34" charset="0"/>
              </a:rPr>
              <a:t> Al – EJM – 2006</a:t>
            </a:r>
          </a:p>
          <a:p>
            <a:pPr algn="r">
              <a:lnSpc>
                <a:spcPct val="40000"/>
              </a:lnSpc>
            </a:pPr>
            <a:endParaRPr lang="it-IT" sz="2400" i="1" dirty="0">
              <a:solidFill>
                <a:srgbClr val="FFCC00"/>
              </a:solidFill>
              <a:latin typeface="Arial" pitchFamily="34" charset="0"/>
            </a:endParaRPr>
          </a:p>
        </p:txBody>
      </p:sp>
      <p:pic>
        <p:nvPicPr>
          <p:cNvPr id="981023" name="Picture 31" descr="Stemma"/>
          <p:cNvPicPr>
            <a:picLocks noChangeAspect="1" noChangeArrowheads="1"/>
          </p:cNvPicPr>
          <p:nvPr/>
        </p:nvPicPr>
        <p:blipFill>
          <a:blip r:embed="rId2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38113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1188" y="3284538"/>
            <a:ext cx="2447925" cy="7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lIns="80165" tIns="40083" rIns="80165" bIns="40083">
            <a:spAutoFit/>
          </a:bodyPr>
          <a:lstStyle/>
          <a:p>
            <a:pPr algn="l"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EORTC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499993" y="3284984"/>
            <a:ext cx="2321496" cy="73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wrap="square" lIns="80165" tIns="40083" rIns="80165" bIns="40083">
            <a:spAutoFit/>
          </a:bodyPr>
          <a:lstStyle/>
          <a:p>
            <a:pPr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65.8%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44208" y="3313113"/>
            <a:ext cx="2109787" cy="7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lIns="80165" tIns="40083" rIns="80165" bIns="40083">
            <a:spAutoFit/>
          </a:bodyPr>
          <a:lstStyle/>
          <a:p>
            <a:pPr defTabSz="801688" eaLnBrk="1" hangingPunct="1">
              <a:spcBef>
                <a:spcPct val="20000"/>
              </a:spcBef>
            </a:pPr>
            <a:r>
              <a:rPr lang="it-IT" sz="4100" dirty="0">
                <a:latin typeface="Trebuchet MS" pitchFamily="34" charset="0"/>
              </a:rPr>
              <a:t>74.4%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860032" y="6381328"/>
            <a:ext cx="4283968" cy="243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40000"/>
              </a:lnSpc>
            </a:pPr>
            <a:r>
              <a:rPr lang="it-IT" i="1" dirty="0" err="1" smtClean="0">
                <a:solidFill>
                  <a:srgbClr val="FFCC00"/>
                </a:solidFill>
                <a:latin typeface="Arial" pitchFamily="34" charset="0"/>
              </a:rPr>
              <a:t>Cionini</a:t>
            </a:r>
            <a:r>
              <a:rPr lang="it-IT" i="1" dirty="0" smtClean="0">
                <a:solidFill>
                  <a:srgbClr val="FFCC00"/>
                </a:solidFill>
                <a:latin typeface="Arial" pitchFamily="34" charset="0"/>
              </a:rPr>
              <a:t> L </a:t>
            </a:r>
            <a:r>
              <a:rPr lang="it-IT" i="1" dirty="0" err="1" smtClean="0">
                <a:solidFill>
                  <a:srgbClr val="FFCC00"/>
                </a:solidFill>
                <a:latin typeface="Arial" pitchFamily="34" charset="0"/>
              </a:rPr>
              <a:t>et</a:t>
            </a:r>
            <a:r>
              <a:rPr lang="it-IT" i="1" dirty="0" smtClean="0">
                <a:solidFill>
                  <a:srgbClr val="FFCC00"/>
                </a:solidFill>
                <a:latin typeface="Arial" pitchFamily="34" charset="0"/>
              </a:rPr>
              <a:t> Al - in press</a:t>
            </a:r>
            <a:endParaRPr lang="it-IT" i="1" dirty="0">
              <a:solidFill>
                <a:srgbClr val="FFCC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611188" y="496888"/>
            <a:ext cx="7129462" cy="452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71842" dir="8160000" sx="49000" sy="49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50000"/>
              </a:lnSpc>
              <a:spcBef>
                <a:spcPct val="20000"/>
              </a:spcBef>
              <a:defRPr/>
            </a:pPr>
            <a:r>
              <a:rPr lang="en-GB" sz="4000" i="1" dirty="0">
                <a:solidFill>
                  <a:srgbClr val="FFCC00"/>
                </a:solidFill>
                <a:latin typeface="Comic Sans MS" pitchFamily="66" charset="0"/>
                <a:cs typeface="+mn-cs"/>
              </a:rPr>
              <a:t>pT0 pooled analysis</a:t>
            </a:r>
            <a:endParaRPr lang="it-IT" sz="4000" i="1" dirty="0">
              <a:solidFill>
                <a:srgbClr val="FFCC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54979" name="Rectangle 3"/>
          <p:cNvSpPr>
            <a:spLocks noChangeArrowheads="1"/>
          </p:cNvSpPr>
          <p:nvPr/>
        </p:nvSpPr>
        <p:spPr bwMode="auto">
          <a:xfrm>
            <a:off x="500063" y="6507163"/>
            <a:ext cx="842486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6796" dir="1593903" sx="80000" sy="80000" algn="ctr" rotWithShape="0">
              <a:schemeClr val="tx1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 eaLnBrk="0" hangingPunct="0">
              <a:lnSpc>
                <a:spcPct val="50000"/>
              </a:lnSpc>
              <a:spcBef>
                <a:spcPct val="20000"/>
              </a:spcBef>
              <a:defRPr/>
            </a:pPr>
            <a:r>
              <a:rPr lang="en-GB" i="1" dirty="0" err="1">
                <a:solidFill>
                  <a:srgbClr val="FFCC00"/>
                </a:solidFill>
                <a:latin typeface="Arial" charset="0"/>
                <a:cs typeface="+mn-cs"/>
              </a:rPr>
              <a:t>Capirci</a:t>
            </a:r>
            <a:r>
              <a:rPr lang="en-GB" i="1" dirty="0">
                <a:solidFill>
                  <a:srgbClr val="FFCC00"/>
                </a:solidFill>
                <a:latin typeface="Arial" charset="0"/>
                <a:cs typeface="+mn-cs"/>
              </a:rPr>
              <a:t> C, </a:t>
            </a:r>
            <a:r>
              <a:rPr lang="en-GB" i="1" dirty="0" err="1">
                <a:solidFill>
                  <a:srgbClr val="FFCC00"/>
                </a:solidFill>
                <a:latin typeface="Arial" charset="0"/>
                <a:cs typeface="+mn-cs"/>
              </a:rPr>
              <a:t>Valentini</a:t>
            </a:r>
            <a:r>
              <a:rPr lang="en-GB" i="1" dirty="0">
                <a:solidFill>
                  <a:srgbClr val="FFCC00"/>
                </a:solidFill>
                <a:latin typeface="Arial" charset="0"/>
                <a:cs typeface="+mn-cs"/>
              </a:rPr>
              <a:t> V et Al – IJROBP - 2008</a:t>
            </a:r>
            <a:endParaRPr lang="it-IT" i="1" dirty="0">
              <a:solidFill>
                <a:srgbClr val="FFCC00"/>
              </a:solidFill>
              <a:latin typeface="Arial" charset="0"/>
              <a:cs typeface="+mn-cs"/>
            </a:endParaRPr>
          </a:p>
        </p:txBody>
      </p:sp>
      <p:sp>
        <p:nvSpPr>
          <p:cNvPr id="254980" name="Text Box 4"/>
          <p:cNvSpPr txBox="1">
            <a:spLocks noChangeArrowheads="1"/>
          </p:cNvSpPr>
          <p:nvPr/>
        </p:nvSpPr>
        <p:spPr bwMode="auto">
          <a:xfrm>
            <a:off x="1074738" y="1204913"/>
            <a:ext cx="6688137" cy="23923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53882" dir="2700000" sx="50000" sy="50000" algn="ctr" rotWithShape="0">
              <a:schemeClr val="tx1">
                <a:alpha val="17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buClr>
                <a:srgbClr val="00CC00"/>
              </a:buClr>
              <a:buFontTx/>
              <a:buChar char="•"/>
              <a:defRPr/>
            </a:pPr>
            <a:r>
              <a:rPr lang="en-US" sz="3600" dirty="0">
                <a:solidFill>
                  <a:srgbClr val="99FF66"/>
                </a:solidFill>
                <a:latin typeface="Arial" charset="0"/>
                <a:cs typeface="Arial" charset="0"/>
              </a:rPr>
              <a:t> </a:t>
            </a:r>
            <a:r>
              <a:rPr lang="en-US" sz="4000" dirty="0">
                <a:solidFill>
                  <a:srgbClr val="00FF00"/>
                </a:solidFill>
                <a:latin typeface="Arial" charset="0"/>
                <a:cs typeface="+mn-cs"/>
              </a:rPr>
              <a:t>566</a:t>
            </a:r>
            <a:r>
              <a:rPr lang="en-US" sz="3600" dirty="0">
                <a:solidFill>
                  <a:srgbClr val="00FF00"/>
                </a:solidFill>
                <a:latin typeface="Arial" charset="0"/>
                <a:cs typeface="+mn-cs"/>
              </a:rPr>
              <a:t> </a:t>
            </a:r>
            <a:r>
              <a:rPr lang="en-US" sz="3600" dirty="0">
                <a:latin typeface="Arial" charset="0"/>
                <a:cs typeface="+mn-cs"/>
              </a:rPr>
              <a:t>pts</a:t>
            </a:r>
          </a:p>
          <a:p>
            <a:pPr eaLnBrk="0" hangingPunct="0">
              <a:lnSpc>
                <a:spcPct val="90000"/>
              </a:lnSpc>
              <a:buClr>
                <a:srgbClr val="00CC00"/>
              </a:buClr>
              <a:buFontTx/>
              <a:buChar char="•"/>
              <a:defRPr/>
            </a:pPr>
            <a:r>
              <a:rPr lang="en-US" sz="3600" dirty="0">
                <a:solidFill>
                  <a:srgbClr val="99FF66"/>
                </a:solidFill>
                <a:latin typeface="Arial" charset="0"/>
                <a:cs typeface="Arial" charset="0"/>
              </a:rPr>
              <a:t> </a:t>
            </a:r>
            <a:r>
              <a:rPr lang="en-US" sz="3600" dirty="0">
                <a:latin typeface="Arial" charset="0"/>
                <a:cs typeface="+mn-cs"/>
              </a:rPr>
              <a:t>preoperative RT-chemo </a:t>
            </a:r>
            <a:r>
              <a:rPr lang="en-US" sz="3600" dirty="0">
                <a:solidFill>
                  <a:srgbClr val="00FF00"/>
                </a:solidFill>
                <a:latin typeface="Arial" charset="0"/>
                <a:cs typeface="+mn-cs"/>
              </a:rPr>
              <a:t>(97%)</a:t>
            </a:r>
          </a:p>
          <a:p>
            <a:pPr eaLnBrk="0" hangingPunct="0">
              <a:lnSpc>
                <a:spcPct val="90000"/>
              </a:lnSpc>
              <a:buClr>
                <a:srgbClr val="00CC00"/>
              </a:buClr>
              <a:buFontTx/>
              <a:buChar char="•"/>
              <a:defRPr/>
            </a:pPr>
            <a:r>
              <a:rPr lang="en-US" sz="3600" dirty="0">
                <a:solidFill>
                  <a:srgbClr val="00FF00"/>
                </a:solidFill>
                <a:latin typeface="Arial" charset="0"/>
                <a:cs typeface="+mn-cs"/>
              </a:rPr>
              <a:t> </a:t>
            </a:r>
            <a:r>
              <a:rPr lang="en-GB" sz="3600" dirty="0">
                <a:latin typeface="Arial" charset="0"/>
                <a:cs typeface="+mn-cs"/>
              </a:rPr>
              <a:t>cT3</a:t>
            </a:r>
            <a:r>
              <a:rPr lang="en-GB" sz="3600" dirty="0">
                <a:solidFill>
                  <a:srgbClr val="99FF33"/>
                </a:solidFill>
                <a:latin typeface="Arial" charset="0"/>
                <a:cs typeface="+mn-cs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Arial" charset="0"/>
                <a:cs typeface="+mn-cs"/>
              </a:rPr>
              <a:t>82%,</a:t>
            </a:r>
            <a:r>
              <a:rPr lang="en-GB" sz="3600" dirty="0">
                <a:solidFill>
                  <a:srgbClr val="99FF33"/>
                </a:solidFill>
                <a:latin typeface="Arial" charset="0"/>
                <a:cs typeface="+mn-cs"/>
              </a:rPr>
              <a:t> </a:t>
            </a:r>
            <a:r>
              <a:rPr lang="en-GB" sz="3600" dirty="0">
                <a:latin typeface="Arial" charset="0"/>
                <a:cs typeface="+mn-cs"/>
              </a:rPr>
              <a:t>cT4</a:t>
            </a:r>
            <a:r>
              <a:rPr lang="en-GB" sz="3600" dirty="0">
                <a:solidFill>
                  <a:srgbClr val="99FF33"/>
                </a:solidFill>
                <a:latin typeface="Arial" charset="0"/>
                <a:cs typeface="+mn-cs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Arial" charset="0"/>
                <a:cs typeface="+mn-cs"/>
              </a:rPr>
              <a:t>10%,</a:t>
            </a:r>
            <a:r>
              <a:rPr lang="en-GB" sz="3600" dirty="0">
                <a:solidFill>
                  <a:srgbClr val="99FF33"/>
                </a:solidFill>
                <a:latin typeface="Arial" charset="0"/>
                <a:cs typeface="+mn-cs"/>
              </a:rPr>
              <a:t> </a:t>
            </a:r>
            <a:r>
              <a:rPr lang="en-GB" sz="3600" dirty="0" err="1">
                <a:latin typeface="Arial" charset="0"/>
                <a:cs typeface="+mn-cs"/>
              </a:rPr>
              <a:t>cN</a:t>
            </a:r>
            <a:r>
              <a:rPr lang="en-GB" sz="3600" dirty="0">
                <a:latin typeface="Arial" charset="0"/>
                <a:cs typeface="+mn-cs"/>
              </a:rPr>
              <a:t>+</a:t>
            </a:r>
            <a:r>
              <a:rPr lang="en-GB" sz="3600" dirty="0">
                <a:solidFill>
                  <a:srgbClr val="99FF33"/>
                </a:solidFill>
                <a:latin typeface="Arial" charset="0"/>
                <a:cs typeface="+mn-cs"/>
              </a:rPr>
              <a:t> </a:t>
            </a:r>
            <a:r>
              <a:rPr lang="en-GB" sz="3600" dirty="0">
                <a:solidFill>
                  <a:srgbClr val="00FF00"/>
                </a:solidFill>
                <a:latin typeface="Arial" charset="0"/>
                <a:cs typeface="+mn-cs"/>
              </a:rPr>
              <a:t>47%</a:t>
            </a:r>
            <a:r>
              <a:rPr lang="en-GB" sz="5400" dirty="0">
                <a:cs typeface="+mn-cs"/>
              </a:rPr>
              <a:t> </a:t>
            </a:r>
            <a:endParaRPr lang="en-US" sz="3600" dirty="0">
              <a:solidFill>
                <a:srgbClr val="99FF66"/>
              </a:solidFill>
              <a:latin typeface="Arial" charset="0"/>
              <a:cs typeface="+mn-cs"/>
            </a:endParaRPr>
          </a:p>
          <a:p>
            <a:pPr eaLnBrk="0" hangingPunct="0">
              <a:lnSpc>
                <a:spcPct val="90000"/>
              </a:lnSpc>
              <a:buClr>
                <a:srgbClr val="00CC00"/>
              </a:buClr>
              <a:buFontTx/>
              <a:buChar char="•"/>
              <a:defRPr/>
            </a:pPr>
            <a:r>
              <a:rPr lang="en-US" sz="3600" dirty="0">
                <a:solidFill>
                  <a:srgbClr val="99FF66"/>
                </a:solidFill>
                <a:latin typeface="Arial" charset="0"/>
                <a:cs typeface="Arial" charset="0"/>
              </a:rPr>
              <a:t> </a:t>
            </a:r>
            <a:r>
              <a:rPr lang="en-US" sz="3600" dirty="0">
                <a:latin typeface="Arial" charset="0"/>
                <a:cs typeface="+mn-cs"/>
              </a:rPr>
              <a:t>median follow-up </a:t>
            </a:r>
            <a:r>
              <a:rPr lang="en-US" sz="3600" dirty="0">
                <a:solidFill>
                  <a:srgbClr val="00FF00"/>
                </a:solidFill>
                <a:latin typeface="Arial" charset="0"/>
                <a:cs typeface="+mn-cs"/>
              </a:rPr>
              <a:t>47 months</a:t>
            </a: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0" y="3779838"/>
            <a:ext cx="4905375" cy="10779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53882" dir="2700000" sx="151000" sy="151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200" dirty="0">
                <a:solidFill>
                  <a:srgbClr val="FFFF00"/>
                </a:solidFill>
                <a:latin typeface="Arial" charset="0"/>
                <a:cs typeface="+mn-cs"/>
              </a:rPr>
              <a:t>1.6 %</a:t>
            </a:r>
            <a:r>
              <a:rPr lang="en-US" sz="3200" dirty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local </a:t>
            </a:r>
            <a:r>
              <a:rPr lang="en-US" sz="3200" dirty="0" err="1">
                <a:solidFill>
                  <a:srgbClr val="99FFCC"/>
                </a:solidFill>
                <a:latin typeface="Arial" charset="0"/>
                <a:cs typeface="+mn-cs"/>
              </a:rPr>
              <a:t>rec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 </a:t>
            </a:r>
          </a:p>
          <a:p>
            <a:pPr algn="ctr" eaLnBrk="0" hangingPunct="0">
              <a:defRPr/>
            </a:pPr>
            <a:r>
              <a:rPr lang="en-US" sz="3200" dirty="0">
                <a:solidFill>
                  <a:srgbClr val="FFFF00"/>
                </a:solidFill>
                <a:latin typeface="Arial" charset="0"/>
                <a:cs typeface="+mn-cs"/>
              </a:rPr>
              <a:t>     8.9 %</a:t>
            </a:r>
            <a:r>
              <a:rPr lang="en-US" sz="3200" dirty="0">
                <a:solidFill>
                  <a:srgbClr val="99FF66"/>
                </a:solidFill>
                <a:latin typeface="Arial" charset="0"/>
                <a:cs typeface="+mn-cs"/>
              </a:rPr>
              <a:t> 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metastases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4067175" y="5084763"/>
            <a:ext cx="5834063" cy="10779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53882" dir="2700000" sx="44000" sy="44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n-US" sz="3200" dirty="0">
                <a:solidFill>
                  <a:srgbClr val="FFFF00"/>
                </a:solidFill>
                <a:latin typeface="Arial" charset="0"/>
                <a:cs typeface="+mn-cs"/>
              </a:rPr>
              <a:t>94 %</a:t>
            </a:r>
            <a:r>
              <a:rPr lang="en-US" sz="3200" dirty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5 </a:t>
            </a:r>
            <a:r>
              <a:rPr lang="en-US" sz="3200" dirty="0" err="1">
                <a:solidFill>
                  <a:srgbClr val="99FFCC"/>
                </a:solidFill>
                <a:latin typeface="Arial" charset="0"/>
                <a:cs typeface="+mn-cs"/>
              </a:rPr>
              <a:t>yy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 cancer survival</a:t>
            </a:r>
            <a:r>
              <a:rPr lang="en-US" sz="3200" dirty="0">
                <a:solidFill>
                  <a:srgbClr val="99FF66"/>
                </a:solidFill>
                <a:latin typeface="Arial" charset="0"/>
                <a:cs typeface="+mn-cs"/>
              </a:rPr>
              <a:t> </a:t>
            </a:r>
          </a:p>
          <a:p>
            <a:pPr algn="just" eaLnBrk="0" hangingPunct="0">
              <a:defRPr/>
            </a:pPr>
            <a:r>
              <a:rPr lang="en-US" sz="3200" dirty="0">
                <a:solidFill>
                  <a:srgbClr val="FFFF00"/>
                </a:solidFill>
                <a:latin typeface="Arial" charset="0"/>
                <a:cs typeface="+mn-cs"/>
              </a:rPr>
              <a:t>85 %</a:t>
            </a:r>
            <a:r>
              <a:rPr lang="en-US" sz="3200" dirty="0">
                <a:solidFill>
                  <a:srgbClr val="99FF66"/>
                </a:solidFill>
                <a:latin typeface="Arial" charset="0"/>
                <a:cs typeface="+mn-cs"/>
              </a:rPr>
              <a:t> 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5 </a:t>
            </a:r>
            <a:r>
              <a:rPr lang="en-US" sz="3200" dirty="0" err="1">
                <a:solidFill>
                  <a:srgbClr val="99FFCC"/>
                </a:solidFill>
                <a:latin typeface="Arial" charset="0"/>
                <a:cs typeface="+mn-cs"/>
              </a:rPr>
              <a:t>yy</a:t>
            </a:r>
            <a:r>
              <a:rPr lang="en-US" sz="3200" dirty="0">
                <a:solidFill>
                  <a:srgbClr val="99FFCC"/>
                </a:solidFill>
                <a:latin typeface="Arial" charset="0"/>
                <a:cs typeface="+mn-cs"/>
              </a:rPr>
              <a:t> DFS</a:t>
            </a:r>
          </a:p>
        </p:txBody>
      </p:sp>
      <p:pic>
        <p:nvPicPr>
          <p:cNvPr id="5127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1" grpId="0"/>
      <p:bldP spid="2549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6" name="Rectangle 2"/>
          <p:cNvSpPr>
            <a:spLocks noChangeArrowheads="1"/>
          </p:cNvSpPr>
          <p:nvPr/>
        </p:nvSpPr>
        <p:spPr bwMode="auto">
          <a:xfrm>
            <a:off x="1081088" y="233363"/>
            <a:ext cx="6804025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71842" dir="2700000" sx="1000" sy="1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50000"/>
              </a:lnSpc>
              <a:defRPr/>
            </a:pPr>
            <a:r>
              <a:rPr lang="en-GB" sz="4800" dirty="0" err="1">
                <a:solidFill>
                  <a:srgbClr val="FFCC00"/>
                </a:solidFill>
                <a:latin typeface="Comic Sans MS" pitchFamily="66" charset="0"/>
              </a:rPr>
              <a:t>pCR</a:t>
            </a:r>
            <a:r>
              <a:rPr lang="en-GB" sz="4800" dirty="0">
                <a:solidFill>
                  <a:srgbClr val="FFCC00"/>
                </a:solidFill>
                <a:latin typeface="Comic Sans MS" pitchFamily="66" charset="0"/>
              </a:rPr>
              <a:t> pooled analysis</a:t>
            </a:r>
            <a:endParaRPr lang="it-IT" sz="4800" dirty="0">
              <a:solidFill>
                <a:srgbClr val="FFCC00"/>
              </a:solidFill>
              <a:latin typeface="Comic Sans MS" pitchFamily="66" charset="0"/>
            </a:endParaRPr>
          </a:p>
        </p:txBody>
      </p:sp>
      <p:sp>
        <p:nvSpPr>
          <p:cNvPr id="978947" name="Rectangle 3"/>
          <p:cNvSpPr>
            <a:spLocks noChangeArrowheads="1"/>
          </p:cNvSpPr>
          <p:nvPr/>
        </p:nvSpPr>
        <p:spPr bwMode="auto">
          <a:xfrm>
            <a:off x="684213" y="6472238"/>
            <a:ext cx="8424862" cy="347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6796" dir="1593903" sx="1000" sy="1000" algn="ctr" rotWithShape="0">
              <a:schemeClr val="tx1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lnSpc>
                <a:spcPct val="70000"/>
              </a:lnSpc>
              <a:defRPr/>
            </a:pPr>
            <a:r>
              <a:rPr lang="en-GB" sz="2400" dirty="0">
                <a:solidFill>
                  <a:srgbClr val="FFCC00"/>
                </a:solidFill>
                <a:latin typeface="Arial" pitchFamily="34" charset="0"/>
              </a:rPr>
              <a:t>M Maas, </a:t>
            </a:r>
            <a:r>
              <a:rPr lang="en-GB" sz="2400" dirty="0" err="1">
                <a:solidFill>
                  <a:srgbClr val="FFCC00"/>
                </a:solidFill>
                <a:latin typeface="Arial" pitchFamily="34" charset="0"/>
              </a:rPr>
              <a:t>V.Valentini</a:t>
            </a:r>
            <a:r>
              <a:rPr lang="en-GB" sz="2400" dirty="0">
                <a:solidFill>
                  <a:srgbClr val="FFCC00"/>
                </a:solidFill>
                <a:latin typeface="Arial" pitchFamily="34" charset="0"/>
              </a:rPr>
              <a:t> et Al – Lancet </a:t>
            </a:r>
            <a:r>
              <a:rPr lang="en-GB" sz="2400" dirty="0" err="1">
                <a:solidFill>
                  <a:srgbClr val="FFCC00"/>
                </a:solidFill>
                <a:latin typeface="Arial" pitchFamily="34" charset="0"/>
              </a:rPr>
              <a:t>Oncol</a:t>
            </a:r>
            <a:r>
              <a:rPr lang="en-GB" sz="2400" dirty="0">
                <a:solidFill>
                  <a:srgbClr val="FFCC00"/>
                </a:solidFill>
                <a:latin typeface="Arial" pitchFamily="34" charset="0"/>
              </a:rPr>
              <a:t> -2010</a:t>
            </a:r>
            <a:endParaRPr lang="it-IT" sz="2400" i="1" dirty="0">
              <a:solidFill>
                <a:srgbClr val="FFCC00"/>
              </a:solidFill>
              <a:latin typeface="Arial" pitchFamily="34" charset="0"/>
            </a:endParaRPr>
          </a:p>
        </p:txBody>
      </p:sp>
      <p:sp>
        <p:nvSpPr>
          <p:cNvPr id="978948" name="Text Box 4"/>
          <p:cNvSpPr txBox="1">
            <a:spLocks noChangeArrowheads="1"/>
          </p:cNvSpPr>
          <p:nvPr/>
        </p:nvSpPr>
        <p:spPr bwMode="auto">
          <a:xfrm>
            <a:off x="395288" y="836613"/>
            <a:ext cx="7129462" cy="590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53882" dir="2700000" sx="1000" sy="1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600" dirty="0">
                <a:solidFill>
                  <a:srgbClr val="99FF66"/>
                </a:solidFill>
                <a:latin typeface="Arial" pitchFamily="34" charset="0"/>
              </a:rPr>
              <a:t>• 3105</a:t>
            </a:r>
            <a:r>
              <a:rPr lang="en-US" sz="3600" dirty="0">
                <a:solidFill>
                  <a:srgbClr val="00FF00"/>
                </a:solidFill>
                <a:latin typeface="Arial" pitchFamily="34" charset="0"/>
              </a:rPr>
              <a:t> </a:t>
            </a:r>
            <a:r>
              <a:rPr lang="en-US" sz="3600" dirty="0">
                <a:latin typeface="Arial" pitchFamily="34" charset="0"/>
              </a:rPr>
              <a:t>pts, </a:t>
            </a:r>
            <a:r>
              <a:rPr lang="en-US" sz="3600" dirty="0">
                <a:solidFill>
                  <a:srgbClr val="00FF00"/>
                </a:solidFill>
                <a:latin typeface="Arial" pitchFamily="34" charset="0"/>
              </a:rPr>
              <a:t>484</a:t>
            </a:r>
            <a:r>
              <a:rPr lang="en-US" sz="36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en-US" sz="3600" dirty="0">
                <a:latin typeface="Arial" pitchFamily="34" charset="0"/>
              </a:rPr>
              <a:t>pT0N0, </a:t>
            </a:r>
            <a:r>
              <a:rPr lang="en-US" sz="3600" dirty="0">
                <a:solidFill>
                  <a:srgbClr val="00FF00"/>
                </a:solidFill>
                <a:latin typeface="Arial" pitchFamily="34" charset="0"/>
              </a:rPr>
              <a:t>15.6%</a:t>
            </a: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557338"/>
            <a:ext cx="669766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CasellaDiTesto 9"/>
          <p:cNvSpPr txBox="1">
            <a:spLocks noChangeArrowheads="1"/>
          </p:cNvSpPr>
          <p:nvPr/>
        </p:nvSpPr>
        <p:spPr bwMode="auto">
          <a:xfrm>
            <a:off x="2627313" y="1628775"/>
            <a:ext cx="1873250" cy="4191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6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Local Recurrence 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0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Free Survival</a:t>
            </a:r>
          </a:p>
        </p:txBody>
      </p:sp>
      <p:sp>
        <p:nvSpPr>
          <p:cNvPr id="6151" name="CasellaDiTesto 9"/>
          <p:cNvSpPr txBox="1">
            <a:spLocks noChangeArrowheads="1"/>
          </p:cNvSpPr>
          <p:nvPr/>
        </p:nvSpPr>
        <p:spPr bwMode="auto">
          <a:xfrm>
            <a:off x="5795963" y="1628775"/>
            <a:ext cx="1873250" cy="4191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6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Distant Met 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0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Free Survival</a:t>
            </a:r>
          </a:p>
        </p:txBody>
      </p:sp>
      <p:sp>
        <p:nvSpPr>
          <p:cNvPr id="6152" name="CasellaDiTesto 9"/>
          <p:cNvSpPr txBox="1">
            <a:spLocks noChangeArrowheads="1"/>
          </p:cNvSpPr>
          <p:nvPr/>
        </p:nvSpPr>
        <p:spPr bwMode="auto">
          <a:xfrm>
            <a:off x="2627313" y="3946525"/>
            <a:ext cx="1873250" cy="4191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6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Disease 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0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Free Survival</a:t>
            </a:r>
          </a:p>
        </p:txBody>
      </p:sp>
      <p:sp>
        <p:nvSpPr>
          <p:cNvPr id="6153" name="CasellaDiTesto 9"/>
          <p:cNvSpPr txBox="1">
            <a:spLocks noChangeArrowheads="1"/>
          </p:cNvSpPr>
          <p:nvPr/>
        </p:nvSpPr>
        <p:spPr bwMode="auto">
          <a:xfrm>
            <a:off x="5651500" y="3933825"/>
            <a:ext cx="1873250" cy="4191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6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Overall Survival 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100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</a:rPr>
              <a:t> </a:t>
            </a:r>
          </a:p>
        </p:txBody>
      </p:sp>
      <p:pic>
        <p:nvPicPr>
          <p:cNvPr id="6154" name="Picture 11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38113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900113" y="836613"/>
            <a:ext cx="504825" cy="2952750"/>
          </a:xfrm>
          <a:prstGeom prst="downArrow">
            <a:avLst>
              <a:gd name="adj1" fmla="val 50000"/>
              <a:gd name="adj2" fmla="val 146226"/>
            </a:avLst>
          </a:prstGeom>
          <a:solidFill>
            <a:srgbClr val="00CCFF">
              <a:alpha val="7607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4067175" y="836613"/>
            <a:ext cx="504825" cy="3024187"/>
          </a:xfrm>
          <a:prstGeom prst="downArrow">
            <a:avLst>
              <a:gd name="adj1" fmla="val 50000"/>
              <a:gd name="adj2" fmla="val 149764"/>
            </a:avLst>
          </a:prstGeom>
          <a:solidFill>
            <a:srgbClr val="00CCFF">
              <a:alpha val="7607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7451725" y="836613"/>
            <a:ext cx="504825" cy="3024187"/>
          </a:xfrm>
          <a:prstGeom prst="downArrow">
            <a:avLst>
              <a:gd name="adj1" fmla="val 50000"/>
              <a:gd name="adj2" fmla="val 149764"/>
            </a:avLst>
          </a:prstGeom>
          <a:solidFill>
            <a:srgbClr val="00CCFF">
              <a:alpha val="7607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692275" y="2924175"/>
            <a:ext cx="2305050" cy="649288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 algn="ctr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it-IT" sz="3600">
                <a:latin typeface="Arial" pitchFamily="34" charset="0"/>
              </a:rPr>
              <a:t>RT</a:t>
            </a:r>
            <a:r>
              <a:rPr lang="it-IT" sz="3600" u="sng">
                <a:latin typeface="Arial" pitchFamily="34" charset="0"/>
              </a:rPr>
              <a:t>+</a:t>
            </a:r>
            <a:r>
              <a:rPr lang="it-IT" sz="3600">
                <a:latin typeface="Arial" pitchFamily="34" charset="0"/>
              </a:rPr>
              <a:t>CT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003800" y="2852738"/>
            <a:ext cx="2160588" cy="792162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 algn="ctr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it-IT" sz="2800">
                <a:latin typeface="Arial" pitchFamily="34" charset="0"/>
              </a:rPr>
              <a:t>Surgery</a:t>
            </a: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468313" y="4003675"/>
            <a:ext cx="1366837" cy="649288"/>
          </a:xfrm>
          <a:prstGeom prst="roundRect">
            <a:avLst>
              <a:gd name="adj" fmla="val 16667"/>
            </a:avLst>
          </a:prstGeom>
          <a:solidFill>
            <a:schemeClr val="accent2">
              <a:alpha val="10196"/>
            </a:schemeClr>
          </a:solidFill>
          <a:ln w="9525" algn="ctr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it-IT" sz="3600">
                <a:solidFill>
                  <a:srgbClr val="FFFF00"/>
                </a:solidFill>
                <a:latin typeface="Arial" pitchFamily="34" charset="0"/>
              </a:rPr>
              <a:t>c</a:t>
            </a:r>
            <a:r>
              <a:rPr lang="it-IT" sz="3600">
                <a:latin typeface="Arial" pitchFamily="34" charset="0"/>
              </a:rPr>
              <a:t>Stad</a:t>
            </a: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6877050" y="4076700"/>
            <a:ext cx="1944688" cy="576263"/>
          </a:xfrm>
          <a:prstGeom prst="roundRect">
            <a:avLst>
              <a:gd name="adj" fmla="val 16667"/>
            </a:avLst>
          </a:prstGeom>
          <a:solidFill>
            <a:schemeClr val="accent2">
              <a:alpha val="10196"/>
            </a:schemeClr>
          </a:solidFill>
          <a:ln w="9525" algn="ctr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it-IT" sz="3600">
                <a:solidFill>
                  <a:srgbClr val="FF0000"/>
                </a:solidFill>
                <a:latin typeface="Arial" pitchFamily="34" charset="0"/>
              </a:rPr>
              <a:t>yp</a:t>
            </a:r>
            <a:r>
              <a:rPr lang="it-IT" sz="3600">
                <a:latin typeface="Arial" pitchFamily="34" charset="0"/>
              </a:rPr>
              <a:t>Stad</a:t>
            </a: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3492500" y="4005263"/>
            <a:ext cx="1727200" cy="647700"/>
          </a:xfrm>
          <a:prstGeom prst="roundRect">
            <a:avLst>
              <a:gd name="adj" fmla="val 16667"/>
            </a:avLst>
          </a:prstGeom>
          <a:solidFill>
            <a:schemeClr val="accent2">
              <a:alpha val="10196"/>
            </a:schemeClr>
          </a:solidFill>
          <a:ln w="9525" algn="ctr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it-IT" sz="3600">
                <a:solidFill>
                  <a:srgbClr val="00FF00"/>
                </a:solidFill>
                <a:latin typeface="Arial" pitchFamily="34" charset="0"/>
              </a:rPr>
              <a:t>yc</a:t>
            </a:r>
            <a:r>
              <a:rPr lang="it-IT" sz="3600">
                <a:latin typeface="Arial" pitchFamily="34" charset="0"/>
              </a:rPr>
              <a:t>Stad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2987675" y="1350963"/>
            <a:ext cx="3095625" cy="914400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400">
                <a:solidFill>
                  <a:srgbClr val="00FF00"/>
                </a:solidFill>
                <a:latin typeface="Arial" charset="0"/>
                <a:cs typeface="+mn-cs"/>
              </a:rPr>
              <a:t>ADAPTIVE 1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it-IT">
                <a:solidFill>
                  <a:srgbClr val="00FF00"/>
                </a:solidFill>
                <a:latin typeface="Arial" charset="0"/>
                <a:cs typeface="+mn-cs"/>
              </a:rPr>
              <a:t>Surgery procedure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6262688" y="1628775"/>
            <a:ext cx="2881312" cy="904875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400" dirty="0">
                <a:solidFill>
                  <a:srgbClr val="FF0000"/>
                </a:solidFill>
                <a:latin typeface="Arial" charset="0"/>
                <a:cs typeface="+mn-cs"/>
              </a:rPr>
              <a:t>ADAPTIVE 2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it-IT" sz="2400" dirty="0" err="1">
                <a:solidFill>
                  <a:srgbClr val="FF0000"/>
                </a:solidFill>
                <a:latin typeface="Arial" charset="0"/>
                <a:cs typeface="+mn-cs"/>
              </a:rPr>
              <a:t>Adjuvant</a:t>
            </a:r>
            <a:r>
              <a:rPr lang="it-IT" sz="2400" dirty="0">
                <a:solidFill>
                  <a:srgbClr val="FF0000"/>
                </a:solidFill>
                <a:latin typeface="Arial" charset="0"/>
                <a:cs typeface="+mn-cs"/>
              </a:rPr>
              <a:t> </a:t>
            </a:r>
            <a:r>
              <a:rPr lang="it-IT" sz="2400" dirty="0" err="1">
                <a:solidFill>
                  <a:srgbClr val="FF0000"/>
                </a:solidFill>
                <a:latin typeface="Arial" charset="0"/>
                <a:cs typeface="+mn-cs"/>
              </a:rPr>
              <a:t>Chemo</a:t>
            </a:r>
            <a:endParaRPr lang="it-IT" sz="2400" dirty="0">
              <a:solidFill>
                <a:srgbClr val="FF0000"/>
              </a:solidFill>
              <a:latin typeface="Arial" charset="0"/>
              <a:cs typeface="+mn-cs"/>
            </a:endParaRPr>
          </a:p>
        </p:txBody>
      </p:sp>
      <p:sp>
        <p:nvSpPr>
          <p:cNvPr id="803852" name="Rectangle 12"/>
          <p:cNvSpPr>
            <a:spLocks noChangeArrowheads="1"/>
          </p:cNvSpPr>
          <p:nvPr/>
        </p:nvSpPr>
        <p:spPr bwMode="auto">
          <a:xfrm>
            <a:off x="0" y="-17463"/>
            <a:ext cx="9144000" cy="998538"/>
          </a:xfrm>
          <a:prstGeom prst="rect">
            <a:avLst/>
          </a:prstGeom>
          <a:solidFill>
            <a:srgbClr val="3399FF"/>
          </a:solidFill>
          <a:ln w="9525">
            <a:solidFill>
              <a:srgbClr val="3399FF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it-IT" sz="4000" i="1" dirty="0" err="1">
                <a:solidFill>
                  <a:schemeClr val="bg1"/>
                </a:solidFill>
                <a:latin typeface="Comic Sans MS" pitchFamily="66" charset="0"/>
                <a:cs typeface="+mn-cs"/>
              </a:rPr>
              <a:t>Clinical</a:t>
            </a:r>
            <a:r>
              <a:rPr lang="it-IT" sz="4000" i="1" dirty="0">
                <a:solidFill>
                  <a:schemeClr val="bg1"/>
                </a:solidFill>
                <a:latin typeface="Comic Sans MS" pitchFamily="66" charset="0"/>
                <a:cs typeface="+mn-cs"/>
              </a:rPr>
              <a:t> </a:t>
            </a:r>
            <a:r>
              <a:rPr lang="it-IT" sz="4000" i="1" dirty="0" err="1">
                <a:solidFill>
                  <a:schemeClr val="bg1"/>
                </a:solidFill>
                <a:latin typeface="Comic Sans MS" pitchFamily="66" charset="0"/>
                <a:cs typeface="+mn-cs"/>
              </a:rPr>
              <a:t>decisions</a:t>
            </a:r>
            <a:endParaRPr lang="it-IT" sz="4000" i="1" dirty="0">
              <a:solidFill>
                <a:schemeClr val="bg1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0" y="836613"/>
            <a:ext cx="2843213" cy="1250950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400" dirty="0">
                <a:solidFill>
                  <a:srgbClr val="FFFF00"/>
                </a:solidFill>
                <a:latin typeface="Arial" charset="0"/>
                <a:cs typeface="+mn-cs"/>
              </a:rPr>
              <a:t>INTENSIFICATION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it-IT" sz="800" dirty="0">
                <a:solidFill>
                  <a:srgbClr val="FFFF00"/>
                </a:solidFill>
                <a:latin typeface="Arial" charset="0"/>
                <a:cs typeface="+mn-cs"/>
              </a:rPr>
              <a:t> </a:t>
            </a:r>
          </a:p>
          <a:p>
            <a:pPr algn="ctr" eaLnBrk="0" hangingPunct="0">
              <a:defRPr/>
            </a:pPr>
            <a:r>
              <a:rPr lang="it-IT" dirty="0" err="1">
                <a:solidFill>
                  <a:srgbClr val="FFFF00"/>
                </a:solidFill>
                <a:latin typeface="Arial" charset="0"/>
                <a:cs typeface="+mn-cs"/>
              </a:rPr>
              <a:t>Neoadjuvant</a:t>
            </a:r>
            <a:endParaRPr lang="it-IT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algn="ctr" eaLnBrk="0" hangingPunct="0">
              <a:defRPr/>
            </a:pPr>
            <a:r>
              <a:rPr lang="it-IT" dirty="0" err="1">
                <a:solidFill>
                  <a:srgbClr val="FFFF00"/>
                </a:solidFill>
                <a:latin typeface="Arial" charset="0"/>
                <a:cs typeface="+mn-cs"/>
              </a:rPr>
              <a:t>regimen</a:t>
            </a:r>
            <a:endParaRPr lang="it-IT" dirty="0">
              <a:solidFill>
                <a:srgbClr val="FFFF00"/>
              </a:solidFill>
              <a:latin typeface="Arial" charset="0"/>
              <a:cs typeface="+mn-cs"/>
            </a:endParaRPr>
          </a:p>
        </p:txBody>
      </p:sp>
      <p:sp>
        <p:nvSpPr>
          <p:cNvPr id="7182" name="AutoShape 14"/>
          <p:cNvSpPr>
            <a:spLocks noChangeArrowheads="1"/>
          </p:cNvSpPr>
          <p:nvPr/>
        </p:nvSpPr>
        <p:spPr bwMode="auto">
          <a:xfrm rot="10800000">
            <a:off x="900113" y="4724400"/>
            <a:ext cx="504825" cy="936625"/>
          </a:xfrm>
          <a:prstGeom prst="downArrow">
            <a:avLst>
              <a:gd name="adj1" fmla="val 50000"/>
              <a:gd name="adj2" fmla="val 46384"/>
            </a:avLst>
          </a:prstGeom>
          <a:solidFill>
            <a:srgbClr val="FF0000">
              <a:alpha val="7607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3025" y="5853113"/>
            <a:ext cx="5291138" cy="1023937"/>
          </a:xfrm>
          <a:prstGeom prst="rect">
            <a:avLst/>
          </a:prstGeom>
          <a:solidFill>
            <a:srgbClr val="FF0000"/>
          </a:solidFill>
          <a:ln w="19050" algn="ctr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>
                <a:solidFill>
                  <a:srgbClr val="FFFF00"/>
                </a:solidFill>
                <a:latin typeface="Arial" pitchFamily="34" charset="0"/>
              </a:rPr>
              <a:t>PET</a:t>
            </a:r>
          </a:p>
          <a:p>
            <a:pPr algn="ctr" eaLnBrk="0" hangingPunct="0">
              <a:spcBef>
                <a:spcPct val="20000"/>
              </a:spcBef>
            </a:pPr>
            <a:r>
              <a:rPr lang="it-IT" sz="2400">
                <a:solidFill>
                  <a:srgbClr val="FFFF00"/>
                </a:solidFill>
                <a:latin typeface="Arial" pitchFamily="34" charset="0"/>
              </a:rPr>
              <a:t>Diffusion MRI</a:t>
            </a:r>
            <a:endParaRPr lang="it-IT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 rot="10800000">
            <a:off x="4067175" y="4724400"/>
            <a:ext cx="504825" cy="936625"/>
          </a:xfrm>
          <a:prstGeom prst="downArrow">
            <a:avLst>
              <a:gd name="adj1" fmla="val 50000"/>
              <a:gd name="adj2" fmla="val 46384"/>
            </a:avLst>
          </a:prstGeom>
          <a:solidFill>
            <a:srgbClr val="FF0000">
              <a:alpha val="7607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endParaRPr lang="it-IT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Text Box 2"/>
          <p:cNvSpPr txBox="1">
            <a:spLocks noChangeArrowheads="1"/>
          </p:cNvSpPr>
          <p:nvPr/>
        </p:nvSpPr>
        <p:spPr bwMode="auto">
          <a:xfrm>
            <a:off x="1987550" y="115888"/>
            <a:ext cx="4799013" cy="708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4000" i="1" dirty="0">
                <a:solidFill>
                  <a:srgbClr val="FFCC00"/>
                </a:solidFill>
                <a:latin typeface="Comic Sans MS" pitchFamily="66" charset="0"/>
                <a:cs typeface="+mn-cs"/>
              </a:rPr>
              <a:t>Tailored treatment</a:t>
            </a:r>
          </a:p>
        </p:txBody>
      </p:sp>
      <p:sp>
        <p:nvSpPr>
          <p:cNvPr id="388100" name="Rectangle 4"/>
          <p:cNvSpPr>
            <a:spLocks noChangeArrowheads="1"/>
          </p:cNvSpPr>
          <p:nvPr/>
        </p:nvSpPr>
        <p:spPr bwMode="auto">
          <a:xfrm>
            <a:off x="107950" y="1557338"/>
            <a:ext cx="5270500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tx1"/>
            </a:outerShdw>
          </a:effectLst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3600" b="1" dirty="0">
                <a:latin typeface="Arial" charset="0"/>
                <a:cs typeface="+mn-cs"/>
              </a:rPr>
              <a:t>The Good</a:t>
            </a:r>
          </a:p>
          <a:p>
            <a:pPr marL="742950" lvl="1" indent="-28575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sz="3200" dirty="0">
                <a:latin typeface="Arial" charset="0"/>
                <a:cs typeface="+mn-cs"/>
              </a:rPr>
              <a:t>			</a:t>
            </a:r>
            <a:r>
              <a:rPr lang="en-GB" sz="3200" dirty="0">
                <a:solidFill>
                  <a:srgbClr val="FFFF00"/>
                </a:solidFill>
                <a:latin typeface="Arial" charset="0"/>
                <a:cs typeface="+mn-cs"/>
              </a:rPr>
              <a:t>no RT</a:t>
            </a:r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3600" b="1" dirty="0">
                <a:latin typeface="Arial" charset="0"/>
                <a:cs typeface="+mn-cs"/>
              </a:rPr>
              <a:t>The Bad</a:t>
            </a:r>
          </a:p>
          <a:p>
            <a:pPr marL="2057400" lvl="4" indent="-22860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sz="3200" dirty="0">
                <a:solidFill>
                  <a:srgbClr val="FFFF00"/>
                </a:solidFill>
                <a:latin typeface="Arial" charset="0"/>
                <a:cs typeface="+mn-cs"/>
              </a:rPr>
              <a:t>short RT</a:t>
            </a:r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3600" b="1" dirty="0">
                <a:latin typeface="Arial" charset="0"/>
                <a:cs typeface="+mn-cs"/>
              </a:rPr>
              <a:t>The Ugly</a:t>
            </a:r>
          </a:p>
          <a:p>
            <a:pPr marL="742950" lvl="1" indent="-28575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sz="3200" dirty="0">
                <a:latin typeface="Arial" charset="0"/>
                <a:cs typeface="+mn-cs"/>
              </a:rPr>
              <a:t>			</a:t>
            </a:r>
            <a:r>
              <a:rPr lang="en-GB" sz="3200" dirty="0">
                <a:solidFill>
                  <a:srgbClr val="FFFF00"/>
                </a:solidFill>
                <a:latin typeface="Arial" charset="0"/>
                <a:cs typeface="+mn-cs"/>
              </a:rPr>
              <a:t>long </a:t>
            </a:r>
            <a:r>
              <a:rPr lang="en-GB" sz="3200" dirty="0" err="1">
                <a:solidFill>
                  <a:srgbClr val="FFFF00"/>
                </a:solidFill>
                <a:latin typeface="Arial" charset="0"/>
                <a:cs typeface="+mn-cs"/>
              </a:rPr>
              <a:t>RT+chemo</a:t>
            </a:r>
            <a:endParaRPr lang="en-GB" sz="3200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marL="742950" lvl="1" indent="-285750"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en-GB" sz="3200" dirty="0">
              <a:solidFill>
                <a:srgbClr val="FFFF00"/>
              </a:solidFill>
              <a:latin typeface="Arial" charset="0"/>
              <a:cs typeface="+mn-cs"/>
            </a:endParaRPr>
          </a:p>
        </p:txBody>
      </p:sp>
      <p:pic>
        <p:nvPicPr>
          <p:cNvPr id="8196" name="Picture 5" descr="goodbadugl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0238" y="1268413"/>
            <a:ext cx="28225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 descr="Stemma"/>
          <p:cNvPicPr>
            <a:picLocks noChangeAspect="1" noChangeArrowheads="1"/>
          </p:cNvPicPr>
          <p:nvPr/>
        </p:nvPicPr>
        <p:blipFill>
          <a:blip r:embed="rId4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retpostnad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0" y="1258888"/>
            <a:ext cx="6245225" cy="4257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3959" name="Rectangle 7"/>
          <p:cNvSpPr>
            <a:spLocks noChangeArrowheads="1"/>
          </p:cNvSpPr>
          <p:nvPr/>
        </p:nvSpPr>
        <p:spPr bwMode="auto">
          <a:xfrm>
            <a:off x="-396875" y="115888"/>
            <a:ext cx="10261600" cy="576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3882" dir="2700000" sx="1000" sy="1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 defTabSz="762000" eaLnBrk="0" hangingPunct="0">
              <a:defRPr/>
            </a:pPr>
            <a:r>
              <a:rPr lang="it-IT" sz="36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Tailored</a:t>
            </a:r>
            <a:r>
              <a:rPr lang="it-IT" sz="3600" i="1" dirty="0">
                <a:solidFill>
                  <a:srgbClr val="FFCC00"/>
                </a:solidFill>
                <a:latin typeface="Comic Sans MS" pitchFamily="66" charset="0"/>
                <a:cs typeface="+mn-cs"/>
              </a:rPr>
              <a:t> treatment: </a:t>
            </a:r>
            <a:r>
              <a:rPr lang="it-IT" sz="36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Organ</a:t>
            </a:r>
            <a:r>
              <a:rPr lang="it-IT" sz="3600" i="1" dirty="0">
                <a:solidFill>
                  <a:srgbClr val="FFCC00"/>
                </a:solidFill>
                <a:latin typeface="Comic Sans MS" pitchFamily="66" charset="0"/>
                <a:cs typeface="+mn-cs"/>
              </a:rPr>
              <a:t> </a:t>
            </a:r>
            <a:r>
              <a:rPr lang="it-IT" sz="3600" i="1" dirty="0" err="1">
                <a:solidFill>
                  <a:srgbClr val="FFCC00"/>
                </a:solidFill>
                <a:latin typeface="Comic Sans MS" pitchFamily="66" charset="0"/>
                <a:cs typeface="+mn-cs"/>
              </a:rPr>
              <a:t>preservation</a:t>
            </a:r>
            <a:endParaRPr lang="it-IT" sz="3600" i="1" dirty="0">
              <a:solidFill>
                <a:srgbClr val="FFCC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4098" name="Picture 2" descr="retpostnad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2060575"/>
            <a:ext cx="4500562" cy="300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39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2205038"/>
            <a:ext cx="2376487" cy="2130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50" name="Picture 2" descr="C:\Users\standard\Desktop\Wait-Se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425" y="1700213"/>
            <a:ext cx="2590800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tangolo 8"/>
          <p:cNvSpPr/>
          <p:nvPr/>
        </p:nvSpPr>
        <p:spPr>
          <a:xfrm>
            <a:off x="3995738" y="6165850"/>
            <a:ext cx="4576762" cy="477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it-IT" sz="2800" dirty="0">
                <a:solidFill>
                  <a:srgbClr val="0070C0"/>
                </a:solidFill>
              </a:rPr>
              <a:t>CONTROLLED CLINICAL TRIALS</a:t>
            </a:r>
          </a:p>
        </p:txBody>
      </p:sp>
      <p:pic>
        <p:nvPicPr>
          <p:cNvPr id="9224" name="Picture 3" descr="Stemma"/>
          <p:cNvPicPr>
            <a:picLocks noChangeAspect="1" noChangeArrowheads="1"/>
          </p:cNvPicPr>
          <p:nvPr/>
        </p:nvPicPr>
        <p:blipFill>
          <a:blip r:embed="rId7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olo 2"/>
          <p:cNvSpPr>
            <a:spLocks noGrp="1"/>
          </p:cNvSpPr>
          <p:nvPr>
            <p:ph type="title"/>
          </p:nvPr>
        </p:nvSpPr>
        <p:spPr>
          <a:xfrm>
            <a:off x="457200" y="620713"/>
            <a:ext cx="8229600" cy="450850"/>
          </a:xfrm>
          <a:ln algn="ctr"/>
          <a:effectLst>
            <a:outerShdw dist="71842" dir="8160000" sx="49000" sy="49000" algn="ctr" rotWithShape="0">
              <a:schemeClr val="tx1"/>
            </a:outerShdw>
          </a:effectLst>
        </p:spPr>
        <p:txBody>
          <a:bodyPr rtlCol="0">
            <a:spAutoFit/>
          </a:bodyPr>
          <a:lstStyle/>
          <a:p>
            <a:pPr>
              <a:lnSpc>
                <a:spcPct val="50000"/>
              </a:lnSpc>
              <a:spcBef>
                <a:spcPct val="20000"/>
              </a:spcBef>
              <a:defRPr/>
            </a:pPr>
            <a:r>
              <a:rPr kumimoji="1" lang="it-IT" sz="4000" i="1" dirty="0" err="1" smtClean="0">
                <a:solidFill>
                  <a:srgbClr val="FFCC00"/>
                </a:solidFill>
                <a:latin typeface="Comic Sans MS" pitchFamily="66" charset="0"/>
                <a:ea typeface="+mn-ea"/>
                <a:cs typeface="+mn-cs"/>
              </a:rPr>
              <a:t>Purpose</a:t>
            </a:r>
            <a:r>
              <a:rPr kumimoji="1" lang="it-IT" sz="4000" i="1" dirty="0" smtClean="0">
                <a:solidFill>
                  <a:srgbClr val="FFCC00"/>
                </a:solidFill>
                <a:latin typeface="Comic Sans MS" pitchFamily="66" charset="0"/>
                <a:ea typeface="+mn-ea"/>
                <a:cs typeface="+mn-cs"/>
              </a:rPr>
              <a:t> </a:t>
            </a: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79388" y="1481138"/>
            <a:ext cx="8686800" cy="2955925"/>
          </a:xfrm>
        </p:spPr>
        <p:txBody>
          <a:bodyPr rtlCol="0">
            <a:normAutofit fontScale="70000" lnSpcReduction="20000"/>
          </a:bodyPr>
          <a:lstStyle/>
          <a:p>
            <a:pPr marL="365760" indent="-256032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  validate 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accurated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rgbClr val="FFC000"/>
                </a:solidFill>
              </a:rPr>
              <a:t>predictive</a:t>
            </a:r>
            <a:r>
              <a:rPr lang="it-IT" sz="5700" dirty="0" smtClean="0">
                <a:solidFill>
                  <a:srgbClr val="FFC000"/>
                </a:solidFill>
              </a:rPr>
              <a:t> </a:t>
            </a:r>
            <a:r>
              <a:rPr lang="it-IT" sz="5700" dirty="0" err="1" smtClean="0">
                <a:solidFill>
                  <a:srgbClr val="FFC000"/>
                </a:solidFill>
              </a:rPr>
              <a:t>model</a:t>
            </a:r>
            <a:r>
              <a:rPr lang="it-IT" sz="5700" dirty="0" smtClean="0">
                <a:solidFill>
                  <a:srgbClr val="FFC000"/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pathologic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complete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response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pCR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after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chemoradiotherapy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based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clinical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it-IT" sz="57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sequential</a:t>
            </a:r>
            <a:r>
              <a:rPr lang="it-IT" sz="5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PET-CT data.</a:t>
            </a:r>
            <a:endParaRPr lang="it-IT" sz="5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44" name="Picture 3" descr="Stemma"/>
          <p:cNvPicPr>
            <a:picLocks noChangeAspect="1" noChangeArrowheads="1"/>
          </p:cNvPicPr>
          <p:nvPr/>
        </p:nvPicPr>
        <p:blipFill>
          <a:blip r:embed="rId3" cstate="print">
            <a:lum bright="100000" contrast="78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" y="5876925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10065</TotalTime>
  <Words>527</Words>
  <Application>Microsoft Office PowerPoint</Application>
  <PresentationFormat>Presentazione su schermo (4:3)</PresentationFormat>
  <Paragraphs>172</Paragraphs>
  <Slides>16</Slides>
  <Notes>13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Purpose </vt:lpstr>
      <vt:lpstr>Presentazione standard di PowerPoint</vt:lpstr>
      <vt:lpstr>Presentazione standard di PowerPoint</vt:lpstr>
      <vt:lpstr> Predictive Model 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UCSC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</dc:title>
  <dc:creator>Agostino Meduri</dc:creator>
  <cp:lastModifiedBy>tecno</cp:lastModifiedBy>
  <cp:revision>404</cp:revision>
  <cp:lastPrinted>1997-05-19T20:06:48Z</cp:lastPrinted>
  <dcterms:created xsi:type="dcterms:W3CDTF">1997-05-09T07:26:14Z</dcterms:created>
  <dcterms:modified xsi:type="dcterms:W3CDTF">2010-11-15T13:43:46Z</dcterms:modified>
</cp:coreProperties>
</file>